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86" r:id="rId2"/>
    <p:sldId id="259" r:id="rId3"/>
    <p:sldId id="281" r:id="rId4"/>
    <p:sldId id="283" r:id="rId5"/>
    <p:sldId id="282" r:id="rId6"/>
    <p:sldId id="285" r:id="rId7"/>
    <p:sldId id="260" r:id="rId8"/>
  </p:sldIdLst>
  <p:sldSz cx="12192000" cy="6858000"/>
  <p:notesSz cx="6858000" cy="9144000"/>
  <p:embeddedFontLst>
    <p:embeddedFont>
      <p:font typeface="等线" panose="02010600030101010101" pitchFamily="2" charset="-122"/>
      <p:regular r:id="rId9"/>
      <p:bold r:id="rId10"/>
    </p:embeddedFont>
    <p:embeddedFont>
      <p:font typeface="等线 Light" panose="02010600030101010101" pitchFamily="2" charset="-122"/>
      <p:regular r:id="rId11"/>
    </p:embeddedFont>
    <p:embeddedFont>
      <p:font typeface="#9Slide07 Altus" panose="020B0604020202020204" charset="0"/>
      <p:regular r:id="rId12"/>
    </p:embeddedFont>
    <p:embeddedFont>
      <p:font typeface="#9Slide07 HoneyCream" panose="020B0604020202020204" charset="0"/>
      <p:regular r:id="rId13"/>
    </p:embeddedFont>
    <p:embeddedFont>
      <p:font typeface="#9Slide07 IcielKoni" panose="020B0604020202020204" charset="0"/>
      <p:bold r:id="rId14"/>
    </p:embeddedFont>
    <p:embeddedFont>
      <p:font typeface="Cambria" panose="02040503050406030204" pitchFamily="18" charset="0"/>
      <p:regular r:id="rId15"/>
      <p:bold r:id="rId16"/>
      <p:italic r:id="rId17"/>
      <p:boldItalic r:id="rId18"/>
    </p:embeddedFont>
    <p:embeddedFont>
      <p:font typeface="SVN-Newton" panose="020B0604020202020204" charset="0"/>
      <p:regular r:id="rId1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9373"/>
    <a:srgbClr val="FDCE66"/>
    <a:srgbClr val="DAA16D"/>
    <a:srgbClr val="F99450"/>
    <a:srgbClr val="BD9EE2"/>
    <a:srgbClr val="FCA1B7"/>
    <a:srgbClr val="FFF8E1"/>
    <a:srgbClr val="FCC4D2"/>
    <a:srgbClr val="FFE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70"/>
    <p:restoredTop sz="95934"/>
  </p:normalViewPr>
  <p:slideViewPr>
    <p:cSldViewPr snapToGrid="0" snapToObjects="1">
      <p:cViewPr varScale="1">
        <p:scale>
          <a:sx n="56" d="100"/>
          <a:sy n="56" d="100"/>
        </p:scale>
        <p:origin x="72" y="9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2025/5/4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132621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2025/5/4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8403216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2025/5/4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91876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2025/5/4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6859958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2025/5/4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4503738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2025/5/4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0936934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2025/5/4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386050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2025/5/4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3698166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2025/5/4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600163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2025/5/4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4896207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2025/5/4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8846388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79D43-DAE6-0F47-A9C1-04982654FBFB}" type="datetimeFigureOut">
              <a:rPr kumimoji="1" lang="zh-CN" altLang="en-US" smtClean="0"/>
              <a:t>2025/5/4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06806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3A7CF-1D9A-965A-19CD-DDCFFC41F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9E350-104D-B26E-01E8-D9EBB227C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93" y="1102018"/>
            <a:ext cx="10412870" cy="552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37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4E66163-77AA-1040-974A-9A710A6F9934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26990B4-7171-2644-B9F3-D8DCE0E5D03E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image 102">
            <a:extLst>
              <a:ext uri="{FF2B5EF4-FFF2-40B4-BE49-F238E27FC236}">
                <a16:creationId xmlns:a16="http://schemas.microsoft.com/office/drawing/2014/main" id="{6378D6D9-5213-684E-8EEC-EF86981BE8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077121" y="-349025"/>
            <a:ext cx="933436" cy="698048"/>
          </a:xfrm>
          <a:prstGeom prst="rect">
            <a:avLst/>
          </a:prstGeom>
        </p:spPr>
      </p:pic>
      <p:sp>
        <p:nvSpPr>
          <p:cNvPr id="7" name="任意形状 6">
            <a:extLst>
              <a:ext uri="{FF2B5EF4-FFF2-40B4-BE49-F238E27FC236}">
                <a16:creationId xmlns:a16="http://schemas.microsoft.com/office/drawing/2014/main" id="{0B7183DE-CD6F-8F4B-B705-C67C1974A2CA}"/>
              </a:ext>
            </a:extLst>
          </p:cNvPr>
          <p:cNvSpPr/>
          <p:nvPr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7030F588-E377-9C45-A230-49F482183897}"/>
              </a:ext>
            </a:extLst>
          </p:cNvPr>
          <p:cNvSpPr/>
          <p:nvPr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711C5C5-3915-9142-A699-E446C1EC9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0BD46786-8FB9-184C-BF1C-AFAC123A2BA2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674319" y="637868"/>
            <a:ext cx="1904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ln w="28575">
                  <a:solidFill>
                    <a:sysClr val="windowText" lastClr="000000"/>
                  </a:solidFill>
                </a:ln>
                <a:solidFill>
                  <a:srgbClr val="FCA1B7"/>
                </a:solidFill>
                <a:latin typeface="#9Slide07 IcielKoni" pitchFamily="2" charset="0"/>
                <a:ea typeface="zihun7hao-wennuantongzhiti" pitchFamily="2" charset="-122"/>
              </a:rPr>
              <a:t>BÀI 1 -</a:t>
            </a:r>
            <a:endParaRPr kumimoji="1" lang="zh-CN" altLang="en-US" sz="4400" dirty="0">
              <a:ln w="28575">
                <a:solidFill>
                  <a:sysClr val="windowText" lastClr="000000"/>
                </a:solidFill>
              </a:ln>
              <a:solidFill>
                <a:srgbClr val="FCA1B7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36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2602341" y="637868"/>
            <a:ext cx="69830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ln w="28575"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#9Slide07 IcielKoni" pitchFamily="2" charset="0"/>
                <a:ea typeface="zihun7hao-wennuantongzhiti" pitchFamily="2" charset="-122"/>
              </a:rPr>
              <a:t>CHỌN CÂU TRẢ LỜI ĐÚNG</a:t>
            </a:r>
            <a:endParaRPr kumimoji="1" lang="zh-CN" altLang="en-US" sz="4400" dirty="0">
              <a:ln w="28575">
                <a:solidFill>
                  <a:sysClr val="windowText" lastClr="0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37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674319" y="1407309"/>
            <a:ext cx="11036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1" lang="zh-CN" altLang="en-US" sz="4000" b="1" dirty="0">
              <a:ln w="28575">
                <a:noFill/>
              </a:ln>
              <a:solidFill>
                <a:srgbClr val="002060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38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674319" y="3549445"/>
            <a:ext cx="108198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1" lang="zh-CN" altLang="en-US" sz="4000" b="1" dirty="0">
              <a:ln w="28575">
                <a:noFill/>
              </a:ln>
              <a:solidFill>
                <a:srgbClr val="002060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942436" y="2443981"/>
            <a:ext cx="625766" cy="580767"/>
          </a:xfrm>
          <a:prstGeom prst="ellipse">
            <a:avLst/>
          </a:prstGeom>
          <a:solidFill>
            <a:srgbClr val="F994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#9Slide07 IcielKoni" pitchFamily="2" charset="0"/>
              </a:rPr>
              <a:t>A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626663" y="2443981"/>
            <a:ext cx="2278072" cy="609229"/>
          </a:xfrm>
          <a:prstGeom prst="roundRect">
            <a:avLst/>
          </a:prstGeom>
          <a:solidFill>
            <a:srgbClr val="FFE7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#9Slide07 IcielKoni" pitchFamily="2" charset="0"/>
              </a:rPr>
              <a:t>1 500 X 7</a:t>
            </a:r>
          </a:p>
        </p:txBody>
      </p:sp>
      <p:sp>
        <p:nvSpPr>
          <p:cNvPr id="39" name="Oval 38"/>
          <p:cNvSpPr/>
          <p:nvPr/>
        </p:nvSpPr>
        <p:spPr>
          <a:xfrm>
            <a:off x="4485589" y="2450595"/>
            <a:ext cx="625766" cy="580767"/>
          </a:xfrm>
          <a:prstGeom prst="ellipse">
            <a:avLst/>
          </a:prstGeom>
          <a:solidFill>
            <a:srgbClr val="F994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#9Slide07 IcielKoni" pitchFamily="2" charset="0"/>
              </a:rPr>
              <a:t>B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169816" y="2450595"/>
            <a:ext cx="2278072" cy="609229"/>
          </a:xfrm>
          <a:prstGeom prst="roundRect">
            <a:avLst/>
          </a:prstGeom>
          <a:solidFill>
            <a:srgbClr val="FFE7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#9Slide07 IcielKoni" pitchFamily="2" charset="0"/>
              </a:rPr>
              <a:t>2 109 X 5</a:t>
            </a:r>
          </a:p>
        </p:txBody>
      </p:sp>
      <p:sp>
        <p:nvSpPr>
          <p:cNvPr id="41" name="Oval 40"/>
          <p:cNvSpPr/>
          <p:nvPr/>
        </p:nvSpPr>
        <p:spPr>
          <a:xfrm>
            <a:off x="8114822" y="2454520"/>
            <a:ext cx="625766" cy="580767"/>
          </a:xfrm>
          <a:prstGeom prst="ellipse">
            <a:avLst/>
          </a:prstGeom>
          <a:solidFill>
            <a:srgbClr val="F994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#9Slide07 IcielKoni" pitchFamily="2" charset="0"/>
              </a:rPr>
              <a:t>C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799049" y="2454520"/>
            <a:ext cx="2278072" cy="609229"/>
          </a:xfrm>
          <a:prstGeom prst="roundRect">
            <a:avLst/>
          </a:prstGeom>
          <a:solidFill>
            <a:srgbClr val="FFE7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#9Slide07 IcielKoni" pitchFamily="2" charset="0"/>
              </a:rPr>
              <a:t>1 807 X 6</a:t>
            </a:r>
          </a:p>
        </p:txBody>
      </p:sp>
      <p:sp>
        <p:nvSpPr>
          <p:cNvPr id="43" name="Oval 42"/>
          <p:cNvSpPr/>
          <p:nvPr/>
        </p:nvSpPr>
        <p:spPr>
          <a:xfrm>
            <a:off x="942436" y="4520853"/>
            <a:ext cx="625766" cy="580767"/>
          </a:xfrm>
          <a:prstGeom prst="ellipse">
            <a:avLst/>
          </a:prstGeom>
          <a:solidFill>
            <a:srgbClr val="03937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#9Slide07 IcielKoni" pitchFamily="2" charset="0"/>
              </a:rPr>
              <a:t>A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626663" y="4520853"/>
            <a:ext cx="2278072" cy="609229"/>
          </a:xfrm>
          <a:prstGeom prst="roundRect">
            <a:avLst/>
          </a:prstGeom>
          <a:solidFill>
            <a:srgbClr val="FDCE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#9Slide07 IcielKoni" pitchFamily="2" charset="0"/>
              </a:rPr>
              <a:t>18 126 : 3</a:t>
            </a:r>
          </a:p>
        </p:txBody>
      </p:sp>
      <p:sp>
        <p:nvSpPr>
          <p:cNvPr id="45" name="Oval 44"/>
          <p:cNvSpPr/>
          <p:nvPr/>
        </p:nvSpPr>
        <p:spPr>
          <a:xfrm>
            <a:off x="4485589" y="4527467"/>
            <a:ext cx="625766" cy="580767"/>
          </a:xfrm>
          <a:prstGeom prst="ellipse">
            <a:avLst/>
          </a:prstGeom>
          <a:solidFill>
            <a:srgbClr val="03937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#9Slide07 IcielKoni" pitchFamily="2" charset="0"/>
              </a:rPr>
              <a:t>B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169816" y="4527467"/>
            <a:ext cx="2278072" cy="609229"/>
          </a:xfrm>
          <a:prstGeom prst="roundRect">
            <a:avLst/>
          </a:prstGeom>
          <a:solidFill>
            <a:srgbClr val="FDCE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#9Slide07 IcielKoni" pitchFamily="2" charset="0"/>
              </a:rPr>
              <a:t>43 120 : 8</a:t>
            </a:r>
          </a:p>
        </p:txBody>
      </p:sp>
      <p:sp>
        <p:nvSpPr>
          <p:cNvPr id="47" name="Oval 46"/>
          <p:cNvSpPr/>
          <p:nvPr/>
        </p:nvSpPr>
        <p:spPr>
          <a:xfrm>
            <a:off x="8114822" y="4531392"/>
            <a:ext cx="625766" cy="580767"/>
          </a:xfrm>
          <a:prstGeom prst="ellipse">
            <a:avLst/>
          </a:prstGeom>
          <a:solidFill>
            <a:srgbClr val="03937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#9Slide07 IcielKoni" pitchFamily="2" charset="0"/>
              </a:rPr>
              <a:t>C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799049" y="4531392"/>
            <a:ext cx="2278072" cy="609229"/>
          </a:xfrm>
          <a:prstGeom prst="roundRect">
            <a:avLst/>
          </a:prstGeom>
          <a:solidFill>
            <a:srgbClr val="FDCE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#9Slide07 IcielKoni" pitchFamily="2" charset="0"/>
              </a:rPr>
              <a:t>52 200 : 9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902981" y="3141584"/>
            <a:ext cx="1725436" cy="425784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7 IcielKoni" pitchFamily="2" charset="0"/>
              </a:rPr>
              <a:t>10 500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5446134" y="3158737"/>
            <a:ext cx="1725436" cy="425784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7 IcielKoni" pitchFamily="2" charset="0"/>
              </a:rPr>
              <a:t>10 545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099810" y="3158502"/>
            <a:ext cx="1725436" cy="425784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7 IcielKoni" pitchFamily="2" charset="0"/>
              </a:rPr>
              <a:t>10 842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902981" y="5280998"/>
            <a:ext cx="1725436" cy="425784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7 IcielKoni" pitchFamily="2" charset="0"/>
              </a:rPr>
              <a:t>6 042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5446134" y="5298151"/>
            <a:ext cx="1725436" cy="425784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7 IcielKoni" pitchFamily="2" charset="0"/>
              </a:rPr>
              <a:t>5 390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099810" y="5297916"/>
            <a:ext cx="1725436" cy="425784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7 IcielKoni" pitchFamily="2" charset="0"/>
              </a:rPr>
              <a:t>5 800</a:t>
            </a:r>
          </a:p>
        </p:txBody>
      </p:sp>
    </p:spTree>
    <p:extLst>
      <p:ext uri="{BB962C8B-B14F-4D97-AF65-F5344CB8AC3E}">
        <p14:creationId xmlns:p14="http://schemas.microsoft.com/office/powerpoint/2010/main" val="32454754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19" grpId="0" animBg="1"/>
      <p:bldP spid="19" grpId="1" animBg="1"/>
      <p:bldP spid="24" grpId="0" animBg="1"/>
      <p:bldP spid="2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2" grpId="0" animBg="1"/>
      <p:bldP spid="43" grpId="0" animBg="1"/>
      <p:bldP spid="43" grpId="1" animBg="1"/>
      <p:bldP spid="44" grpId="0" animBg="1"/>
      <p:bldP spid="44" grpId="1" animBg="1"/>
      <p:bldP spid="45" grpId="0" animBg="1"/>
      <p:bldP spid="46" grpId="0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4E66163-77AA-1040-974A-9A710A6F9934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26990B4-7171-2644-B9F3-D8DCE0E5D03E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image 102">
            <a:extLst>
              <a:ext uri="{FF2B5EF4-FFF2-40B4-BE49-F238E27FC236}">
                <a16:creationId xmlns:a16="http://schemas.microsoft.com/office/drawing/2014/main" id="{6378D6D9-5213-684E-8EEC-EF86981BE8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077121" y="-349025"/>
            <a:ext cx="933436" cy="698048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0BD46786-8FB9-184C-BF1C-AFAC123A2BA2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674319" y="637868"/>
            <a:ext cx="19495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ln w="28575">
                  <a:solidFill>
                    <a:sysClr val="windowText" lastClr="000000"/>
                  </a:solidFill>
                </a:ln>
                <a:solidFill>
                  <a:srgbClr val="FCA1B7"/>
                </a:solidFill>
                <a:latin typeface="#9Slide07 IcielKoni" pitchFamily="2" charset="0"/>
                <a:ea typeface="zihun7hao-wennuantongzhiti" pitchFamily="2" charset="-122"/>
              </a:rPr>
              <a:t>BÀI 2 -</a:t>
            </a:r>
            <a:endParaRPr kumimoji="1" lang="zh-CN" altLang="en-US" sz="4400" dirty="0">
              <a:ln w="28575">
                <a:solidFill>
                  <a:sysClr val="windowText" lastClr="000000"/>
                </a:solidFill>
              </a:ln>
              <a:solidFill>
                <a:srgbClr val="FCA1B7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36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2602341" y="637868"/>
            <a:ext cx="66704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ln w="28575"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#9Slide07 IcielKoni" pitchFamily="2" charset="0"/>
                <a:ea typeface="zihun7hao-wennuantongzhiti" pitchFamily="2" charset="-122"/>
              </a:rPr>
              <a:t>TÍNH GIÁ TRỊ BIỂU THỨC</a:t>
            </a:r>
            <a:endParaRPr kumimoji="1" lang="zh-CN" altLang="en-US" sz="4400" dirty="0">
              <a:ln w="28575">
                <a:solidFill>
                  <a:sysClr val="windowText" lastClr="0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91206" y="1756335"/>
            <a:ext cx="4112656" cy="609229"/>
          </a:xfrm>
          <a:prstGeom prst="roundRect">
            <a:avLst/>
          </a:prstGeom>
          <a:solidFill>
            <a:srgbClr val="03937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a) 8 103 x 5 – 4 135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97062" y="1756334"/>
            <a:ext cx="4283420" cy="609229"/>
          </a:xfrm>
          <a:prstGeom prst="roundRect">
            <a:avLst/>
          </a:prstGeom>
          <a:solidFill>
            <a:srgbClr val="03937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b) 24 360 : 8 + 9 600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91206" y="3556009"/>
            <a:ext cx="4112656" cy="609229"/>
          </a:xfrm>
          <a:prstGeom prst="roundRect">
            <a:avLst/>
          </a:prstGeom>
          <a:solidFill>
            <a:srgbClr val="03937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c) (809 + 6 215) x 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497062" y="3577922"/>
            <a:ext cx="4275927" cy="609229"/>
          </a:xfrm>
          <a:prstGeom prst="roundRect">
            <a:avLst/>
          </a:prstGeom>
          <a:solidFill>
            <a:srgbClr val="03937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d) 17 286 – 45 234 : 9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87210" y="5494518"/>
            <a:ext cx="9391449" cy="609229"/>
          </a:xfrm>
          <a:prstGeom prst="roundRect">
            <a:avLst/>
          </a:prstGeom>
          <a:solidFill>
            <a:srgbClr val="FFE7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#9Slide07 IcielKoni" pitchFamily="2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7 IcielKoni" pitchFamily="2" charset="0"/>
              </a:rPr>
              <a:t>hãy</a:t>
            </a:r>
            <a:r>
              <a:rPr lang="en-US" sz="3200" dirty="0"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7 IcielKoni" pitchFamily="2" charset="0"/>
              </a:rPr>
              <a:t>nhắc</a:t>
            </a:r>
            <a:r>
              <a:rPr lang="en-US" sz="3200" dirty="0"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7 IcielKoni" pitchFamily="2" charset="0"/>
              </a:rPr>
              <a:t>lại</a:t>
            </a:r>
            <a:r>
              <a:rPr lang="en-US" sz="3200" dirty="0"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7 IcielKoni" pitchFamily="2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7 IcielKoni" pitchFamily="2" charset="0"/>
              </a:rPr>
              <a:t>cách</a:t>
            </a:r>
            <a:r>
              <a:rPr lang="en-US" sz="3200" dirty="0"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7 IcielKoni" pitchFamily="2" charset="0"/>
              </a:rPr>
              <a:t>tính</a:t>
            </a:r>
            <a:r>
              <a:rPr lang="en-US" sz="3200" dirty="0"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7 IcielKoni" pitchFamily="2" charset="0"/>
              </a:rPr>
              <a:t>giá</a:t>
            </a:r>
            <a:r>
              <a:rPr lang="en-US" sz="3200" dirty="0"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7 IcielKoni" pitchFamily="2" charset="0"/>
              </a:rPr>
              <a:t>trị</a:t>
            </a:r>
            <a:r>
              <a:rPr lang="en-US" sz="3200" dirty="0"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7 IcielKoni" pitchFamily="2" charset="0"/>
              </a:rPr>
              <a:t>biểu</a:t>
            </a:r>
            <a:r>
              <a:rPr lang="en-US" sz="3200" dirty="0"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7 IcielKoni" pitchFamily="2" charset="0"/>
              </a:rPr>
              <a:t>thức</a:t>
            </a:r>
            <a:endParaRPr lang="en-US" sz="3200" dirty="0">
              <a:solidFill>
                <a:srgbClr val="C00000"/>
              </a:solidFill>
              <a:latin typeface="#9Slide07 IcielKoni" pitchFamily="2" charset="0"/>
            </a:endParaRPr>
          </a:p>
        </p:txBody>
      </p:sp>
      <p:pic>
        <p:nvPicPr>
          <p:cNvPr id="56" name="图片 24">
            <a:extLst>
              <a:ext uri="{FF2B5EF4-FFF2-40B4-BE49-F238E27FC236}">
                <a16:creationId xmlns:a16="http://schemas.microsoft.com/office/drawing/2014/main" id="{8E8187CB-F299-6645-80F9-F8395C394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0733" y="4305656"/>
            <a:ext cx="1801267" cy="24320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84051" y="2461113"/>
            <a:ext cx="3645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7 IcielKoni" pitchFamily="2" charset="0"/>
              </a:rPr>
              <a:t>=     40 515  – 4 135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284051" y="2922889"/>
            <a:ext cx="2805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7 IcielKoni" pitchFamily="2" charset="0"/>
              </a:rPr>
              <a:t>=             36 380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832951" y="2448467"/>
            <a:ext cx="3376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7 IcielKoni" pitchFamily="2" charset="0"/>
              </a:rPr>
              <a:t>=     3 045 + 9 600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832951" y="2910243"/>
            <a:ext cx="2778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7 IcielKoni" pitchFamily="2" charset="0"/>
              </a:rPr>
              <a:t>=             12 645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284051" y="4297670"/>
            <a:ext cx="3583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7 IcielKoni" pitchFamily="2" charset="0"/>
              </a:rPr>
              <a:t>=         7 024         x 4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284051" y="4759446"/>
            <a:ext cx="3042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7 IcielKoni" pitchFamily="2" charset="0"/>
              </a:rPr>
              <a:t>=                28 096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832951" y="4292472"/>
            <a:ext cx="3405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7 IcielKoni" pitchFamily="2" charset="0"/>
              </a:rPr>
              <a:t>=  17 286 -   5 026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832951" y="4754248"/>
            <a:ext cx="2585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7 IcielKoni" pitchFamily="2" charset="0"/>
              </a:rPr>
              <a:t>=           12 260</a:t>
            </a:r>
          </a:p>
        </p:txBody>
      </p:sp>
    </p:spTree>
    <p:extLst>
      <p:ext uri="{BB962C8B-B14F-4D97-AF65-F5344CB8AC3E}">
        <p14:creationId xmlns:p14="http://schemas.microsoft.com/office/powerpoint/2010/main" val="2603960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0" grpId="0" animBg="1"/>
      <p:bldP spid="42" grpId="0" animBg="1"/>
      <p:bldP spid="33" grpId="0" animBg="1"/>
      <p:bldP spid="34" grpId="0" animBg="1"/>
      <p:bldP spid="34" grpId="1" animBg="1"/>
      <p:bldP spid="11" grpId="0"/>
      <p:bldP spid="57" grpId="0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4E66163-77AA-1040-974A-9A710A6F9934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26990B4-7171-2644-B9F3-D8DCE0E5D03E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image 102">
            <a:extLst>
              <a:ext uri="{FF2B5EF4-FFF2-40B4-BE49-F238E27FC236}">
                <a16:creationId xmlns:a16="http://schemas.microsoft.com/office/drawing/2014/main" id="{6378D6D9-5213-684E-8EEC-EF86981BE8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077121" y="-349025"/>
            <a:ext cx="933436" cy="698048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0BD46786-8FB9-184C-BF1C-AFAC123A2BA2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674319" y="618412"/>
            <a:ext cx="19495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ln w="28575">
                  <a:solidFill>
                    <a:sysClr val="windowText" lastClr="000000"/>
                  </a:solidFill>
                </a:ln>
                <a:solidFill>
                  <a:srgbClr val="FCA1B7"/>
                </a:solidFill>
                <a:latin typeface="#9Slide07 IcielKoni" pitchFamily="2" charset="0"/>
                <a:ea typeface="zihun7hao-wennuantongzhiti" pitchFamily="2" charset="-122"/>
              </a:rPr>
              <a:t>BÀI 3 -</a:t>
            </a:r>
            <a:endParaRPr kumimoji="1" lang="zh-CN" altLang="en-US" sz="4400" dirty="0">
              <a:ln w="28575">
                <a:solidFill>
                  <a:sysClr val="windowText" lastClr="000000"/>
                </a:solidFill>
              </a:ln>
              <a:solidFill>
                <a:srgbClr val="FCA1B7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36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2623892" y="578206"/>
            <a:ext cx="87984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cửa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1 350 kg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gạo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bán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gạo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giảm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cửa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bao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ki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lô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-gam </a:t>
            </a:r>
            <a:r>
              <a:rPr kumimoji="1" lang="en-US" altLang="zh-CN" sz="3600" b="1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gạo</a:t>
            </a:r>
            <a:r>
              <a:rPr kumimoji="1" lang="en-US" altLang="zh-CN" sz="3600" b="1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1" lang="zh-CN" altLang="en-US" sz="3600" b="1" dirty="0">
              <a:ln w="28575">
                <a:noFill/>
              </a:ln>
              <a:solidFill>
                <a:srgbClr val="C00000"/>
              </a:solidFill>
              <a:latin typeface="Cambria" panose="02040503050406030204" pitchFamily="18" charset="0"/>
              <a:ea typeface="zihun7hao-wennuantongzhiti" pitchFamily="2" charset="-122"/>
              <a:cs typeface="Calibri" panose="020F050202020403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14905" y="2523650"/>
            <a:ext cx="1938024" cy="609229"/>
          </a:xfrm>
          <a:prstGeom prst="roundRect">
            <a:avLst/>
          </a:prstGeom>
          <a:solidFill>
            <a:srgbClr val="03937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Tóm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tắt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#9Slide07 IcielKoni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17361" y="4301455"/>
            <a:ext cx="72746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gạo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cửa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1 350 : 3 = 450 (kg)</a:t>
            </a:r>
          </a:p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450 kg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4319" y="3429000"/>
            <a:ext cx="1760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Ban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: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4319" y="4126733"/>
            <a:ext cx="1794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: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20047" y="3743079"/>
            <a:ext cx="4114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320047" y="4446126"/>
            <a:ext cx="1371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339500" y="3661425"/>
            <a:ext cx="0" cy="9144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691647" y="3638734"/>
            <a:ext cx="0" cy="9144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434847" y="3657151"/>
            <a:ext cx="0" cy="18288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50276" y="3658190"/>
            <a:ext cx="0" cy="18288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 rot="16200000">
            <a:off x="4032634" y="1716412"/>
            <a:ext cx="689625" cy="4114800"/>
          </a:xfrm>
          <a:prstGeom prst="arc">
            <a:avLst>
              <a:gd name="adj1" fmla="val 16200000"/>
              <a:gd name="adj2" fmla="val 5450493"/>
            </a:avLst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/>
          <p:cNvSpPr/>
          <p:nvPr/>
        </p:nvSpPr>
        <p:spPr>
          <a:xfrm rot="5400000" flipV="1">
            <a:off x="2728837" y="3687146"/>
            <a:ext cx="554020" cy="1371600"/>
          </a:xfrm>
          <a:prstGeom prst="arc">
            <a:avLst>
              <a:gd name="adj1" fmla="val 16200000"/>
              <a:gd name="adj2" fmla="val 5450493"/>
            </a:avLst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639312" y="2862815"/>
            <a:ext cx="1499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1 350 kg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23370" y="4693783"/>
            <a:ext cx="778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kg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94963" y="3647605"/>
            <a:ext cx="1938024" cy="609229"/>
          </a:xfrm>
          <a:prstGeom prst="roundRect">
            <a:avLst/>
          </a:prstGeom>
          <a:solidFill>
            <a:srgbClr val="BD9EE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Bài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giải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#9Slide07 IcielKo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6196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3" grpId="0" animBg="1"/>
      <p:bldP spid="7" grpId="0"/>
      <p:bldP spid="8" grpId="0"/>
      <p:bldP spid="17" grpId="0"/>
      <p:bldP spid="19" grpId="0" animBg="1"/>
      <p:bldP spid="28" grpId="0" animBg="1"/>
      <p:bldP spid="29" grpId="0"/>
      <p:bldP spid="30" grpId="0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4E66163-77AA-1040-974A-9A710A6F9934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26990B4-7171-2644-B9F3-D8DCE0E5D03E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image 102">
            <a:extLst>
              <a:ext uri="{FF2B5EF4-FFF2-40B4-BE49-F238E27FC236}">
                <a16:creationId xmlns:a16="http://schemas.microsoft.com/office/drawing/2014/main" id="{6378D6D9-5213-684E-8EEC-EF86981BE8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077121" y="-349025"/>
            <a:ext cx="933436" cy="698048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0BD46786-8FB9-184C-BF1C-AFAC123A2BA2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674319" y="618412"/>
            <a:ext cx="19960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ln w="28575">
                  <a:solidFill>
                    <a:sysClr val="windowText" lastClr="000000"/>
                  </a:solidFill>
                </a:ln>
                <a:solidFill>
                  <a:srgbClr val="FCA1B7"/>
                </a:solidFill>
                <a:latin typeface="#9Slide07 IcielKoni" pitchFamily="2" charset="0"/>
                <a:ea typeface="zihun7hao-wennuantongzhiti" pitchFamily="2" charset="-122"/>
              </a:rPr>
              <a:t>BÀI 4 -</a:t>
            </a:r>
            <a:endParaRPr kumimoji="1" lang="zh-CN" altLang="en-US" sz="4400" dirty="0">
              <a:ln w="28575">
                <a:solidFill>
                  <a:sysClr val="windowText" lastClr="000000"/>
                </a:solidFill>
              </a:ln>
              <a:solidFill>
                <a:srgbClr val="FCA1B7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36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2623892" y="578206"/>
            <a:ext cx="88365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Hải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ngôi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hết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87 000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gạch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Hải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mua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4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18 200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gạch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bách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Hải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phải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mua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bao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gạch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32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nữa</a:t>
            </a:r>
            <a:r>
              <a:rPr kumimoji="1" lang="en-US" altLang="zh-CN" sz="32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1" lang="zh-CN" altLang="en-US" sz="3200" dirty="0">
              <a:ln w="28575">
                <a:noFill/>
              </a:ln>
              <a:solidFill>
                <a:srgbClr val="C00000"/>
              </a:solidFill>
              <a:latin typeface="Cambria" panose="02040503050406030204" pitchFamily="18" charset="0"/>
              <a:ea typeface="zihun7hao-wennuantongzhiti" pitchFamily="2" charset="-122"/>
              <a:cs typeface="Calibri" panose="020F050202020403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763487" y="2975659"/>
            <a:ext cx="2496464" cy="609229"/>
          </a:xfrm>
          <a:prstGeom prst="roundRect">
            <a:avLst/>
          </a:prstGeom>
          <a:solidFill>
            <a:srgbClr val="FCC4D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Bài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giải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#9Slide07 IcielKoni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44880" y="3674017"/>
            <a:ext cx="102708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Hải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mua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gạch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18 200 x 4 = 72 800 (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gạch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Hải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mua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thêm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gạch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87 000 – 72 800 = 14 200 (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gạch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14 200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gạch</a:t>
            </a:r>
            <a:endParaRPr lang="en-US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4122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4E66163-77AA-1040-974A-9A710A6F9934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26990B4-7171-2644-B9F3-D8DCE0E5D03E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image 102">
            <a:extLst>
              <a:ext uri="{FF2B5EF4-FFF2-40B4-BE49-F238E27FC236}">
                <a16:creationId xmlns:a16="http://schemas.microsoft.com/office/drawing/2014/main" id="{6378D6D9-5213-684E-8EEC-EF86981BE8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077121" y="-349025"/>
            <a:ext cx="933436" cy="698048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0BD46786-8FB9-184C-BF1C-AFAC123A2BA2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674319" y="637868"/>
            <a:ext cx="19495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ln w="28575">
                  <a:solidFill>
                    <a:sysClr val="windowText" lastClr="000000"/>
                  </a:solidFill>
                </a:ln>
                <a:solidFill>
                  <a:srgbClr val="FCA1B7"/>
                </a:solidFill>
                <a:latin typeface="#9Slide07 IcielKoni" pitchFamily="2" charset="0"/>
                <a:ea typeface="zihun7hao-wennuantongzhiti" pitchFamily="2" charset="-122"/>
              </a:rPr>
              <a:t>BÀI 5 -</a:t>
            </a:r>
            <a:endParaRPr kumimoji="1" lang="zh-CN" altLang="en-US" sz="4400" dirty="0">
              <a:ln w="28575">
                <a:solidFill>
                  <a:sysClr val="windowText" lastClr="000000"/>
                </a:solidFill>
              </a:ln>
              <a:solidFill>
                <a:srgbClr val="FCA1B7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36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2602341" y="637868"/>
            <a:ext cx="25458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ln w="28575"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#9Slide07 IcielKoni" pitchFamily="2" charset="0"/>
                <a:ea typeface="zihun7hao-wennuantongzhiti" pitchFamily="2" charset="-122"/>
              </a:rPr>
              <a:t>ĐỐ BẠN?</a:t>
            </a:r>
            <a:endParaRPr kumimoji="1" lang="zh-CN" altLang="en-US" sz="4400" dirty="0">
              <a:ln w="28575">
                <a:solidFill>
                  <a:sysClr val="windowText" lastClr="0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74317" y="1894636"/>
            <a:ext cx="10737695" cy="640724"/>
          </a:xfrm>
          <a:prstGeom prst="round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Chọn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dấu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phép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tính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 “x ; : ”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thích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hợp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thay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cho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dấu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" pitchFamily="2" charset="0"/>
              </a:rPr>
              <a:t> “?”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3013054" y="3147427"/>
            <a:ext cx="6060224" cy="1158229"/>
          </a:xfrm>
          <a:prstGeom prst="roundRect">
            <a:avLst/>
          </a:prstGeom>
          <a:solidFill>
            <a:srgbClr val="FFF8E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64     (4     2) = 8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508752" y="3443679"/>
            <a:ext cx="686613" cy="609229"/>
          </a:xfrm>
          <a:prstGeom prst="roundRect">
            <a:avLst/>
          </a:prstGeom>
          <a:solidFill>
            <a:srgbClr val="FFE7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#9Slide07 IcielKoni" pitchFamily="2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086318" y="3443678"/>
            <a:ext cx="686613" cy="609229"/>
          </a:xfrm>
          <a:prstGeom prst="roundRect">
            <a:avLst/>
          </a:prstGeom>
          <a:solidFill>
            <a:srgbClr val="FFE7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#9Slide07 IcielKoni" pitchFamily="2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099590" y="5042566"/>
            <a:ext cx="7887151" cy="609229"/>
          </a:xfrm>
          <a:prstGeom prst="roundRect">
            <a:avLst/>
          </a:prstGeom>
          <a:solidFill>
            <a:srgbClr val="FCA1B7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#9Slide07 IcielKoni" pitchFamily="2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Koni" pitchFamily="2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Koni" pitchFamily="2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Koni" pitchFamily="2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Koni" pitchFamily="2" charset="0"/>
              </a:rPr>
              <a:t>thực</a:t>
            </a:r>
            <a:r>
              <a:rPr lang="en-US" sz="3200" dirty="0">
                <a:solidFill>
                  <a:schemeClr val="tx1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Koni" pitchFamily="2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Koni" pitchFamily="2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#9Slide07 IcielKoni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Koni" pitchFamily="2" charset="0"/>
              </a:rPr>
              <a:t>này</a:t>
            </a:r>
            <a:r>
              <a:rPr lang="en-US" sz="3200" dirty="0">
                <a:solidFill>
                  <a:schemeClr val="tx1"/>
                </a:solidFill>
                <a:latin typeface="#9Slide07 IcielKoni" pitchFamily="2" charset="0"/>
              </a:rPr>
              <a:t>!</a:t>
            </a:r>
          </a:p>
        </p:txBody>
      </p:sp>
      <p:pic>
        <p:nvPicPr>
          <p:cNvPr id="27" name="图片 12">
            <a:extLst>
              <a:ext uri="{FF2B5EF4-FFF2-40B4-BE49-F238E27FC236}">
                <a16:creationId xmlns:a16="http://schemas.microsoft.com/office/drawing/2014/main" id="{136E9697-070F-E947-9FCB-486071BA0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5251" y="3479184"/>
            <a:ext cx="2293967" cy="2909522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4498849" y="3443678"/>
            <a:ext cx="686613" cy="609229"/>
          </a:xfrm>
          <a:prstGeom prst="roundRect">
            <a:avLst/>
          </a:prstGeom>
          <a:solidFill>
            <a:srgbClr val="FFE7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#9Slide07 IcielKoni" pitchFamily="2" charset="0"/>
              </a:rPr>
              <a:t>: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076415" y="3443677"/>
            <a:ext cx="686613" cy="609229"/>
          </a:xfrm>
          <a:prstGeom prst="roundRect">
            <a:avLst/>
          </a:prstGeom>
          <a:solidFill>
            <a:srgbClr val="FFE7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#9Slide07 IcielKoni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771908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40" grpId="0"/>
      <p:bldP spid="42" grpId="0" animBg="1"/>
      <p:bldP spid="34" grpId="0" animBg="1"/>
      <p:bldP spid="25" grpId="0" animBg="1"/>
      <p:bldP spid="26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BF6C14A-94CC-6C4B-86FF-CFB35534C2C8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C7D959CB-0E0D-3C4C-AF6B-7ACF45CD36F7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8" name="image 102">
            <a:extLst>
              <a:ext uri="{FF2B5EF4-FFF2-40B4-BE49-F238E27FC236}">
                <a16:creationId xmlns:a16="http://schemas.microsoft.com/office/drawing/2014/main" id="{BA78E1AB-68F9-9149-BDD9-36CABE1E35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077121" y="-349025"/>
            <a:ext cx="933436" cy="698048"/>
          </a:xfrm>
          <a:prstGeom prst="rect">
            <a:avLst/>
          </a:prstGeom>
        </p:spPr>
      </p:pic>
      <p:sp>
        <p:nvSpPr>
          <p:cNvPr id="19" name="任意形状 18">
            <a:extLst>
              <a:ext uri="{FF2B5EF4-FFF2-40B4-BE49-F238E27FC236}">
                <a16:creationId xmlns:a16="http://schemas.microsoft.com/office/drawing/2014/main" id="{BC3DE53B-F6CD-5146-8E6B-F573A7E56819}"/>
              </a:ext>
            </a:extLst>
          </p:cNvPr>
          <p:cNvSpPr/>
          <p:nvPr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9288950C-A6E5-2746-A877-9D64C3434EBC}"/>
              </a:ext>
            </a:extLst>
          </p:cNvPr>
          <p:cNvSpPr/>
          <p:nvPr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D7BF157-53C4-A547-A7D5-B1B2AB68E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4868ECE4-90B7-C343-A11E-995D402DDA4E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Rounded Rectangle 24"/>
          <p:cNvSpPr/>
          <p:nvPr/>
        </p:nvSpPr>
        <p:spPr>
          <a:xfrm>
            <a:off x="985946" y="1084470"/>
            <a:ext cx="10737695" cy="640724"/>
          </a:xfrm>
          <a:prstGeom prst="round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Chọn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dấu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phép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tính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thích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hợp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thay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 </a:t>
            </a:r>
          </a:p>
          <a:p>
            <a:pPr algn="ctr"/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cho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dấu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" pitchFamily="2" charset="0"/>
              </a:rPr>
              <a:t> “?”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832368" y="2450015"/>
            <a:ext cx="6060224" cy="1158229"/>
          </a:xfrm>
          <a:prstGeom prst="roundRect">
            <a:avLst/>
          </a:prstGeom>
          <a:solidFill>
            <a:srgbClr val="DAA16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120      (4     5) = 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570791" y="2746266"/>
            <a:ext cx="686613" cy="6092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#9Slide07 IcielKoni" pitchFamily="2" charset="0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129152" y="2763992"/>
            <a:ext cx="686613" cy="6092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#9Slide07 IcielKoni" pitchFamily="2" charset="0"/>
              </a:rPr>
              <a:t>?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560888" y="2746265"/>
            <a:ext cx="686613" cy="6092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#9Slide07 IcielKoni" pitchFamily="2" charset="0"/>
              </a:rPr>
              <a:t>: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119249" y="2763991"/>
            <a:ext cx="686613" cy="6092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#9Slide07 IcielKoni" pitchFamily="2" charset="0"/>
              </a:rPr>
              <a:t>x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666240" y="3712239"/>
            <a:ext cx="9229437" cy="1158229"/>
          </a:xfrm>
          <a:prstGeom prst="roundRect">
            <a:avLst/>
          </a:prstGeom>
          <a:solidFill>
            <a:srgbClr val="BD9EE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(3 800     4 300)      9 = 900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167307" y="4008491"/>
            <a:ext cx="686613" cy="609229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#9Slide07 IcielKoni" pitchFamily="2" charset="0"/>
              </a:rPr>
              <a:t>?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390958" y="4020933"/>
            <a:ext cx="686613" cy="609229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#9Slide07 IcielKoni" pitchFamily="2" charset="0"/>
              </a:rPr>
              <a:t>?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167307" y="4016008"/>
            <a:ext cx="686613" cy="609229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#9Slide07 IcielKoni" pitchFamily="2" charset="0"/>
              </a:rPr>
              <a:t>+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390958" y="4028450"/>
            <a:ext cx="686613" cy="609229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#9Slide07 IcielKoni" pitchFamily="2" charset="0"/>
              </a:rPr>
              <a:t>: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753360" y="5091295"/>
            <a:ext cx="8182384" cy="1158229"/>
          </a:xfrm>
          <a:prstGeom prst="roundRect">
            <a:avLst/>
          </a:prstGeom>
          <a:solidFill>
            <a:srgbClr val="F994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4 500       2      3 = 3 000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247137" y="5377538"/>
            <a:ext cx="686613" cy="609229"/>
          </a:xfrm>
          <a:prstGeom prst="roundRect">
            <a:avLst/>
          </a:prstGeom>
          <a:solidFill>
            <a:srgbClr val="FDCE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#9Slide07 IcielKoni" pitchFamily="2" charset="0"/>
              </a:rPr>
              <a:t>?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714248" y="5367377"/>
            <a:ext cx="686613" cy="609229"/>
          </a:xfrm>
          <a:prstGeom prst="roundRect">
            <a:avLst/>
          </a:prstGeom>
          <a:solidFill>
            <a:srgbClr val="FDCE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#9Slide07 IcielKoni" pitchFamily="2" charset="0"/>
              </a:rPr>
              <a:t>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237234" y="5377537"/>
            <a:ext cx="686613" cy="609229"/>
          </a:xfrm>
          <a:prstGeom prst="roundRect">
            <a:avLst/>
          </a:prstGeom>
          <a:solidFill>
            <a:srgbClr val="FDCE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#9Slide07 IcielKoni" pitchFamily="2" charset="0"/>
              </a:rPr>
              <a:t>x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704345" y="5367376"/>
            <a:ext cx="686613" cy="609229"/>
          </a:xfrm>
          <a:prstGeom prst="roundRect">
            <a:avLst/>
          </a:prstGeom>
          <a:solidFill>
            <a:srgbClr val="FDCE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#9Slide07 IcielKoni" pitchFamily="2" charset="0"/>
              </a:rPr>
              <a:t>:</a:t>
            </a:r>
          </a:p>
        </p:txBody>
      </p:sp>
      <p:pic>
        <p:nvPicPr>
          <p:cNvPr id="41" name="图片 12">
            <a:extLst>
              <a:ext uri="{FF2B5EF4-FFF2-40B4-BE49-F238E27FC236}">
                <a16:creationId xmlns:a16="http://schemas.microsoft.com/office/drawing/2014/main" id="{AC8F81D5-6B9F-D048-9F4A-DA51B82C4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45" y="1511277"/>
            <a:ext cx="1371351" cy="1579874"/>
          </a:xfrm>
          <a:prstGeom prst="rect">
            <a:avLst/>
          </a:prstGeom>
        </p:spPr>
      </p:pic>
      <p:pic>
        <p:nvPicPr>
          <p:cNvPr id="42" name="图片 17">
            <a:extLst>
              <a:ext uri="{FF2B5EF4-FFF2-40B4-BE49-F238E27FC236}">
                <a16:creationId xmlns:a16="http://schemas.microsoft.com/office/drawing/2014/main" id="{3964F47C-7CE2-0643-B803-C82F6F1847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9696" y="1508444"/>
            <a:ext cx="1371352" cy="1582707"/>
          </a:xfrm>
          <a:prstGeom prst="rect">
            <a:avLst/>
          </a:prstGeom>
        </p:spPr>
      </p:pic>
      <p:sp>
        <p:nvSpPr>
          <p:cNvPr id="43" name="Rounded Rectangle 42"/>
          <p:cNvSpPr/>
          <p:nvPr/>
        </p:nvSpPr>
        <p:spPr>
          <a:xfrm>
            <a:off x="-665" y="2967598"/>
            <a:ext cx="4574667" cy="579115"/>
          </a:xfrm>
          <a:prstGeom prst="roundRect">
            <a:avLst/>
          </a:prstGeom>
          <a:solidFill>
            <a:srgbClr val="03937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Làm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việc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nhóm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Koni" pitchFamily="2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4594407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4" grpId="0" animBg="1"/>
      <p:bldP spid="35" grpId="0" animBg="1"/>
      <p:bldP spid="39" grpId="0" animBg="1"/>
      <p:bldP spid="40" grpId="0" animBg="1"/>
      <p:bldP spid="43" grpId="0" animBg="1"/>
      <p:bldP spid="43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1542</TotalTime>
  <Words>431</Words>
  <Application>Microsoft Office PowerPoint</Application>
  <PresentationFormat>Widescreen</PresentationFormat>
  <Paragraphs>83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等线</vt:lpstr>
      <vt:lpstr>#9Slide07 HoneyCream</vt:lpstr>
      <vt:lpstr>Times New Roman</vt:lpstr>
      <vt:lpstr>SVN-Newton</vt:lpstr>
      <vt:lpstr>Cambria</vt:lpstr>
      <vt:lpstr>#9Slide07 IcielKoni</vt:lpstr>
      <vt:lpstr>#9Slide07 Altus</vt:lpstr>
      <vt:lpstr>等线 Light</vt:lpstr>
      <vt:lpstr>Arial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杜 小璇</dc:creator>
  <cp:lastModifiedBy>YEN</cp:lastModifiedBy>
  <cp:revision>48</cp:revision>
  <dcterms:created xsi:type="dcterms:W3CDTF">2021-06-24T13:49:04Z</dcterms:created>
  <dcterms:modified xsi:type="dcterms:W3CDTF">2025-05-04T08:41:48Z</dcterms:modified>
</cp:coreProperties>
</file>