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2"/>
  </p:notesMasterIdLst>
  <p:sldIdLst>
    <p:sldId id="256" r:id="rId5"/>
    <p:sldId id="300" r:id="rId6"/>
    <p:sldId id="316" r:id="rId7"/>
    <p:sldId id="317" r:id="rId8"/>
    <p:sldId id="266" r:id="rId9"/>
    <p:sldId id="303" r:id="rId10"/>
    <p:sldId id="267" r:id="rId11"/>
    <p:sldId id="318" r:id="rId12"/>
    <p:sldId id="312" r:id="rId13"/>
    <p:sldId id="313" r:id="rId14"/>
    <p:sldId id="268" r:id="rId15"/>
    <p:sldId id="314" r:id="rId16"/>
    <p:sldId id="269" r:id="rId17"/>
    <p:sldId id="282" r:id="rId18"/>
    <p:sldId id="270" r:id="rId19"/>
    <p:sldId id="319" r:id="rId20"/>
    <p:sldId id="271" r:id="rId21"/>
    <p:sldId id="320" r:id="rId22"/>
    <p:sldId id="285" r:id="rId23"/>
    <p:sldId id="315" r:id="rId24"/>
    <p:sldId id="272" r:id="rId25"/>
    <p:sldId id="321" r:id="rId26"/>
    <p:sldId id="322" r:id="rId27"/>
    <p:sldId id="273" r:id="rId28"/>
    <p:sldId id="323" r:id="rId29"/>
    <p:sldId id="274" r:id="rId30"/>
    <p:sldId id="324" r:id="rId31"/>
  </p:sldIdLst>
  <p:sldSz cx="9144000" cy="5143500" type="screen16x9"/>
  <p:notesSz cx="6858000" cy="9144000"/>
  <p:embeddedFontLst>
    <p:embeddedFont>
      <p:font typeface="SimSun" panose="02010600030101010101" pitchFamily="2" charset="-122"/>
      <p:regular r:id="rId33"/>
    </p:embeddedFont>
    <p:embeddedFont>
      <p:font typeface="HL Hoctro" panose="020B0604020202020204" charset="0"/>
      <p:regular r:id="rId34"/>
    </p:embeddedFont>
    <p:embeddedFont>
      <p:font typeface="Arial-SGK-TV" pitchFamily="2" charset="0"/>
      <p:regular r:id="rId35"/>
      <p:bold r:id="rId36"/>
      <p:italic r:id="rId37"/>
    </p:embeddedFont>
    <p:embeddedFont>
      <p:font typeface="Arial-Rounded" panose="020B0500000000000000" charset="0"/>
      <p:regular r:id="rId38"/>
    </p:embeddedFont>
    <p:embeddedFont>
      <p:font typeface=".VnAvant" panose="020B7200000000000000" pitchFamily="34" charset="0"/>
      <p:regular r:id="rId39"/>
      <p:bold r:id="rId40"/>
      <p:italic r:id="rId41"/>
      <p:boldItalic r:id="rId42"/>
    </p:embeddedFont>
    <p:embeddedFont>
      <p:font typeface="Microsoft YaHei" panose="020B0503020204020204" pitchFamily="34" charset="-122"/>
      <p:regular r:id="rId43"/>
      <p:bold r:id="rId44"/>
    </p:embeddedFont>
    <p:embeddedFont>
      <p:font typeface="DFPOP1-W9" panose="020B0604020202020204" charset="-128"/>
      <p:regular r:id="rId45"/>
    </p:embeddedFont>
    <p:embeddedFont>
      <p:font typeface="Calibri" panose="020F0502020204030204" pitchFamily="34" charset="0"/>
      <p:regular r:id="rId46"/>
      <p:bold r:id="rId47"/>
      <p:italic r:id="rId48"/>
      <p:boldItalic r:id="rId49"/>
    </p:embeddedFont>
  </p:embeddedFontLst>
  <p:custDataLst>
    <p:tags r:id="rId50"/>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300"/>
            <p14:sldId id="316"/>
            <p14:sldId id="317"/>
            <p14:sldId id="266"/>
            <p14:sldId id="303"/>
          </p14:sldIdLst>
        </p14:section>
        <p14:section name="Tiết 2" id="{47239A1A-9B72-4DA5-96A7-F8786F163078}">
          <p14:sldIdLst>
            <p14:sldId id="267"/>
            <p14:sldId id="318"/>
            <p14:sldId id="312"/>
            <p14:sldId id="313"/>
            <p14:sldId id="268"/>
            <p14:sldId id="314"/>
          </p14:sldIdLst>
        </p14:section>
        <p14:section name="Tiết 3" id="{8DB3B22B-32B6-4C3F-838D-DF98A9DBE4B7}">
          <p14:sldIdLst>
            <p14:sldId id="269"/>
            <p14:sldId id="282"/>
            <p14:sldId id="270"/>
            <p14:sldId id="319"/>
          </p14:sldIdLst>
        </p14:section>
        <p14:section name="Tiết 4" id="{30D029CA-39C5-4833-936C-43C5EF842993}">
          <p14:sldIdLst>
            <p14:sldId id="271"/>
            <p14:sldId id="320"/>
            <p14:sldId id="285"/>
            <p14:sldId id="315"/>
            <p14:sldId id="272"/>
            <p14:sldId id="321"/>
            <p14:sldId id="322"/>
            <p14:sldId id="273"/>
            <p14:sldId id="323"/>
            <p14:sldId id="274"/>
            <p14:sldId id="32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FF6600"/>
    <a:srgbClr val="F14420"/>
    <a:srgbClr val="FF3399"/>
    <a:srgbClr val="4CA420"/>
    <a:srgbClr val="679C31"/>
    <a:srgbClr val="920000"/>
    <a:srgbClr val="F56636"/>
    <a:srgbClr val="EF2A19"/>
    <a:srgbClr val="A925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6912" autoAdjust="0"/>
    <p:restoredTop sz="94660"/>
  </p:normalViewPr>
  <p:slideViewPr>
    <p:cSldViewPr snapToGrid="0">
      <p:cViewPr varScale="1">
        <p:scale>
          <a:sx n="70" d="100"/>
          <a:sy n="70" d="100"/>
        </p:scale>
        <p:origin x="84" y="72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9.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heme" Target="theme/theme1.xml"/><Relationship Id="rId58"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font" Target="fonts/font1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2.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2021/2/26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24</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26</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27</a:t>
            </a:fld>
            <a:endParaRPr lang="zh-CN" altLang="en-US"/>
          </a:p>
        </p:txBody>
      </p:sp>
    </p:spTree>
    <p:extLst>
      <p:ext uri="{BB962C8B-B14F-4D97-AF65-F5344CB8AC3E}">
        <p14:creationId xmlns:p14="http://schemas.microsoft.com/office/powerpoint/2010/main" val="2562965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5</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7</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13</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17</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21</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2021/2/26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2021/2/26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t>2021/2/26</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199" y="4876007"/>
            <a:ext cx="364147" cy="273844"/>
          </a:xfrm>
          <a:prstGeom prst="rect">
            <a:avLst/>
          </a:prstGeom>
        </p:spPr>
        <p:txBody>
          <a:bodyPr/>
          <a:lstStyle/>
          <a:p>
            <a:fld id="{FB851DA4-9CCF-4E60-BC8E-8CAEAF5A4C6C}" type="slidenum">
              <a:rPr lang="zh-CN" altLang="en-US" smtClean="0"/>
              <a:t>‹#›</a:t>
            </a:fld>
            <a:endParaRPr lang="zh-CN" altLang="en-US"/>
          </a:p>
        </p:txBody>
      </p:sp>
    </p:spTree>
    <p:extLst>
      <p:ext uri="{BB962C8B-B14F-4D97-AF65-F5344CB8AC3E}">
        <p14:creationId xmlns:p14="http://schemas.microsoft.com/office/powerpoint/2010/main" val="1840420480"/>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2021/2/26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2021/2/26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2021/2/26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2021/2/26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2021/2/26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2021/2/26</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 id="2147483662" r:id="rId14"/>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741958" y="1452234"/>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2197452" y="2954855"/>
            <a:ext cx="4872801" cy="687339"/>
          </a:xfrm>
          <a:prstGeom prst="rect">
            <a:avLst/>
          </a:prstGeom>
          <a:noFill/>
        </p:spPr>
        <p:txBody>
          <a:bodyPr wrap="none" rtlCol="0">
            <a:prstTxWarp prst="textDoubleWave1">
              <a:avLst/>
            </a:prstTxWarp>
            <a:spAutoFit/>
          </a:bodyPr>
          <a:lstStyle/>
          <a:p>
            <a:r>
              <a:rPr lang="en-US" altLang="zh-CN" sz="3600" dirty="0" err="1" smtClean="0">
                <a:solidFill>
                  <a:srgbClr val="00CC00"/>
                </a:solidFill>
                <a:latin typeface="Arial-Rounded" panose="020B0500000000000000" pitchFamily="34" charset="-93"/>
                <a:ea typeface="Arial-Rounded" panose="020B0500000000000000" pitchFamily="34" charset="-93"/>
                <a:cs typeface="Arial-Rounded" panose="020B0500000000000000" pitchFamily="34" charset="-93"/>
                <a:sym typeface="+mn-lt"/>
              </a:rPr>
              <a:t>Lính</a:t>
            </a:r>
            <a:r>
              <a:rPr lang="en-US" altLang="zh-CN" sz="3600" dirty="0" smtClean="0">
                <a:solidFill>
                  <a:srgbClr val="00CC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smtClean="0">
                <a:solidFill>
                  <a:srgbClr val="00CC00"/>
                </a:solidFill>
                <a:latin typeface="Arial-Rounded" panose="020B0500000000000000" pitchFamily="34" charset="-93"/>
                <a:ea typeface="Arial-Rounded" panose="020B0500000000000000" pitchFamily="34" charset="-93"/>
                <a:cs typeface="Arial-Rounded" panose="020B0500000000000000" pitchFamily="34" charset="-93"/>
                <a:sym typeface="+mn-lt"/>
              </a:rPr>
              <a:t>cứu</a:t>
            </a:r>
            <a:r>
              <a:rPr lang="en-US" altLang="zh-CN" sz="3600" dirty="0" smtClean="0">
                <a:solidFill>
                  <a:srgbClr val="00CC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smtClean="0">
                <a:solidFill>
                  <a:srgbClr val="00CC00"/>
                </a:solidFill>
                <a:latin typeface="Arial-Rounded" panose="020B0500000000000000" pitchFamily="34" charset="-93"/>
                <a:ea typeface="Arial-Rounded" panose="020B0500000000000000" pitchFamily="34" charset="-93"/>
                <a:cs typeface="Arial-Rounded" panose="020B0500000000000000" pitchFamily="34" charset="-93"/>
                <a:sym typeface="+mn-lt"/>
              </a:rPr>
              <a:t>hỏa</a:t>
            </a:r>
            <a:endParaRPr lang="zh-CN" altLang="en-US" sz="3600" dirty="0">
              <a:solidFill>
                <a:srgbClr val="00CC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99" name="组合 98"/>
          <p:cNvGrpSpPr/>
          <p:nvPr/>
        </p:nvGrpSpPr>
        <p:grpSpPr>
          <a:xfrm>
            <a:off x="3823373" y="1605763"/>
            <a:ext cx="1620959" cy="936372"/>
            <a:chOff x="3295924" y="1810677"/>
            <a:chExt cx="1620959" cy="936372"/>
          </a:xfrm>
        </p:grpSpPr>
        <p:sp>
          <p:nvSpPr>
            <p:cNvPr id="94" name="矩形 93"/>
            <p:cNvSpPr/>
            <p:nvPr/>
          </p:nvSpPr>
          <p:spPr>
            <a:xfrm>
              <a:off x="3295926" y="1815065"/>
              <a:ext cx="1620957"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4" y="1810677"/>
              <a:ext cx="1620957"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295924" y="1823719"/>
              <a:ext cx="1620957" cy="923330"/>
            </a:xfrm>
            <a:prstGeom prst="rect">
              <a:avLst/>
            </a:prstGeom>
          </p:spPr>
          <p:txBody>
            <a:bodyPr wrap="none">
              <a:spAutoFit/>
            </a:bodyPr>
            <a:lstStyle/>
            <a:p>
              <a:pPr algn="l"/>
              <a:r>
                <a:rPr lang="en-US" altLang="zh-CN" sz="5400" b="1" dirty="0" err="1">
                  <a:solidFill>
                    <a:srgbClr val="00CC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solidFill>
                    <a:srgbClr val="00CC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a:solidFill>
                    <a:srgbClr val="00CC00"/>
                  </a:solidFill>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4800" b="1" dirty="0">
                <a:solidFill>
                  <a:srgbClr val="00CC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4" name="矩形 3"/>
          <p:cNvSpPr/>
          <p:nvPr/>
        </p:nvSpPr>
        <p:spPr>
          <a:xfrm>
            <a:off x="3342086" y="4060953"/>
            <a:ext cx="1021433" cy="415498"/>
          </a:xfrm>
          <a:prstGeom prst="rect">
            <a:avLst/>
          </a:prstGeom>
        </p:spPr>
        <p:txBody>
          <a:bodyPr wrap="none">
            <a:spAutoFit/>
          </a:bodyPr>
          <a:lstStyle/>
          <a:p>
            <a:pPr>
              <a:lnSpc>
                <a:spcPct val="150000"/>
              </a:lnSpc>
            </a:pP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Giáo</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viên</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3000"/>
                                  </p:stCondLst>
                                  <p:childTnLst>
                                    <p:set>
                                      <p:cBhvr>
                                        <p:cTn id="61" dur="1" fill="hold">
                                          <p:stCondLst>
                                            <p:cond delay="0"/>
                                          </p:stCondLst>
                                        </p:cTn>
                                        <p:tgtEl>
                                          <p:spTgt spid="99"/>
                                        </p:tgtEl>
                                        <p:attrNameLst>
                                          <p:attrName>style.visibility</p:attrName>
                                        </p:attrNameLst>
                                      </p:cBhvr>
                                      <p:to>
                                        <p:strVal val="visible"/>
                                      </p:to>
                                    </p:set>
                                    <p:anim calcmode="lin" valueType="num">
                                      <p:cBhvr>
                                        <p:cTn id="62" dur="1000" fill="hold"/>
                                        <p:tgtEl>
                                          <p:spTgt spid="99"/>
                                        </p:tgtEl>
                                        <p:attrNameLst>
                                          <p:attrName>ppt_w</p:attrName>
                                        </p:attrNameLst>
                                      </p:cBhvr>
                                      <p:tavLst>
                                        <p:tav tm="0">
                                          <p:val>
                                            <p:fltVal val="0"/>
                                          </p:val>
                                        </p:tav>
                                        <p:tav tm="100000">
                                          <p:val>
                                            <p:strVal val="#ppt_w"/>
                                          </p:val>
                                        </p:tav>
                                      </p:tavLst>
                                    </p:anim>
                                    <p:anim calcmode="lin" valueType="num">
                                      <p:cBhvr>
                                        <p:cTn id="63" dur="1000" fill="hold"/>
                                        <p:tgtEl>
                                          <p:spTgt spid="99"/>
                                        </p:tgtEl>
                                        <p:attrNameLst>
                                          <p:attrName>ppt_h</p:attrName>
                                        </p:attrNameLst>
                                      </p:cBhvr>
                                      <p:tavLst>
                                        <p:tav tm="0">
                                          <p:val>
                                            <p:fltVal val="0"/>
                                          </p:val>
                                        </p:tav>
                                        <p:tav tm="100000">
                                          <p:val>
                                            <p:strVal val="#ppt_h"/>
                                          </p:val>
                                        </p:tav>
                                      </p:tavLst>
                                    </p:anim>
                                    <p:animEffect transition="in" filter="fade">
                                      <p:cBhvr>
                                        <p:cTn id="64" dur="1000"/>
                                        <p:tgtEl>
                                          <p:spTgt spid="99"/>
                                        </p:tgtEl>
                                      </p:cBhvr>
                                    </p:animEffect>
                                  </p:childTnLst>
                                </p:cTn>
                              </p:par>
                              <p:par>
                                <p:cTn id="65" presetID="14" presetClass="entr" presetSubtype="5" fill="hold" nodeType="withEffect">
                                  <p:stCondLst>
                                    <p:cond delay="3000"/>
                                  </p:stCondLst>
                                  <p:childTnLst>
                                    <p:set>
                                      <p:cBhvr>
                                        <p:cTn id="66" dur="1" fill="hold">
                                          <p:stCondLst>
                                            <p:cond delay="0"/>
                                          </p:stCondLst>
                                        </p:cTn>
                                        <p:tgtEl>
                                          <p:spTgt spid="99"/>
                                        </p:tgtEl>
                                        <p:attrNameLst>
                                          <p:attrName>style.visibility</p:attrName>
                                        </p:attrNameLst>
                                      </p:cBhvr>
                                      <p:to>
                                        <p:strVal val="visible"/>
                                      </p:to>
                                    </p:set>
                                    <p:animEffect transition="in" filter="randombar(vertical)">
                                      <p:cBhvr>
                                        <p:cTn id="67" dur="1500"/>
                                        <p:tgtEl>
                                          <p:spTgt spid="99"/>
                                        </p:tgtEl>
                                      </p:cBhvr>
                                    </p:animEffect>
                                  </p:childTnLst>
                                </p:cTn>
                              </p:par>
                              <p:par>
                                <p:cTn id="68" presetID="37" presetClass="entr" presetSubtype="0" fill="hold" nodeType="withEffect">
                                  <p:stCondLst>
                                    <p:cond delay="3000"/>
                                  </p:stCondLst>
                                  <p:childTnLst>
                                    <p:set>
                                      <p:cBhvr>
                                        <p:cTn id="69" dur="1" fill="hold">
                                          <p:stCondLst>
                                            <p:cond delay="0"/>
                                          </p:stCondLst>
                                        </p:cTn>
                                        <p:tgtEl>
                                          <p:spTgt spid="99"/>
                                        </p:tgtEl>
                                        <p:attrNameLst>
                                          <p:attrName>style.visibility</p:attrName>
                                        </p:attrNameLst>
                                      </p:cBhvr>
                                      <p:to>
                                        <p:strVal val="visible"/>
                                      </p:to>
                                    </p:set>
                                    <p:animEffect transition="in" filter="fade">
                                      <p:cBhvr>
                                        <p:cTn id="70" dur="750"/>
                                        <p:tgtEl>
                                          <p:spTgt spid="99"/>
                                        </p:tgtEl>
                                      </p:cBhvr>
                                    </p:animEffect>
                                    <p:anim calcmode="lin" valueType="num">
                                      <p:cBhvr>
                                        <p:cTn id="71" dur="750" fill="hold"/>
                                        <p:tgtEl>
                                          <p:spTgt spid="99"/>
                                        </p:tgtEl>
                                        <p:attrNameLst>
                                          <p:attrName>ppt_x</p:attrName>
                                        </p:attrNameLst>
                                      </p:cBhvr>
                                      <p:tavLst>
                                        <p:tav tm="0">
                                          <p:val>
                                            <p:strVal val="#ppt_x"/>
                                          </p:val>
                                        </p:tav>
                                        <p:tav tm="100000">
                                          <p:val>
                                            <p:strVal val="#ppt_x"/>
                                          </p:val>
                                        </p:tav>
                                      </p:tavLst>
                                    </p:anim>
                                    <p:anim calcmode="lin" valueType="num">
                                      <p:cBhvr>
                                        <p:cTn id="72" dur="675" decel="100000" fill="hold"/>
                                        <p:tgtEl>
                                          <p:spTgt spid="99"/>
                                        </p:tgtEl>
                                        <p:attrNameLst>
                                          <p:attrName>ppt_y</p:attrName>
                                        </p:attrNameLst>
                                      </p:cBhvr>
                                      <p:tavLst>
                                        <p:tav tm="0">
                                          <p:val>
                                            <p:strVal val="#ppt_y+1"/>
                                          </p:val>
                                        </p:tav>
                                        <p:tav tm="100000">
                                          <p:val>
                                            <p:strVal val="#ppt_y-.03"/>
                                          </p:val>
                                        </p:tav>
                                      </p:tavLst>
                                    </p:anim>
                                    <p:anim calcmode="lin" valueType="num">
                                      <p:cBhvr>
                                        <p:cTn id="73"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4"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7">
            <a:extLst>
              <a:ext uri="{FF2B5EF4-FFF2-40B4-BE49-F238E27FC236}">
                <a16:creationId xmlns:a16="http://schemas.microsoft.com/office/drawing/2014/main" id="{8E30C9EB-19CD-4226-B0CE-A708891A90FC}"/>
              </a:ext>
            </a:extLst>
          </p:cNvPr>
          <p:cNvSpPr/>
          <p:nvPr/>
        </p:nvSpPr>
        <p:spPr>
          <a:xfrm>
            <a:off x="1649890" y="3610471"/>
            <a:ext cx="7494110" cy="1305870"/>
          </a:xfrm>
          <a:prstGeom prst="rect">
            <a:avLst/>
          </a:prstGeom>
          <a:solidFill>
            <a:srgbClr val="FDD27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 name="35">
            <a:extLst>
              <a:ext uri="{FF2B5EF4-FFF2-40B4-BE49-F238E27FC236}">
                <a16:creationId xmlns:a16="http://schemas.microsoft.com/office/drawing/2014/main" id="{9D6269A5-702D-4971-A1DC-E85AFB20E0BE}"/>
              </a:ext>
            </a:extLst>
          </p:cNvPr>
          <p:cNvSpPr/>
          <p:nvPr/>
        </p:nvSpPr>
        <p:spPr>
          <a:xfrm>
            <a:off x="1649890" y="1934828"/>
            <a:ext cx="7494110" cy="1305870"/>
          </a:xfrm>
          <a:prstGeom prst="rect">
            <a:avLst/>
          </a:prstGeom>
          <a:solidFill>
            <a:srgbClr val="BAE1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sp>
        <p:nvSpPr>
          <p:cNvPr id="4" name="38">
            <a:extLst>
              <a:ext uri="{FF2B5EF4-FFF2-40B4-BE49-F238E27FC236}">
                <a16:creationId xmlns:a16="http://schemas.microsoft.com/office/drawing/2014/main" id="{ECADE9CB-EF5A-452D-9C3A-5912B086FF57}"/>
              </a:ext>
            </a:extLst>
          </p:cNvPr>
          <p:cNvSpPr/>
          <p:nvPr/>
        </p:nvSpPr>
        <p:spPr>
          <a:xfrm>
            <a:off x="1649890" y="230309"/>
            <a:ext cx="7494110" cy="1305870"/>
          </a:xfrm>
          <a:prstGeom prst="rect">
            <a:avLst/>
          </a:prstGeom>
          <a:solidFill>
            <a:srgbClr val="FFDE7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25" name="Group 24">
            <a:extLst>
              <a:ext uri="{FF2B5EF4-FFF2-40B4-BE49-F238E27FC236}">
                <a16:creationId xmlns:a16="http://schemas.microsoft.com/office/drawing/2014/main" id="{64EDC47C-4039-4CF1-8FCD-7E757B55D63A}"/>
              </a:ext>
            </a:extLst>
          </p:cNvPr>
          <p:cNvGrpSpPr/>
          <p:nvPr/>
        </p:nvGrpSpPr>
        <p:grpSpPr>
          <a:xfrm>
            <a:off x="1698808" y="170800"/>
            <a:ext cx="1218941" cy="557265"/>
            <a:chOff x="1504679" y="227733"/>
            <a:chExt cx="1625254" cy="743020"/>
          </a:xfrm>
        </p:grpSpPr>
        <p:grpSp>
          <p:nvGrpSpPr>
            <p:cNvPr id="21" name="20">
              <a:extLst>
                <a:ext uri="{FF2B5EF4-FFF2-40B4-BE49-F238E27FC236}">
                  <a16:creationId xmlns:a16="http://schemas.microsoft.com/office/drawing/2014/main" id="{53AD853F-6A69-44E3-A9BB-7C2022132E02}"/>
                </a:ext>
              </a:extLst>
            </p:cNvPr>
            <p:cNvGrpSpPr/>
            <p:nvPr/>
          </p:nvGrpSpPr>
          <p:grpSpPr>
            <a:xfrm>
              <a:off x="1504679" y="360323"/>
              <a:ext cx="1485326" cy="610430"/>
              <a:chOff x="419987" y="1579544"/>
              <a:chExt cx="1858342" cy="1460126"/>
            </a:xfrm>
          </p:grpSpPr>
          <p:sp>
            <p:nvSpPr>
              <p:cNvPr id="23" name="27">
                <a:extLst>
                  <a:ext uri="{FF2B5EF4-FFF2-40B4-BE49-F238E27FC236}">
                    <a16:creationId xmlns:a16="http://schemas.microsoft.com/office/drawing/2014/main" id="{FFE16BC7-A90E-41CA-98C4-150E956B4C2B}"/>
                  </a:ext>
                </a:extLst>
              </p:cNvPr>
              <p:cNvSpPr/>
              <p:nvPr/>
            </p:nvSpPr>
            <p:spPr>
              <a:xfrm>
                <a:off x="419987" y="1579544"/>
                <a:ext cx="1858342" cy="1460126"/>
              </a:xfrm>
              <a:prstGeom prst="ellipse">
                <a:avLst/>
              </a:prstGeom>
              <a:solidFill>
                <a:schemeClr val="bg2"/>
              </a:solidFill>
              <a:ln>
                <a:noFill/>
              </a:ln>
              <a:effectLst>
                <a:outerShdw blurRad="177800" dist="76200" dir="8100000" sx="102000" sy="10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4" name="28">
                <a:extLst>
                  <a:ext uri="{FF2B5EF4-FFF2-40B4-BE49-F238E27FC236}">
                    <a16:creationId xmlns:a16="http://schemas.microsoft.com/office/drawing/2014/main" id="{4B06015E-8E62-49EF-811D-19980386395C}"/>
                  </a:ext>
                </a:extLst>
              </p:cNvPr>
              <p:cNvSpPr/>
              <p:nvPr/>
            </p:nvSpPr>
            <p:spPr>
              <a:xfrm>
                <a:off x="469042" y="1615577"/>
                <a:ext cx="1750365" cy="1375287"/>
              </a:xfrm>
              <a:prstGeom prst="ellipse">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sp>
          <p:nvSpPr>
            <p:cNvPr id="22" name="Content Placeholder 2">
              <a:extLst>
                <a:ext uri="{FF2B5EF4-FFF2-40B4-BE49-F238E27FC236}">
                  <a16:creationId xmlns:a16="http://schemas.microsoft.com/office/drawing/2014/main" id="{34907F7C-C424-4106-AD8B-0F4746187AF8}"/>
                </a:ext>
              </a:extLst>
            </p:cNvPr>
            <p:cNvSpPr txBox="1">
              <a:spLocks/>
            </p:cNvSpPr>
            <p:nvPr/>
          </p:nvSpPr>
          <p:spPr>
            <a:xfrm>
              <a:off x="1810777" y="227733"/>
              <a:ext cx="1319156" cy="83372"/>
            </a:xfrm>
            <a:prstGeom prst="ellipse">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375"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a:t>
              </a:r>
            </a:p>
          </p:txBody>
        </p:sp>
      </p:grpSp>
      <p:grpSp>
        <p:nvGrpSpPr>
          <p:cNvPr id="29" name="Group 28">
            <a:extLst>
              <a:ext uri="{FF2B5EF4-FFF2-40B4-BE49-F238E27FC236}">
                <a16:creationId xmlns:a16="http://schemas.microsoft.com/office/drawing/2014/main" id="{9A9626D4-3323-4F99-84B3-C6739522B8F9}"/>
              </a:ext>
            </a:extLst>
          </p:cNvPr>
          <p:cNvGrpSpPr/>
          <p:nvPr/>
        </p:nvGrpSpPr>
        <p:grpSpPr>
          <a:xfrm>
            <a:off x="1728214" y="1913844"/>
            <a:ext cx="1218941" cy="519585"/>
            <a:chOff x="1504679" y="277973"/>
            <a:chExt cx="1625254" cy="692780"/>
          </a:xfrm>
        </p:grpSpPr>
        <p:grpSp>
          <p:nvGrpSpPr>
            <p:cNvPr id="30" name="20">
              <a:extLst>
                <a:ext uri="{FF2B5EF4-FFF2-40B4-BE49-F238E27FC236}">
                  <a16:creationId xmlns:a16="http://schemas.microsoft.com/office/drawing/2014/main" id="{2563E840-E5A6-456D-9ADF-5F3D69CDE835}"/>
                </a:ext>
              </a:extLst>
            </p:cNvPr>
            <p:cNvGrpSpPr/>
            <p:nvPr/>
          </p:nvGrpSpPr>
          <p:grpSpPr>
            <a:xfrm>
              <a:off x="1504679" y="360323"/>
              <a:ext cx="1485326" cy="610430"/>
              <a:chOff x="419987" y="1579544"/>
              <a:chExt cx="1858342" cy="1460126"/>
            </a:xfrm>
          </p:grpSpPr>
          <p:sp>
            <p:nvSpPr>
              <p:cNvPr id="32" name="27">
                <a:extLst>
                  <a:ext uri="{FF2B5EF4-FFF2-40B4-BE49-F238E27FC236}">
                    <a16:creationId xmlns:a16="http://schemas.microsoft.com/office/drawing/2014/main" id="{9A4EB7D0-0A79-4ED2-8EAE-1B2DB4BB0C1D}"/>
                  </a:ext>
                </a:extLst>
              </p:cNvPr>
              <p:cNvSpPr/>
              <p:nvPr/>
            </p:nvSpPr>
            <p:spPr>
              <a:xfrm>
                <a:off x="419987" y="1579544"/>
                <a:ext cx="1858342" cy="1460126"/>
              </a:xfrm>
              <a:prstGeom prst="ellipse">
                <a:avLst/>
              </a:prstGeom>
              <a:solidFill>
                <a:schemeClr val="bg2"/>
              </a:solidFill>
              <a:ln>
                <a:noFill/>
              </a:ln>
              <a:effectLst>
                <a:outerShdw blurRad="177800" dist="76200" dir="8100000" sx="102000" sy="10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3" name="28">
                <a:extLst>
                  <a:ext uri="{FF2B5EF4-FFF2-40B4-BE49-F238E27FC236}">
                    <a16:creationId xmlns:a16="http://schemas.microsoft.com/office/drawing/2014/main" id="{7CEC4DFF-050A-441E-A5D9-4EA60CA4D2CD}"/>
                  </a:ext>
                </a:extLst>
              </p:cNvPr>
              <p:cNvSpPr/>
              <p:nvPr/>
            </p:nvSpPr>
            <p:spPr>
              <a:xfrm>
                <a:off x="469042" y="1615577"/>
                <a:ext cx="1750365" cy="1375287"/>
              </a:xfrm>
              <a:prstGeom prst="ellipse">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sp>
          <p:nvSpPr>
            <p:cNvPr id="31" name="Content Placeholder 2">
              <a:extLst>
                <a:ext uri="{FF2B5EF4-FFF2-40B4-BE49-F238E27FC236}">
                  <a16:creationId xmlns:a16="http://schemas.microsoft.com/office/drawing/2014/main" id="{49E1C1A6-D182-4130-91F9-F86F9ABDB686}"/>
                </a:ext>
              </a:extLst>
            </p:cNvPr>
            <p:cNvSpPr txBox="1">
              <a:spLocks/>
            </p:cNvSpPr>
            <p:nvPr/>
          </p:nvSpPr>
          <p:spPr>
            <a:xfrm>
              <a:off x="1810777" y="277973"/>
              <a:ext cx="1319156" cy="83372"/>
            </a:xfrm>
            <a:prstGeom prst="ellipse">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375"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b</a:t>
              </a:r>
            </a:p>
          </p:txBody>
        </p:sp>
      </p:grpSp>
      <p:sp>
        <p:nvSpPr>
          <p:cNvPr id="28" name="TextBox 27">
            <a:extLst>
              <a:ext uri="{FF2B5EF4-FFF2-40B4-BE49-F238E27FC236}">
                <a16:creationId xmlns:a16="http://schemas.microsoft.com/office/drawing/2014/main" id="{C72E3CF4-9224-4BE0-B20A-6B59323EE105}"/>
              </a:ext>
            </a:extLst>
          </p:cNvPr>
          <p:cNvSpPr txBox="1"/>
          <p:nvPr/>
        </p:nvSpPr>
        <p:spPr>
          <a:xfrm>
            <a:off x="2893766" y="189384"/>
            <a:ext cx="6117247" cy="923330"/>
          </a:xfrm>
          <a:prstGeom prst="rect">
            <a:avLst/>
          </a:prstGeom>
          <a:noFill/>
        </p:spPr>
        <p:txBody>
          <a:bodyPr wrap="square">
            <a:spAutoFit/>
          </a:bodyPr>
          <a:lstStyle/>
          <a:p>
            <a:r>
              <a:rPr lang="vi-VN" sz="2700" b="1" dirty="0" smtClean="0">
                <a:solidFill>
                  <a:schemeClr val="tx1">
                    <a:lumMod val="85000"/>
                    <a:lumOff val="15000"/>
                  </a:schemeClr>
                </a:solidFill>
                <a:latin typeface="Arial-SGK-TV" pitchFamily="2" charset="0"/>
                <a:ea typeface="Arial-Rounded" panose="020B0500000000000000" pitchFamily="34" charset="0"/>
                <a:cs typeface="Arial-SGK-TV" pitchFamily="2" charset="0"/>
              </a:rPr>
              <a:t>Trang phục của lính cứu hỏa gồm những gì? </a:t>
            </a:r>
            <a:endParaRPr lang="en-US" sz="2700" b="1" dirty="0">
              <a:solidFill>
                <a:schemeClr val="tx1">
                  <a:lumMod val="85000"/>
                  <a:lumOff val="15000"/>
                </a:schemeClr>
              </a:solidFill>
              <a:latin typeface="Arial-SGK-TV" pitchFamily="2" charset="0"/>
              <a:ea typeface="Arial-Rounded" panose="020B0500000000000000" pitchFamily="34" charset="0"/>
              <a:cs typeface="Arial-SGK-TV" pitchFamily="2" charset="0"/>
            </a:endParaRPr>
          </a:p>
        </p:txBody>
      </p:sp>
      <p:sp>
        <p:nvSpPr>
          <p:cNvPr id="34" name="TextBox 33">
            <a:extLst>
              <a:ext uri="{FF2B5EF4-FFF2-40B4-BE49-F238E27FC236}">
                <a16:creationId xmlns:a16="http://schemas.microsoft.com/office/drawing/2014/main" id="{D528A988-E500-4EF7-AA1A-CFCCAA44C94D}"/>
              </a:ext>
            </a:extLst>
          </p:cNvPr>
          <p:cNvSpPr txBox="1"/>
          <p:nvPr/>
        </p:nvSpPr>
        <p:spPr>
          <a:xfrm>
            <a:off x="2947156" y="1960141"/>
            <a:ext cx="6273174" cy="954107"/>
          </a:xfrm>
          <a:prstGeom prst="rect">
            <a:avLst/>
          </a:prstGeom>
          <a:noFill/>
        </p:spPr>
        <p:txBody>
          <a:bodyPr wrap="square">
            <a:spAutoFit/>
          </a:bodyPr>
          <a:lstStyle/>
          <a:p>
            <a:pPr>
              <a:buFont typeface="Arial" panose="020B0604020202020204" pitchFamily="34" charset="0"/>
              <a:buNone/>
            </a:pPr>
            <a:r>
              <a:rPr lang="vi-VN" altLang="en-US" sz="2800" dirty="0">
                <a:latin typeface="Times New Roman" panose="02020603050405020304" pitchFamily="18" charset="0"/>
                <a:cs typeface="Times New Roman" panose="02020603050405020304" pitchFamily="18" charset="0"/>
              </a:rPr>
              <a:t>Lính cứu hỏa dập tắt đám cháy bằng cách nào</a:t>
            </a:r>
            <a:r>
              <a:rPr lang="en-GB" altLang="en-US" sz="2800" dirty="0">
                <a:latin typeface="Times New Roman" panose="02020603050405020304" pitchFamily="18" charset="0"/>
                <a:cs typeface="Times New Roman" panose="02020603050405020304" pitchFamily="18" charset="0"/>
              </a:rPr>
              <a:t>?</a:t>
            </a:r>
            <a:endParaRPr lang="en-US" altLang="en-US" sz="2800" dirty="0">
              <a:latin typeface="Arial-SGK-TV" pitchFamily="2" charset="0"/>
              <a:cs typeface="Arial-SGK-TV" pitchFamily="2" charset="0"/>
            </a:endParaRPr>
          </a:p>
        </p:txBody>
      </p:sp>
      <p:grpSp>
        <p:nvGrpSpPr>
          <p:cNvPr id="35" name="Group 34">
            <a:extLst>
              <a:ext uri="{FF2B5EF4-FFF2-40B4-BE49-F238E27FC236}">
                <a16:creationId xmlns:a16="http://schemas.microsoft.com/office/drawing/2014/main" id="{FCCFA25A-260B-4C46-9C74-F0B838E8861B}"/>
              </a:ext>
            </a:extLst>
          </p:cNvPr>
          <p:cNvGrpSpPr/>
          <p:nvPr/>
        </p:nvGrpSpPr>
        <p:grpSpPr>
          <a:xfrm>
            <a:off x="1698808" y="3553058"/>
            <a:ext cx="1218941" cy="557265"/>
            <a:chOff x="1504679" y="227733"/>
            <a:chExt cx="1625254" cy="743020"/>
          </a:xfrm>
        </p:grpSpPr>
        <p:grpSp>
          <p:nvGrpSpPr>
            <p:cNvPr id="36" name="20">
              <a:extLst>
                <a:ext uri="{FF2B5EF4-FFF2-40B4-BE49-F238E27FC236}">
                  <a16:creationId xmlns:a16="http://schemas.microsoft.com/office/drawing/2014/main" id="{F052DAD4-07A3-4576-99BA-CEBBAB9E1B1C}"/>
                </a:ext>
              </a:extLst>
            </p:cNvPr>
            <p:cNvGrpSpPr/>
            <p:nvPr/>
          </p:nvGrpSpPr>
          <p:grpSpPr>
            <a:xfrm>
              <a:off x="1504679" y="360323"/>
              <a:ext cx="1485326" cy="610430"/>
              <a:chOff x="419987" y="1579544"/>
              <a:chExt cx="1858342" cy="1460126"/>
            </a:xfrm>
          </p:grpSpPr>
          <p:sp>
            <p:nvSpPr>
              <p:cNvPr id="38" name="27">
                <a:extLst>
                  <a:ext uri="{FF2B5EF4-FFF2-40B4-BE49-F238E27FC236}">
                    <a16:creationId xmlns:a16="http://schemas.microsoft.com/office/drawing/2014/main" id="{EBFF9AB7-9ABD-42CC-B73D-2536E4238C75}"/>
                  </a:ext>
                </a:extLst>
              </p:cNvPr>
              <p:cNvSpPr/>
              <p:nvPr/>
            </p:nvSpPr>
            <p:spPr>
              <a:xfrm>
                <a:off x="419987" y="1579544"/>
                <a:ext cx="1858342" cy="1460126"/>
              </a:xfrm>
              <a:prstGeom prst="ellipse">
                <a:avLst/>
              </a:prstGeom>
              <a:solidFill>
                <a:schemeClr val="bg2"/>
              </a:solidFill>
              <a:ln>
                <a:noFill/>
              </a:ln>
              <a:effectLst>
                <a:outerShdw blurRad="177800" dist="76200" dir="8100000" sx="102000" sy="10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9" name="28">
                <a:extLst>
                  <a:ext uri="{FF2B5EF4-FFF2-40B4-BE49-F238E27FC236}">
                    <a16:creationId xmlns:a16="http://schemas.microsoft.com/office/drawing/2014/main" id="{B8386190-0E93-4B9B-A8E5-13F38382A9D1}"/>
                  </a:ext>
                </a:extLst>
              </p:cNvPr>
              <p:cNvSpPr/>
              <p:nvPr/>
            </p:nvSpPr>
            <p:spPr>
              <a:xfrm>
                <a:off x="469042" y="1615577"/>
                <a:ext cx="1750365" cy="1375287"/>
              </a:xfrm>
              <a:prstGeom prst="ellipse">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sp>
          <p:nvSpPr>
            <p:cNvPr id="37" name="Content Placeholder 2">
              <a:extLst>
                <a:ext uri="{FF2B5EF4-FFF2-40B4-BE49-F238E27FC236}">
                  <a16:creationId xmlns:a16="http://schemas.microsoft.com/office/drawing/2014/main" id="{3308C2D8-3589-464E-A1A9-5E5C21174CC2}"/>
                </a:ext>
              </a:extLst>
            </p:cNvPr>
            <p:cNvSpPr txBox="1">
              <a:spLocks/>
            </p:cNvSpPr>
            <p:nvPr/>
          </p:nvSpPr>
          <p:spPr>
            <a:xfrm>
              <a:off x="1810777" y="227733"/>
              <a:ext cx="1319156" cy="83372"/>
            </a:xfrm>
            <a:prstGeom prst="ellipse">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375"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c</a:t>
              </a:r>
            </a:p>
          </p:txBody>
        </p:sp>
      </p:grpSp>
      <p:sp>
        <p:nvSpPr>
          <p:cNvPr id="40" name="TextBox 39">
            <a:extLst>
              <a:ext uri="{FF2B5EF4-FFF2-40B4-BE49-F238E27FC236}">
                <a16:creationId xmlns:a16="http://schemas.microsoft.com/office/drawing/2014/main" id="{0ECB986E-C619-4DAB-B0CA-232DB1A212B3}"/>
              </a:ext>
            </a:extLst>
          </p:cNvPr>
          <p:cNvSpPr txBox="1"/>
          <p:nvPr/>
        </p:nvSpPr>
        <p:spPr>
          <a:xfrm>
            <a:off x="2662813" y="3637035"/>
            <a:ext cx="6883121" cy="523220"/>
          </a:xfrm>
          <a:prstGeom prst="rect">
            <a:avLst/>
          </a:prstGeom>
          <a:noFill/>
        </p:spPr>
        <p:txBody>
          <a:bodyPr wrap="square">
            <a:spAutoFit/>
          </a:bodyPr>
          <a:lstStyle/>
          <a:p>
            <a:pPr>
              <a:buFont typeface="Arial" panose="020B0604020202020204" pitchFamily="34" charset="0"/>
              <a:buNone/>
            </a:pPr>
            <a:r>
              <a:rPr lang="vi-VN" altLang="en-US" sz="2800" dirty="0" smtClean="0">
                <a:latin typeface="Arial-SGK-TV" pitchFamily="2" charset="0"/>
                <a:cs typeface="Arial-SGK-TV" pitchFamily="2" charset="0"/>
              </a:rPr>
              <a:t>Em nghĩ gì về những người lính cứu hỏa? </a:t>
            </a:r>
            <a:endParaRPr lang="en-US" sz="2700" b="1" dirty="0">
              <a:solidFill>
                <a:schemeClr val="tx1">
                  <a:lumMod val="85000"/>
                  <a:lumOff val="15000"/>
                </a:schemeClr>
              </a:solidFill>
              <a:latin typeface="Arial-SGK-TV" pitchFamily="2" charset="0"/>
              <a:ea typeface="Arial-Rounded" panose="020B0500000000000000" pitchFamily="34" charset="0"/>
              <a:cs typeface="Arial-SGK-TV" pitchFamily="2" charset="0"/>
            </a:endParaRPr>
          </a:p>
        </p:txBody>
      </p:sp>
      <p:sp>
        <p:nvSpPr>
          <p:cNvPr id="6" name="7">
            <a:extLst>
              <a:ext uri="{FF2B5EF4-FFF2-40B4-BE49-F238E27FC236}">
                <a16:creationId xmlns:a16="http://schemas.microsoft.com/office/drawing/2014/main" id="{5EC1FA49-FD1F-4EEA-B575-5F5E089FD31D}"/>
              </a:ext>
            </a:extLst>
          </p:cNvPr>
          <p:cNvSpPr/>
          <p:nvPr/>
        </p:nvSpPr>
        <p:spPr>
          <a:xfrm>
            <a:off x="0" y="1"/>
            <a:ext cx="2093495" cy="5143499"/>
          </a:xfrm>
          <a:prstGeom prst="rect">
            <a:avLst/>
          </a:prstGeom>
          <a:solidFill>
            <a:srgbClr val="9CD4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sp>
        <p:nvSpPr>
          <p:cNvPr id="7" name="1">
            <a:extLst>
              <a:ext uri="{FF2B5EF4-FFF2-40B4-BE49-F238E27FC236}">
                <a16:creationId xmlns:a16="http://schemas.microsoft.com/office/drawing/2014/main" id="{39121B12-93DB-4FAC-AF92-EC359D093E39}"/>
              </a:ext>
            </a:extLst>
          </p:cNvPr>
          <p:cNvSpPr/>
          <p:nvPr/>
        </p:nvSpPr>
        <p:spPr>
          <a:xfrm>
            <a:off x="390987" y="930143"/>
            <a:ext cx="1177940" cy="2308324"/>
          </a:xfrm>
          <a:prstGeom prst="rect">
            <a:avLst/>
          </a:prstGeom>
        </p:spPr>
        <p:txBody>
          <a:bodyPr wrap="square">
            <a:spAutoFit/>
          </a:bodyPr>
          <a:lstStyle/>
          <a:p>
            <a:pPr algn="ct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TRẢ LỜI CÂU HỎI</a:t>
            </a:r>
            <a:endParaRPr lang="en-US" altLang="zh-CN" sz="1800" dirty="0">
              <a:solidFill>
                <a:schemeClr val="bg1"/>
              </a:solidFill>
            </a:endParaRPr>
          </a:p>
        </p:txBody>
      </p:sp>
      <p:sp>
        <p:nvSpPr>
          <p:cNvPr id="16" name="31">
            <a:extLst>
              <a:ext uri="{FF2B5EF4-FFF2-40B4-BE49-F238E27FC236}">
                <a16:creationId xmlns:a16="http://schemas.microsoft.com/office/drawing/2014/main" id="{97DA4440-79D3-422C-9DC5-855D750DED57}"/>
              </a:ext>
            </a:extLst>
          </p:cNvPr>
          <p:cNvSpPr/>
          <p:nvPr/>
        </p:nvSpPr>
        <p:spPr>
          <a:xfrm>
            <a:off x="1150372" y="3226779"/>
            <a:ext cx="301882" cy="361682"/>
          </a:xfrm>
          <a:prstGeom prst="star4">
            <a:avLst/>
          </a:prstGeom>
          <a:solidFill>
            <a:srgbClr val="D9FA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7" name="32">
            <a:extLst>
              <a:ext uri="{FF2B5EF4-FFF2-40B4-BE49-F238E27FC236}">
                <a16:creationId xmlns:a16="http://schemas.microsoft.com/office/drawing/2014/main" id="{22DFF2BA-DFD2-47A2-8F42-DA9897918D67}"/>
              </a:ext>
            </a:extLst>
          </p:cNvPr>
          <p:cNvSpPr/>
          <p:nvPr/>
        </p:nvSpPr>
        <p:spPr>
          <a:xfrm>
            <a:off x="514087" y="3226779"/>
            <a:ext cx="301882" cy="361682"/>
          </a:xfrm>
          <a:prstGeom prst="star4">
            <a:avLst/>
          </a:prstGeom>
          <a:solidFill>
            <a:srgbClr val="FFDE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33">
            <a:extLst>
              <a:ext uri="{FF2B5EF4-FFF2-40B4-BE49-F238E27FC236}">
                <a16:creationId xmlns:a16="http://schemas.microsoft.com/office/drawing/2014/main" id="{737CFB65-21B0-4E2B-AC30-A45610C29861}"/>
              </a:ext>
            </a:extLst>
          </p:cNvPr>
          <p:cNvSpPr/>
          <p:nvPr/>
        </p:nvSpPr>
        <p:spPr>
          <a:xfrm>
            <a:off x="832230" y="3226779"/>
            <a:ext cx="301882" cy="361682"/>
          </a:xfrm>
          <a:prstGeom prst="star4">
            <a:avLst/>
          </a:prstGeom>
          <a:solidFill>
            <a:srgbClr val="FBE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9" name="Lưu đồ: Đường kết nối 8">
            <a:extLst>
              <a:ext uri="{FF2B5EF4-FFF2-40B4-BE49-F238E27FC236}">
                <a16:creationId xmlns:a16="http://schemas.microsoft.com/office/drawing/2014/main" id="{7DBE0386-B488-4E88-8C4C-21144757D682}"/>
              </a:ext>
            </a:extLst>
          </p:cNvPr>
          <p:cNvSpPr/>
          <p:nvPr/>
        </p:nvSpPr>
        <p:spPr>
          <a:xfrm>
            <a:off x="645624" y="170800"/>
            <a:ext cx="734023" cy="746406"/>
          </a:xfrm>
          <a:prstGeom prst="flowChartConnector">
            <a:avLst/>
          </a:prstGeom>
          <a:solidFill>
            <a:srgbClr val="E89B02"/>
          </a:solidFill>
          <a:ln>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4"/>
          </a:fillRef>
          <a:effectRef idx="1">
            <a:schemeClr val="accent4"/>
          </a:effectRef>
          <a:fontRef idx="minor">
            <a:schemeClr val="lt1"/>
          </a:fontRef>
        </p:style>
        <p:txBody>
          <a:bodyPr rtlCol="0" anchor="ctr"/>
          <a:lstStyle/>
          <a:p>
            <a:pPr algn="ctr"/>
            <a:r>
              <a:rPr lang="en-US" sz="4950" b="1" dirty="0">
                <a:solidFill>
                  <a:schemeClr val="bg1"/>
                </a:solidFill>
                <a:cs typeface="Times New Roman" panose="02020603050405020304" pitchFamily="18" charset="0"/>
              </a:rPr>
              <a:t>4</a:t>
            </a:r>
            <a:endParaRPr lang="vi-VN" sz="4950" b="1" dirty="0">
              <a:solidFill>
                <a:schemeClr val="bg1"/>
              </a:solidFill>
              <a:cs typeface="Times New Roman" panose="02020603050405020304" pitchFamily="18" charset="0"/>
            </a:endParaRPr>
          </a:p>
        </p:txBody>
      </p:sp>
      <p:sp>
        <p:nvSpPr>
          <p:cNvPr id="41" name="TextBox 40">
            <a:extLst>
              <a:ext uri="{FF2B5EF4-FFF2-40B4-BE49-F238E27FC236}">
                <a16:creationId xmlns:a16="http://schemas.microsoft.com/office/drawing/2014/main" id="{74C477D6-119C-4DD4-928C-688FB1218F4D}"/>
              </a:ext>
            </a:extLst>
          </p:cNvPr>
          <p:cNvSpPr txBox="1"/>
          <p:nvPr/>
        </p:nvSpPr>
        <p:spPr>
          <a:xfrm>
            <a:off x="2133976" y="1068192"/>
            <a:ext cx="6969542" cy="854080"/>
          </a:xfrm>
          <a:prstGeom prst="rect">
            <a:avLst/>
          </a:prstGeom>
          <a:noFill/>
        </p:spPr>
        <p:txBody>
          <a:bodyPr wrap="square">
            <a:spAutoFit/>
          </a:bodyPr>
          <a:lstStyle/>
          <a:p>
            <a:r>
              <a:rPr lang="en-US" sz="2475" dirty="0" smtClean="0">
                <a:solidFill>
                  <a:srgbClr val="FF3B3B"/>
                </a:solidFill>
                <a:latin typeface="Arial-SGK-TV" pitchFamily="2" charset="0"/>
                <a:ea typeface="Arial-Rounded" panose="020B0500000000000000" pitchFamily="34" charset="0"/>
                <a:cs typeface="Arial-SGK-TV" pitchFamily="2" charset="0"/>
              </a:rPr>
              <a:t>- </a:t>
            </a:r>
            <a:r>
              <a:rPr lang="vi-VN" sz="2475" dirty="0" smtClean="0">
                <a:solidFill>
                  <a:srgbClr val="FF3B3B"/>
                </a:solidFill>
                <a:latin typeface="Arial-SGK-TV" pitchFamily="2" charset="0"/>
                <a:ea typeface="Arial-Rounded" panose="020B0500000000000000" pitchFamily="34" charset="0"/>
                <a:cs typeface="Arial-SGK-TV" pitchFamily="2" charset="0"/>
              </a:rPr>
              <a:t>Trang phục của lính cứu hỏa gồm: quần áo, ủng, găng, mũ</a:t>
            </a:r>
            <a:r>
              <a:rPr lang="en-US" sz="2475" dirty="0" smtClean="0">
                <a:solidFill>
                  <a:srgbClr val="FF3B3B"/>
                </a:solidFill>
                <a:latin typeface="Arial-SGK-TV" pitchFamily="2" charset="0"/>
                <a:ea typeface="Arial-Rounded" panose="020B0500000000000000" pitchFamily="34" charset="0"/>
                <a:cs typeface="Arial-SGK-TV" pitchFamily="2" charset="0"/>
              </a:rPr>
              <a:t>. </a:t>
            </a:r>
            <a:endParaRPr lang="en-US" sz="2475" dirty="0">
              <a:solidFill>
                <a:srgbClr val="FF3B3B"/>
              </a:solidFill>
              <a:latin typeface="Arial-SGK-TV" pitchFamily="2" charset="0"/>
              <a:ea typeface="Arial-Rounded" panose="020B0500000000000000" pitchFamily="34" charset="0"/>
              <a:cs typeface="Arial-SGK-TV" pitchFamily="2" charset="0"/>
            </a:endParaRPr>
          </a:p>
        </p:txBody>
      </p:sp>
      <p:sp>
        <p:nvSpPr>
          <p:cNvPr id="42" name="TextBox 41">
            <a:extLst>
              <a:ext uri="{FF2B5EF4-FFF2-40B4-BE49-F238E27FC236}">
                <a16:creationId xmlns:a16="http://schemas.microsoft.com/office/drawing/2014/main" id="{D9117340-E8C9-42AF-909F-7C7ED6848915}"/>
              </a:ext>
            </a:extLst>
          </p:cNvPr>
          <p:cNvSpPr txBox="1"/>
          <p:nvPr/>
        </p:nvSpPr>
        <p:spPr>
          <a:xfrm>
            <a:off x="2806888" y="2779667"/>
            <a:ext cx="6969542" cy="473206"/>
          </a:xfrm>
          <a:prstGeom prst="rect">
            <a:avLst/>
          </a:prstGeom>
          <a:noFill/>
        </p:spPr>
        <p:txBody>
          <a:bodyPr wrap="square">
            <a:spAutoFit/>
          </a:bodyPr>
          <a:lstStyle/>
          <a:p>
            <a:r>
              <a:rPr lang="en-US" sz="2475" dirty="0">
                <a:solidFill>
                  <a:srgbClr val="FF0000"/>
                </a:solidFill>
                <a:latin typeface="Arial-SGK-TV" pitchFamily="2" charset="0"/>
                <a:ea typeface="Arial-Rounded" panose="020B0500000000000000" pitchFamily="34" charset="0"/>
                <a:cs typeface="Arial-SGK-TV" pitchFamily="2" charset="0"/>
              </a:rPr>
              <a:t>- </a:t>
            </a:r>
            <a:r>
              <a:rPr lang="vi-VN" sz="2475" dirty="0" smtClean="0">
                <a:solidFill>
                  <a:srgbClr val="FF0000"/>
                </a:solidFill>
                <a:latin typeface="Arial-SGK-TV" pitchFamily="2" charset="0"/>
                <a:ea typeface="Arial-Rounded" panose="020B0500000000000000" pitchFamily="34" charset="0"/>
                <a:cs typeface="Arial-SGK-TV" pitchFamily="2" charset="0"/>
              </a:rPr>
              <a:t>Dùng vòi phun nước</a:t>
            </a:r>
            <a:r>
              <a:rPr lang="en-US" sz="2475" dirty="0" smtClean="0">
                <a:solidFill>
                  <a:srgbClr val="FF0000"/>
                </a:solidFill>
                <a:latin typeface="Arial-SGK-TV" pitchFamily="2" charset="0"/>
                <a:ea typeface="Arial-Rounded" panose="020B0500000000000000" pitchFamily="34" charset="0"/>
                <a:cs typeface="Arial-SGK-TV" pitchFamily="2" charset="0"/>
              </a:rPr>
              <a:t>. </a:t>
            </a:r>
            <a:endParaRPr lang="en-US" sz="2475" dirty="0">
              <a:solidFill>
                <a:srgbClr val="FF0000"/>
              </a:solidFill>
              <a:latin typeface="Arial-SGK-TV" pitchFamily="2" charset="0"/>
              <a:ea typeface="Arial-Rounded" panose="020B0500000000000000" pitchFamily="34" charset="0"/>
              <a:cs typeface="Arial-SGK-TV" pitchFamily="2" charset="0"/>
            </a:endParaRPr>
          </a:p>
        </p:txBody>
      </p:sp>
      <p:sp>
        <p:nvSpPr>
          <p:cNvPr id="43" name="TextBox 42">
            <a:extLst>
              <a:ext uri="{FF2B5EF4-FFF2-40B4-BE49-F238E27FC236}">
                <a16:creationId xmlns:a16="http://schemas.microsoft.com/office/drawing/2014/main" id="{390F8DBD-1EAF-46DE-97DA-4B9B43B69EE2}"/>
              </a:ext>
            </a:extLst>
          </p:cNvPr>
          <p:cNvSpPr txBox="1"/>
          <p:nvPr/>
        </p:nvSpPr>
        <p:spPr>
          <a:xfrm>
            <a:off x="2250788" y="4123996"/>
            <a:ext cx="6969542" cy="473206"/>
          </a:xfrm>
          <a:prstGeom prst="rect">
            <a:avLst/>
          </a:prstGeom>
          <a:noFill/>
        </p:spPr>
        <p:txBody>
          <a:bodyPr wrap="square">
            <a:spAutoFit/>
          </a:bodyPr>
          <a:lstStyle/>
          <a:p>
            <a:r>
              <a:rPr lang="en-US" sz="2475" dirty="0" smtClean="0">
                <a:solidFill>
                  <a:srgbClr val="FF0000"/>
                </a:solidFill>
                <a:latin typeface="Arial-SGK-TV" pitchFamily="2" charset="0"/>
                <a:ea typeface="Arial-Rounded" panose="020B0500000000000000" pitchFamily="34" charset="0"/>
                <a:cs typeface="Arial-SGK-TV" pitchFamily="2" charset="0"/>
              </a:rPr>
              <a:t>-</a:t>
            </a:r>
            <a:r>
              <a:rPr lang="vi-VN" sz="2475" dirty="0" smtClean="0">
                <a:solidFill>
                  <a:srgbClr val="FF0000"/>
                </a:solidFill>
                <a:latin typeface="Arial-SGK-TV" pitchFamily="2" charset="0"/>
                <a:ea typeface="Arial-Rounded" panose="020B0500000000000000" pitchFamily="34" charset="0"/>
                <a:cs typeface="Arial-SGK-TV" pitchFamily="2" charset="0"/>
              </a:rPr>
              <a:t>Người lính cứu hỏa dũng cảm...</a:t>
            </a:r>
            <a:endParaRPr lang="en-US" sz="2475" dirty="0">
              <a:solidFill>
                <a:srgbClr val="FF0000"/>
              </a:solidFill>
              <a:latin typeface="Arial-SGK-TV" pitchFamily="2" charset="0"/>
              <a:ea typeface="Arial-Rounded" panose="020B0500000000000000" pitchFamily="34" charset="0"/>
              <a:cs typeface="Arial-SGK-TV" pitchFamily="2" charset="0"/>
            </a:endParaRPr>
          </a:p>
        </p:txBody>
      </p:sp>
      <p:pic>
        <p:nvPicPr>
          <p:cNvPr id="44" name="Picture 2" descr="C:\Users\Nhung\Desktop\CD8 BAI 7.png"/>
          <p:cNvPicPr>
            <a:picLocks noChangeAspect="1" noChangeArrowheads="1"/>
          </p:cNvPicPr>
          <p:nvPr/>
        </p:nvPicPr>
        <p:blipFill rotWithShape="1">
          <a:blip r:embed="rId2"/>
          <a:srcRect l="76667"/>
          <a:stretch/>
        </p:blipFill>
        <p:spPr bwMode="auto">
          <a:xfrm>
            <a:off x="29788" y="3553058"/>
            <a:ext cx="2063707" cy="1603496"/>
          </a:xfrm>
          <a:prstGeom prst="rect">
            <a:avLst/>
          </a:prstGeom>
          <a:noFill/>
        </p:spPr>
      </p:pic>
    </p:spTree>
    <p:extLst>
      <p:ext uri="{BB962C8B-B14F-4D97-AF65-F5344CB8AC3E}">
        <p14:creationId xmlns:p14="http://schemas.microsoft.com/office/powerpoint/2010/main" val="12619356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0-#ppt_w/2"/>
                                          </p:val>
                                        </p:tav>
                                        <p:tav tm="100000">
                                          <p:val>
                                            <p:strVal val="#ppt_x"/>
                                          </p:val>
                                        </p:tav>
                                      </p:tavLst>
                                    </p:anim>
                                    <p:anim calcmode="lin" valueType="num">
                                      <p:cBhvr additive="base">
                                        <p:cTn id="35" dur="500" fill="hold"/>
                                        <p:tgtEl>
                                          <p:spTgt spid="4"/>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0-#ppt_w/2"/>
                                          </p:val>
                                        </p:tav>
                                        <p:tav tm="100000">
                                          <p:val>
                                            <p:strVal val="#ppt_x"/>
                                          </p:val>
                                        </p:tav>
                                      </p:tavLst>
                                    </p:anim>
                                    <p:anim calcmode="lin" valueType="num">
                                      <p:cBhvr additive="base">
                                        <p:cTn id="39" dur="500" fill="hold"/>
                                        <p:tgtEl>
                                          <p:spTgt spid="25"/>
                                        </p:tgtEl>
                                        <p:attrNameLst>
                                          <p:attrName>ppt_y</p:attrName>
                                        </p:attrNameLst>
                                      </p:cBhvr>
                                      <p:tavLst>
                                        <p:tav tm="0">
                                          <p:val>
                                            <p:strVal val="#ppt_y"/>
                                          </p:val>
                                        </p:tav>
                                        <p:tav tm="100000">
                                          <p:val>
                                            <p:strVal val="#ppt_y"/>
                                          </p:val>
                                        </p:tav>
                                      </p:tavLst>
                                    </p:anim>
                                  </p:childTnLst>
                                </p:cTn>
                              </p:par>
                              <p:par>
                                <p:cTn id="40" presetID="5" presetClass="entr" presetSubtype="10" fill="hold"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checkerboard(across)">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left)">
                                      <p:cBhvr>
                                        <p:cTn id="52" dur="5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0-#ppt_w/2"/>
                                          </p:val>
                                        </p:tav>
                                        <p:tav tm="100000">
                                          <p:val>
                                            <p:strVal val="#ppt_x"/>
                                          </p:val>
                                        </p:tav>
                                      </p:tavLst>
                                    </p:anim>
                                    <p:anim calcmode="lin" valueType="num">
                                      <p:cBhvr additive="base">
                                        <p:cTn id="58" dur="500" fill="hold"/>
                                        <p:tgtEl>
                                          <p:spTgt spid="3"/>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0-#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left)">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wipe(left)">
                                      <p:cBhvr>
                                        <p:cTn id="72" dur="500"/>
                                        <p:tgtEl>
                                          <p:spTgt spid="42"/>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additive="base">
                                        <p:cTn id="77" dur="500" fill="hold"/>
                                        <p:tgtEl>
                                          <p:spTgt spid="2"/>
                                        </p:tgtEl>
                                        <p:attrNameLst>
                                          <p:attrName>ppt_x</p:attrName>
                                        </p:attrNameLst>
                                      </p:cBhvr>
                                      <p:tavLst>
                                        <p:tav tm="0">
                                          <p:val>
                                            <p:strVal val="0-#ppt_w/2"/>
                                          </p:val>
                                        </p:tav>
                                        <p:tav tm="100000">
                                          <p:val>
                                            <p:strVal val="#ppt_x"/>
                                          </p:val>
                                        </p:tav>
                                      </p:tavLst>
                                    </p:anim>
                                    <p:anim calcmode="lin" valueType="num">
                                      <p:cBhvr additive="base">
                                        <p:cTn id="78" dur="500" fill="hold"/>
                                        <p:tgtEl>
                                          <p:spTgt spid="2"/>
                                        </p:tgtEl>
                                        <p:attrNameLst>
                                          <p:attrName>ppt_y</p:attrName>
                                        </p:attrNameLst>
                                      </p:cBhvr>
                                      <p:tavLst>
                                        <p:tav tm="0">
                                          <p:val>
                                            <p:strVal val="#ppt_y"/>
                                          </p:val>
                                        </p:tav>
                                        <p:tav tm="100000">
                                          <p:val>
                                            <p:strVal val="#ppt_y"/>
                                          </p:val>
                                        </p:tav>
                                      </p:tavLst>
                                    </p:anim>
                                  </p:childTnLst>
                                </p:cTn>
                              </p:par>
                              <p:par>
                                <p:cTn id="79" presetID="2" presetClass="entr" presetSubtype="8" fill="hold" nodeType="withEffect">
                                  <p:stCondLst>
                                    <p:cond delay="0"/>
                                  </p:stCondLst>
                                  <p:childTnLst>
                                    <p:set>
                                      <p:cBhvr>
                                        <p:cTn id="80" dur="1" fill="hold">
                                          <p:stCondLst>
                                            <p:cond delay="0"/>
                                          </p:stCondLst>
                                        </p:cTn>
                                        <p:tgtEl>
                                          <p:spTgt spid="35"/>
                                        </p:tgtEl>
                                        <p:attrNameLst>
                                          <p:attrName>style.visibility</p:attrName>
                                        </p:attrNameLst>
                                      </p:cBhvr>
                                      <p:to>
                                        <p:strVal val="visible"/>
                                      </p:to>
                                    </p:set>
                                    <p:anim calcmode="lin" valueType="num">
                                      <p:cBhvr additive="base">
                                        <p:cTn id="81" dur="500" fill="hold"/>
                                        <p:tgtEl>
                                          <p:spTgt spid="35"/>
                                        </p:tgtEl>
                                        <p:attrNameLst>
                                          <p:attrName>ppt_x</p:attrName>
                                        </p:attrNameLst>
                                      </p:cBhvr>
                                      <p:tavLst>
                                        <p:tav tm="0">
                                          <p:val>
                                            <p:strVal val="0-#ppt_w/2"/>
                                          </p:val>
                                        </p:tav>
                                        <p:tav tm="100000">
                                          <p:val>
                                            <p:strVal val="#ppt_x"/>
                                          </p:val>
                                        </p:tav>
                                      </p:tavLst>
                                    </p:anim>
                                    <p:anim calcmode="lin" valueType="num">
                                      <p:cBhvr additive="base">
                                        <p:cTn id="82"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wipe(left)">
                                      <p:cBhvr>
                                        <p:cTn id="87" dur="500"/>
                                        <p:tgtEl>
                                          <p:spTgt spid="4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wipe(left)">
                                      <p:cBhvr>
                                        <p:cTn id="9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28" grpId="0"/>
      <p:bldP spid="34" grpId="0"/>
      <p:bldP spid="40" grpId="0"/>
      <p:bldP spid="6" grpId="0" animBg="1"/>
      <p:bldP spid="7" grpId="0"/>
      <p:bldP spid="16" grpId="0" animBg="1"/>
      <p:bldP spid="17" grpId="0" animBg="1"/>
      <p:bldP spid="18" grpId="0" animBg="1"/>
      <p:bldP spid="19" grpId="0" animBg="1"/>
      <p:bldP spid="41" grpId="0"/>
      <p:bldP spid="42" grpId="0"/>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1294812" y="907257"/>
            <a:ext cx="7473268"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ở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7B87E5EA-B738-483C-BD90-0802211D530F}"/>
              </a:ext>
            </a:extLst>
          </p:cNvPr>
          <p:cNvSpPr/>
          <p:nvPr/>
        </p:nvSpPr>
        <p:spPr>
          <a:xfrm>
            <a:off x="641901" y="1774462"/>
            <a:ext cx="6033796" cy="523220"/>
          </a:xfrm>
          <a:prstGeom prst="rect">
            <a:avLst/>
          </a:prstGeom>
        </p:spPr>
        <p:txBody>
          <a:bodyPr wrap="square">
            <a:spAutoFit/>
          </a:bodyPr>
          <a:lstStyle/>
          <a:p>
            <a:r>
              <a:rPr lang="vi-VN" altLang="zh-CN" sz="2800" dirty="0" smtClean="0">
                <a:solidFill>
                  <a:srgbClr val="0070C0"/>
                </a:solidFill>
                <a:latin typeface="Arial-SGK-TV" pitchFamily="2" charset="0"/>
                <a:ea typeface="Arial-Rounded" panose="020B0500000000000000" pitchFamily="34" charset="-93"/>
                <a:cs typeface="Arial-SGK-TV" pitchFamily="2" charset="0"/>
                <a:sym typeface="+mn-lt"/>
              </a:rPr>
              <a:t>Lính cứu hỏa dùng </a:t>
            </a:r>
            <a:endParaRPr lang="zh-CN" altLang="en-US" sz="2800" b="1" dirty="0">
              <a:solidFill>
                <a:srgbClr val="0070C0"/>
              </a:solidFill>
              <a:latin typeface="Arial-SGK-TV" pitchFamily="2" charset="0"/>
              <a:ea typeface="Arial-Rounded" panose="020B0500000000000000" pitchFamily="34" charset="-93"/>
              <a:cs typeface="Arial-SGK-TV" pitchFamily="2" charset="0"/>
              <a:sym typeface="+mn-lt"/>
            </a:endParaRPr>
          </a:p>
        </p:txBody>
      </p:sp>
      <p:sp>
        <p:nvSpPr>
          <p:cNvPr id="10" name="矩形 8">
            <a:extLst>
              <a:ext uri="{FF2B5EF4-FFF2-40B4-BE49-F238E27FC236}">
                <a16:creationId xmlns:a16="http://schemas.microsoft.com/office/drawing/2014/main" id="{6AC064CB-F32F-40DB-A8F8-D2BDF9EB5902}"/>
              </a:ext>
            </a:extLst>
          </p:cNvPr>
          <p:cNvSpPr/>
          <p:nvPr/>
        </p:nvSpPr>
        <p:spPr>
          <a:xfrm>
            <a:off x="3810191" y="1793443"/>
            <a:ext cx="718890" cy="461665"/>
          </a:xfrm>
          <a:prstGeom prst="rect">
            <a:avLst/>
          </a:prstGeom>
        </p:spPr>
        <p:txBody>
          <a:bodyPr wrap="square">
            <a:spAutoFit/>
          </a:bodyPr>
          <a:lstStyle/>
          <a:p>
            <a:r>
              <a:rPr lang="en-US" altLang="zh-CN" sz="24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4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40914BD5-55B4-4A73-8F34-EF6C6547B99C}"/>
              </a:ext>
            </a:extLst>
          </p:cNvPr>
          <p:cNvSpPr/>
          <p:nvPr/>
        </p:nvSpPr>
        <p:spPr>
          <a:xfrm>
            <a:off x="3658799" y="1801877"/>
            <a:ext cx="8462731" cy="892552"/>
          </a:xfrm>
          <a:prstGeom prst="rect">
            <a:avLst/>
          </a:prstGeom>
        </p:spPr>
        <p:txBody>
          <a:bodyPr wrap="square">
            <a:spAutoFit/>
          </a:bodyPr>
          <a:lstStyle/>
          <a:p>
            <a:r>
              <a:rPr lang="en-US" sz="2800" dirty="0" err="1">
                <a:solidFill>
                  <a:srgbClr val="FF0000"/>
                </a:solidFill>
                <a:latin typeface="Arial-SGK-TV" pitchFamily="2" charset="0"/>
                <a:cs typeface="Arial-SGK-TV" pitchFamily="2" charset="0"/>
              </a:rPr>
              <a:t>vòi</a:t>
            </a:r>
            <a:r>
              <a:rPr lang="en-US" sz="2800" dirty="0">
                <a:solidFill>
                  <a:srgbClr val="FF0000"/>
                </a:solidFill>
                <a:latin typeface="Arial-SGK-TV" pitchFamily="2" charset="0"/>
                <a:cs typeface="Arial-SGK-TV" pitchFamily="2" charset="0"/>
              </a:rPr>
              <a:t> </a:t>
            </a:r>
            <a:r>
              <a:rPr lang="en-US" sz="2800" dirty="0" err="1">
                <a:solidFill>
                  <a:srgbClr val="FF0000"/>
                </a:solidFill>
                <a:latin typeface="Arial-SGK-TV" pitchFamily="2" charset="0"/>
                <a:cs typeface="Arial-SGK-TV" pitchFamily="2" charset="0"/>
              </a:rPr>
              <a:t>phun</a:t>
            </a:r>
            <a:r>
              <a:rPr lang="en-US" sz="2800" dirty="0">
                <a:solidFill>
                  <a:srgbClr val="FF0000"/>
                </a:solidFill>
                <a:latin typeface="Arial-SGK-TV" pitchFamily="2" charset="0"/>
                <a:cs typeface="Arial-SGK-TV" pitchFamily="2" charset="0"/>
              </a:rPr>
              <a:t> </a:t>
            </a:r>
            <a:r>
              <a:rPr lang="en-US" sz="2800" dirty="0" err="1">
                <a:solidFill>
                  <a:srgbClr val="FF0000"/>
                </a:solidFill>
                <a:latin typeface="Arial-SGK-TV" pitchFamily="2" charset="0"/>
                <a:cs typeface="Arial-SGK-TV" pitchFamily="2" charset="0"/>
              </a:rPr>
              <a:t>nước</a:t>
            </a:r>
            <a:r>
              <a:rPr lang="en-US" sz="2800" dirty="0">
                <a:solidFill>
                  <a:srgbClr val="FF0000"/>
                </a:solidFill>
                <a:latin typeface="Arial-SGK-TV" pitchFamily="2" charset="0"/>
                <a:cs typeface="Arial-SGK-TV" pitchFamily="2" charset="0"/>
              </a:rPr>
              <a:t> </a:t>
            </a:r>
            <a:r>
              <a:rPr lang="en-US" sz="2800" dirty="0" err="1">
                <a:solidFill>
                  <a:srgbClr val="FF0000"/>
                </a:solidFill>
                <a:latin typeface="Arial-SGK-TV" pitchFamily="2" charset="0"/>
                <a:cs typeface="Arial-SGK-TV" pitchFamily="2" charset="0"/>
              </a:rPr>
              <a:t>dập</a:t>
            </a:r>
            <a:r>
              <a:rPr lang="en-US" sz="2800" dirty="0">
                <a:solidFill>
                  <a:srgbClr val="FF0000"/>
                </a:solidFill>
                <a:latin typeface="Arial-SGK-TV" pitchFamily="2" charset="0"/>
                <a:cs typeface="Arial-SGK-TV" pitchFamily="2" charset="0"/>
              </a:rPr>
              <a:t> </a:t>
            </a:r>
            <a:r>
              <a:rPr lang="en-US" sz="2800" dirty="0" err="1">
                <a:solidFill>
                  <a:srgbClr val="FF0000"/>
                </a:solidFill>
                <a:latin typeface="Arial-SGK-TV" pitchFamily="2" charset="0"/>
                <a:cs typeface="Arial-SGK-TV" pitchFamily="2" charset="0"/>
              </a:rPr>
              <a:t>tắt</a:t>
            </a:r>
            <a:r>
              <a:rPr lang="en-US" sz="2800" dirty="0">
                <a:solidFill>
                  <a:srgbClr val="FF0000"/>
                </a:solidFill>
                <a:latin typeface="Arial-SGK-TV" pitchFamily="2" charset="0"/>
                <a:cs typeface="Arial-SGK-TV" pitchFamily="2" charset="0"/>
              </a:rPr>
              <a:t> </a:t>
            </a:r>
            <a:r>
              <a:rPr lang="en-US" sz="2800" dirty="0" err="1">
                <a:solidFill>
                  <a:srgbClr val="FF0000"/>
                </a:solidFill>
                <a:latin typeface="Arial-SGK-TV" pitchFamily="2" charset="0"/>
                <a:cs typeface="Arial-SGK-TV" pitchFamily="2" charset="0"/>
              </a:rPr>
              <a:t>đám</a:t>
            </a:r>
            <a:r>
              <a:rPr lang="en-US" sz="2800" dirty="0">
                <a:solidFill>
                  <a:srgbClr val="FF0000"/>
                </a:solidFill>
                <a:latin typeface="Arial-SGK-TV" pitchFamily="2" charset="0"/>
                <a:cs typeface="Arial-SGK-TV" pitchFamily="2" charset="0"/>
              </a:rPr>
              <a:t> </a:t>
            </a:r>
            <a:r>
              <a:rPr lang="en-US" sz="2800" dirty="0" err="1" smtClean="0">
                <a:solidFill>
                  <a:srgbClr val="FF0000"/>
                </a:solidFill>
                <a:latin typeface="Arial-SGK-TV" pitchFamily="2" charset="0"/>
                <a:cs typeface="Arial-SGK-TV" pitchFamily="2" charset="0"/>
              </a:rPr>
              <a:t>cháy</a:t>
            </a:r>
            <a:r>
              <a:rPr lang="vi-VN" sz="2800" dirty="0" smtClean="0">
                <a:solidFill>
                  <a:srgbClr val="FF0000"/>
                </a:solidFill>
                <a:latin typeface="Arial-SGK-TV" pitchFamily="2" charset="0"/>
                <a:cs typeface="Arial-SGK-TV" pitchFamily="2" charset="0"/>
              </a:rPr>
              <a:t>.</a:t>
            </a:r>
            <a:endParaRPr lang="en-US" sz="2800" dirty="0">
              <a:solidFill>
                <a:srgbClr val="FF0000"/>
              </a:solidFill>
              <a:latin typeface="Arial-SGK-TV" pitchFamily="2" charset="0"/>
              <a:cs typeface="Arial-SGK-TV" pitchFamily="2" charset="0"/>
            </a:endParaRPr>
          </a:p>
          <a:p>
            <a:endParaRPr lang="en-US" altLang="en-US" sz="2400" dirty="0">
              <a:solidFill>
                <a:srgbClr val="0070C0"/>
              </a:solidFill>
              <a:latin typeface="Arial" panose="020B0604020202020204" pitchFamily="34" charset="0"/>
            </a:endParaRPr>
          </a:p>
        </p:txBody>
      </p:sp>
      <p:sp>
        <p:nvSpPr>
          <p:cNvPr id="7" name="矩形 8">
            <a:extLst>
              <a:ext uri="{FF2B5EF4-FFF2-40B4-BE49-F238E27FC236}">
                <a16:creationId xmlns:a16="http://schemas.microsoft.com/office/drawing/2014/main" id="{7B87E5EA-B738-483C-BD90-0802211D530F}"/>
              </a:ext>
            </a:extLst>
          </p:cNvPr>
          <p:cNvSpPr/>
          <p:nvPr/>
        </p:nvSpPr>
        <p:spPr>
          <a:xfrm>
            <a:off x="641901" y="2385199"/>
            <a:ext cx="6591412" cy="523220"/>
          </a:xfrm>
          <a:prstGeom prst="rect">
            <a:avLst/>
          </a:prstGeom>
        </p:spPr>
        <p:txBody>
          <a:bodyPr wrap="square">
            <a:spAutoFit/>
          </a:bodyPr>
          <a:lstStyle/>
          <a:p>
            <a:r>
              <a:rPr lang="vi-VN" altLang="zh-CN" sz="2800" dirty="0" smtClean="0">
                <a:solidFill>
                  <a:srgbClr val="0070C0"/>
                </a:solidFill>
                <a:latin typeface="Arial-SGK-TV" pitchFamily="2" charset="0"/>
                <a:ea typeface="Arial-Rounded" panose="020B0500000000000000" pitchFamily="34" charset="-93"/>
                <a:cs typeface="Arial-SGK-TV" pitchFamily="2" charset="0"/>
                <a:sym typeface="+mn-lt"/>
              </a:rPr>
              <a:t>Em nghĩ những người lính cứu hỏa</a:t>
            </a:r>
            <a:r>
              <a:rPr lang="vi-VN" altLang="zh-CN" sz="2800" b="1" dirty="0" smtClean="0">
                <a:solidFill>
                  <a:srgbClr val="0070C0"/>
                </a:solidFill>
                <a:latin typeface="Arial-SGK-TV" pitchFamily="2" charset="0"/>
                <a:ea typeface="Arial-Rounded" panose="020B0500000000000000" pitchFamily="34" charset="-93"/>
                <a:cs typeface="Arial-SGK-TV" pitchFamily="2" charset="0"/>
                <a:sym typeface="+mn-lt"/>
              </a:rPr>
              <a:t> </a:t>
            </a:r>
            <a:r>
              <a:rPr lang="en-US" altLang="zh-CN" sz="2800" b="1" dirty="0" smtClean="0">
                <a:solidFill>
                  <a:srgbClr val="0070C0"/>
                </a:solidFill>
                <a:latin typeface="Arial-SGK-TV" pitchFamily="2" charset="0"/>
                <a:ea typeface="Arial-Rounded" panose="020B0500000000000000" pitchFamily="34" charset="-93"/>
                <a:cs typeface="Arial-SGK-TV" pitchFamily="2" charset="0"/>
                <a:sym typeface="+mn-lt"/>
              </a:rPr>
              <a:t>  </a:t>
            </a:r>
            <a:endParaRPr lang="zh-CN" altLang="en-US" sz="2800" b="1" dirty="0">
              <a:solidFill>
                <a:srgbClr val="0070C0"/>
              </a:solidFill>
              <a:latin typeface="Arial-SGK-TV" pitchFamily="2" charset="0"/>
              <a:ea typeface="Arial-Rounded" panose="020B0500000000000000" pitchFamily="34" charset="-93"/>
              <a:cs typeface="Arial-SGK-TV" pitchFamily="2" charset="0"/>
              <a:sym typeface="+mn-lt"/>
            </a:endParaRPr>
          </a:p>
        </p:txBody>
      </p:sp>
      <p:sp>
        <p:nvSpPr>
          <p:cNvPr id="8" name="矩形 8">
            <a:extLst>
              <a:ext uri="{FF2B5EF4-FFF2-40B4-BE49-F238E27FC236}">
                <a16:creationId xmlns:a16="http://schemas.microsoft.com/office/drawing/2014/main" id="{40914BD5-55B4-4A73-8F34-EF6C6547B99C}"/>
              </a:ext>
            </a:extLst>
          </p:cNvPr>
          <p:cNvSpPr/>
          <p:nvPr/>
        </p:nvSpPr>
        <p:spPr>
          <a:xfrm>
            <a:off x="6187885" y="2370568"/>
            <a:ext cx="3814507" cy="523220"/>
          </a:xfrm>
          <a:prstGeom prst="rect">
            <a:avLst/>
          </a:prstGeom>
        </p:spPr>
        <p:txBody>
          <a:bodyPr wrap="square">
            <a:spAutoFit/>
          </a:bodyPr>
          <a:lstStyle/>
          <a:p>
            <a:r>
              <a:rPr lang="vi-VN" altLang="en-US" sz="2800" dirty="0">
                <a:solidFill>
                  <a:srgbClr val="FF0000"/>
                </a:solidFill>
                <a:latin typeface="Arial-SGK-TV" pitchFamily="2" charset="0"/>
                <a:cs typeface="Arial-SGK-TV" pitchFamily="2" charset="0"/>
              </a:rPr>
              <a:t>t</a:t>
            </a:r>
            <a:r>
              <a:rPr lang="vi-VN" altLang="en-US" sz="2800" dirty="0" smtClean="0">
                <a:solidFill>
                  <a:srgbClr val="FF0000"/>
                </a:solidFill>
                <a:latin typeface="Arial-SGK-TV" pitchFamily="2" charset="0"/>
                <a:cs typeface="Arial-SGK-TV" pitchFamily="2" charset="0"/>
              </a:rPr>
              <a:t>hật dũng cảm</a:t>
            </a:r>
            <a:r>
              <a:rPr lang="en-US" altLang="en-US" sz="2800" dirty="0" smtClean="0">
                <a:solidFill>
                  <a:srgbClr val="FF0000"/>
                </a:solidFill>
                <a:latin typeface="Arial-SGK-TV" pitchFamily="2" charset="0"/>
                <a:cs typeface="Arial-SGK-TV" pitchFamily="2" charset="0"/>
              </a:rPr>
              <a:t>. </a:t>
            </a:r>
            <a:endParaRPr lang="en-US" altLang="en-US" sz="2800" dirty="0">
              <a:solidFill>
                <a:srgbClr val="FF0000"/>
              </a:solidFill>
              <a:latin typeface="Arial-SGK-TV" pitchFamily="2" charset="0"/>
              <a:cs typeface="Arial-SGK-TV" pitchFamily="2" charset="0"/>
            </a:endParaRPr>
          </a:p>
        </p:txBody>
      </p:sp>
      <p:sp>
        <p:nvSpPr>
          <p:cNvPr id="12" name="矩形 8">
            <a:extLst>
              <a:ext uri="{FF2B5EF4-FFF2-40B4-BE49-F238E27FC236}">
                <a16:creationId xmlns:a16="http://schemas.microsoft.com/office/drawing/2014/main" id="{6AC064CB-F32F-40DB-A8F8-D2BDF9EB5902}"/>
              </a:ext>
            </a:extLst>
          </p:cNvPr>
          <p:cNvSpPr/>
          <p:nvPr/>
        </p:nvSpPr>
        <p:spPr>
          <a:xfrm>
            <a:off x="6449435" y="2401346"/>
            <a:ext cx="783878" cy="461665"/>
          </a:xfrm>
          <a:prstGeom prst="rect">
            <a:avLst/>
          </a:prstGeom>
        </p:spPr>
        <p:txBody>
          <a:bodyPr wrap="square">
            <a:spAutoFit/>
          </a:bodyPr>
          <a:lstStyle/>
          <a:p>
            <a:r>
              <a:rPr lang="en-US" altLang="zh-CN" sz="24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4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58206020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22" presetClass="entr" presetSubtype="8"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P spid="7" grpId="0"/>
      <p:bldP spid="8" grpId="0"/>
      <p:bldP spid="12" grpId="0"/>
      <p:bldP spid="1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id="{63EAF4D1-AA65-4EFA-BD15-B31C71E1FD91}"/>
              </a:ext>
            </a:extLst>
          </p:cNvPr>
          <p:cNvSpPr/>
          <p:nvPr/>
        </p:nvSpPr>
        <p:spPr>
          <a:xfrm>
            <a:off x="507136" y="1147826"/>
            <a:ext cx="8317687" cy="140522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id="{DAECB3AA-DE44-4B2E-8E42-EC1E254E3EC5}"/>
              </a:ext>
            </a:extLst>
          </p:cNvPr>
          <p:cNvSpPr/>
          <p:nvPr/>
        </p:nvSpPr>
        <p:spPr>
          <a:xfrm>
            <a:off x="319177" y="207704"/>
            <a:ext cx="8505646" cy="1077218"/>
          </a:xfrm>
          <a:prstGeom prst="rect">
            <a:avLst/>
          </a:prstGeom>
        </p:spPr>
        <p:txBody>
          <a:bodyPr wrap="square">
            <a:spAutoFit/>
          </a:bodyPr>
          <a:lstStyle/>
          <a:p>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5.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507138" y="1098112"/>
            <a:ext cx="1957117" cy="584775"/>
          </a:xfrm>
          <a:prstGeom prst="rect">
            <a:avLst/>
          </a:prstGeom>
        </p:spPr>
        <p:txBody>
          <a:bodyPr wrap="square">
            <a:spAutoFit/>
          </a:bodyPr>
          <a:lstStyle/>
          <a:p>
            <a:r>
              <a:rPr lang="vi-VN"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s</a:t>
            </a:r>
            <a:r>
              <a:rPr lang="vi-VN" altLang="zh-CN" sz="3200" b="1" dirty="0" smtClean="0">
                <a:latin typeface="Arial-Rounded" panose="020B0500000000000000" pitchFamily="34" charset="-93"/>
                <a:ea typeface="Arial-Rounded" panose="020B0500000000000000" pitchFamily="34" charset="-93"/>
                <a:cs typeface="Arial-Rounded" panose="020B0500000000000000" pitchFamily="34" charset="-93"/>
                <a:sym typeface="+mn-lt"/>
              </a:rPr>
              <a:t>ẵn sàng</a:t>
            </a:r>
            <a:endParaRPr lang="zh-CN" altLang="en-US" sz="32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241623" y="2676941"/>
            <a:ext cx="8505645" cy="954107"/>
          </a:xfrm>
          <a:prstGeom prst="rect">
            <a:avLst/>
          </a:prstGeom>
        </p:spPr>
        <p:txBody>
          <a:bodyPr wrap="square">
            <a:spAutoFit/>
          </a:bodyPr>
          <a:lstStyle/>
          <a:p>
            <a:pPr marL="514350" indent="-514350">
              <a:buAutoNum type="alphaLcPeriod"/>
            </a:pPr>
            <a:r>
              <a:rPr lang="vi-VN" altLang="zh-CN" sz="2800" dirty="0" smtClean="0">
                <a:solidFill>
                  <a:srgbClr val="0070C0"/>
                </a:solidFill>
                <a:latin typeface="Arial-SGK-TV" pitchFamily="2" charset="0"/>
                <a:ea typeface="Arial-Rounded" panose="020B0500000000000000" pitchFamily="34" charset="-93"/>
                <a:cs typeface="Arial-SGK-TV" pitchFamily="2" charset="0"/>
                <a:sym typeface="+mn-lt"/>
              </a:rPr>
              <a:t>Giống như xe cứu hỏa, xe cứu thương cũng </a:t>
            </a:r>
          </a:p>
          <a:p>
            <a:r>
              <a:rPr lang="vi-VN" altLang="zh-CN" sz="2800" dirty="0" smtClean="0">
                <a:solidFill>
                  <a:srgbClr val="0070C0"/>
                </a:solidFill>
                <a:latin typeface="Arial-SGK-TV" pitchFamily="2" charset="0"/>
                <a:ea typeface="Arial-Rounded" panose="020B0500000000000000" pitchFamily="34" charset="-93"/>
                <a:cs typeface="Arial-SGK-TV" pitchFamily="2" charset="0"/>
                <a:sym typeface="+mn-lt"/>
              </a:rPr>
              <a:t>có</a:t>
            </a:r>
            <a:endParaRPr lang="zh-CN" altLang="en-US" sz="2800" dirty="0">
              <a:solidFill>
                <a:srgbClr val="0070C0"/>
              </a:solidFill>
              <a:latin typeface="Arial-SGK-TV" pitchFamily="2" charset="0"/>
              <a:ea typeface="Arial-Rounded" panose="020B0500000000000000" pitchFamily="34" charset="-93"/>
              <a:cs typeface="Arial-SGK-TV" pitchFamily="2" charset="0"/>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5737394" y="1042248"/>
            <a:ext cx="2574672" cy="584775"/>
          </a:xfrm>
          <a:prstGeom prst="rect">
            <a:avLst/>
          </a:prstGeom>
        </p:spPr>
        <p:txBody>
          <a:bodyPr wrap="square">
            <a:spAutoFit/>
          </a:bodyPr>
          <a:lstStyle/>
          <a:p>
            <a:r>
              <a:rPr lang="vi-VN"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c</a:t>
            </a:r>
            <a:r>
              <a:rPr lang="vi-VN" altLang="zh-CN" sz="3200" b="1" dirty="0" smtClean="0">
                <a:latin typeface="Arial-Rounded" panose="020B0500000000000000" pitchFamily="34" charset="-93"/>
                <a:ea typeface="Arial-Rounded" panose="020B0500000000000000" pitchFamily="34" charset="-93"/>
                <a:cs typeface="Arial-Rounded" panose="020B0500000000000000" pitchFamily="34" charset="-93"/>
                <a:sym typeface="+mn-lt"/>
              </a:rPr>
              <a:t>huyên dụng</a:t>
            </a:r>
            <a:endParaRPr lang="zh-CN" altLang="en-US" sz="32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Rectangle 1"/>
          <p:cNvSpPr/>
          <p:nvPr/>
        </p:nvSpPr>
        <p:spPr>
          <a:xfrm>
            <a:off x="3274528" y="1061997"/>
            <a:ext cx="2274906" cy="584775"/>
          </a:xfrm>
          <a:prstGeom prst="rect">
            <a:avLst/>
          </a:prstGeom>
        </p:spPr>
        <p:txBody>
          <a:bodyPr wrap="square">
            <a:spAutoFit/>
          </a:bodyPr>
          <a:lstStyle/>
          <a:p>
            <a:r>
              <a:rPr lang="vi-VN"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t</a:t>
            </a:r>
            <a:r>
              <a:rPr lang="vi-VN" altLang="zh-CN" sz="3200" b="1" dirty="0" smtClean="0">
                <a:latin typeface="Arial-Rounded" panose="020B0500000000000000" pitchFamily="34" charset="-93"/>
                <a:ea typeface="Arial-Rounded" panose="020B0500000000000000" pitchFamily="34" charset="-93"/>
                <a:cs typeface="Arial-Rounded" panose="020B0500000000000000" pitchFamily="34" charset="-93"/>
                <a:sym typeface="+mn-lt"/>
              </a:rPr>
              <a:t>ính mạng</a:t>
            </a:r>
            <a:endParaRPr lang="zh-CN" altLang="en-US" sz="32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矩形 8">
            <a:extLst>
              <a:ext uri="{FF2B5EF4-FFF2-40B4-BE49-F238E27FC236}">
                <a16:creationId xmlns:a16="http://schemas.microsoft.com/office/drawing/2014/main" id="{DB9B755B-9E32-4739-B22C-9B8497B3881F}"/>
              </a:ext>
            </a:extLst>
          </p:cNvPr>
          <p:cNvSpPr/>
          <p:nvPr/>
        </p:nvSpPr>
        <p:spPr>
          <a:xfrm>
            <a:off x="2178710" y="1768215"/>
            <a:ext cx="2088507" cy="584775"/>
          </a:xfrm>
          <a:prstGeom prst="rect">
            <a:avLst/>
          </a:prstGeom>
        </p:spPr>
        <p:txBody>
          <a:bodyPr wrap="square">
            <a:spAutoFit/>
          </a:bodyPr>
          <a:lstStyle/>
          <a:p>
            <a:r>
              <a:rPr lang="vi-VN"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t</a:t>
            </a:r>
            <a:r>
              <a:rPr lang="vi-VN" altLang="zh-CN" sz="3200" b="1" dirty="0" smtClean="0">
                <a:latin typeface="Arial-Rounded" panose="020B0500000000000000" pitchFamily="34" charset="-93"/>
                <a:ea typeface="Arial-Rounded" panose="020B0500000000000000" pitchFamily="34" charset="-93"/>
                <a:cs typeface="Arial-Rounded" panose="020B0500000000000000" pitchFamily="34" charset="-93"/>
                <a:sym typeface="+mn-lt"/>
              </a:rPr>
              <a:t>ài sản</a:t>
            </a:r>
            <a:endParaRPr lang="zh-CN" altLang="en-US" sz="32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 name="TextBox 2"/>
          <p:cNvSpPr txBox="1"/>
          <p:nvPr/>
        </p:nvSpPr>
        <p:spPr>
          <a:xfrm>
            <a:off x="935698" y="3036339"/>
            <a:ext cx="1243012" cy="584775"/>
          </a:xfrm>
          <a:prstGeom prst="rect">
            <a:avLst/>
          </a:prstGeom>
          <a:noFill/>
        </p:spPr>
        <p:txBody>
          <a:bodyPr wrap="square" rtlCol="0">
            <a:spAutoFit/>
          </a:bodyPr>
          <a:lstStyle/>
          <a:p>
            <a:r>
              <a:rPr lang="en-US" sz="3200" dirty="0" smtClean="0">
                <a:solidFill>
                  <a:srgbClr val="0070C0"/>
                </a:solidFill>
                <a:latin typeface="Arial-Rounded" charset="0"/>
                <a:ea typeface="Arial-Rounded" charset="0"/>
                <a:cs typeface="Arial-Rounded" charset="0"/>
              </a:rPr>
              <a:t>(…..)</a:t>
            </a:r>
            <a:endParaRPr lang="en-US" sz="3200" dirty="0">
              <a:solidFill>
                <a:srgbClr val="0070C0"/>
              </a:solidFill>
              <a:latin typeface="Arial-Rounded" charset="0"/>
              <a:ea typeface="Arial-Rounded" charset="0"/>
              <a:cs typeface="Arial-Rounded" charset="0"/>
            </a:endParaRPr>
          </a:p>
        </p:txBody>
      </p:sp>
      <p:sp>
        <p:nvSpPr>
          <p:cNvPr id="14" name="矩形 8">
            <a:extLst>
              <a:ext uri="{FF2B5EF4-FFF2-40B4-BE49-F238E27FC236}">
                <a16:creationId xmlns:a16="http://schemas.microsoft.com/office/drawing/2014/main" id="{DB9B755B-9E32-4739-B22C-9B8497B3881F}"/>
              </a:ext>
            </a:extLst>
          </p:cNvPr>
          <p:cNvSpPr/>
          <p:nvPr/>
        </p:nvSpPr>
        <p:spPr>
          <a:xfrm>
            <a:off x="5305663" y="1742818"/>
            <a:ext cx="3359139" cy="584775"/>
          </a:xfrm>
          <a:prstGeom prst="rect">
            <a:avLst/>
          </a:prstGeom>
        </p:spPr>
        <p:txBody>
          <a:bodyPr wrap="square">
            <a:spAutoFit/>
          </a:bodyPr>
          <a:lstStyle/>
          <a:p>
            <a:r>
              <a:rPr lang="vi-VN" altLang="zh-CN" sz="3200" b="1" dirty="0" smtClean="0">
                <a:latin typeface="Arial-Rounded" panose="020B0500000000000000" pitchFamily="34" charset="-93"/>
                <a:ea typeface="Arial-Rounded" panose="020B0500000000000000" pitchFamily="34" charset="-93"/>
                <a:cs typeface="Arial-Rounded" panose="020B0500000000000000" pitchFamily="34" charset="-93"/>
                <a:sym typeface="+mn-lt"/>
              </a:rPr>
              <a:t>đèn báo hiệu</a:t>
            </a:r>
            <a:endParaRPr lang="zh-CN" altLang="en-US" sz="32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5" name="矩形 8">
            <a:extLst>
              <a:ext uri="{FF2B5EF4-FFF2-40B4-BE49-F238E27FC236}">
                <a16:creationId xmlns:a16="http://schemas.microsoft.com/office/drawing/2014/main" id="{BEF69370-038A-4CCC-B259-2DF7CD5468DF}"/>
              </a:ext>
            </a:extLst>
          </p:cNvPr>
          <p:cNvSpPr/>
          <p:nvPr/>
        </p:nvSpPr>
        <p:spPr>
          <a:xfrm>
            <a:off x="159157" y="3548446"/>
            <a:ext cx="8505645" cy="523220"/>
          </a:xfrm>
          <a:prstGeom prst="rect">
            <a:avLst/>
          </a:prstGeom>
        </p:spPr>
        <p:txBody>
          <a:bodyPr wrap="square">
            <a:spAutoFit/>
          </a:bodyPr>
          <a:lstStyle/>
          <a:p>
            <a:r>
              <a:rPr lang="vi-VN" altLang="zh-CN" sz="2800" dirty="0" smtClean="0">
                <a:solidFill>
                  <a:srgbClr val="0070C0"/>
                </a:solidFill>
                <a:latin typeface="Arial-SGK-TV" pitchFamily="2" charset="0"/>
                <a:ea typeface="Arial-Rounded" panose="020B0500000000000000" pitchFamily="34" charset="-93"/>
                <a:cs typeface="Arial-SGK-TV" pitchFamily="2" charset="0"/>
                <a:sym typeface="+mn-lt"/>
              </a:rPr>
              <a:t>b. Chúng ta cần bảo vệ                 của nhà trường.  </a:t>
            </a:r>
            <a:endParaRPr lang="zh-CN" altLang="en-US" sz="2800" dirty="0">
              <a:solidFill>
                <a:srgbClr val="0070C0"/>
              </a:solidFill>
              <a:latin typeface="Arial-SGK-TV" pitchFamily="2" charset="0"/>
              <a:ea typeface="Arial-Rounded" panose="020B0500000000000000" pitchFamily="34" charset="-93"/>
              <a:cs typeface="Arial-SGK-TV" pitchFamily="2" charset="0"/>
              <a:sym typeface="+mn-lt"/>
            </a:endParaRPr>
          </a:p>
        </p:txBody>
      </p:sp>
      <p:sp>
        <p:nvSpPr>
          <p:cNvPr id="16" name="TextBox 15"/>
          <p:cNvSpPr txBox="1"/>
          <p:nvPr/>
        </p:nvSpPr>
        <p:spPr>
          <a:xfrm>
            <a:off x="4178744" y="3462555"/>
            <a:ext cx="1243012" cy="584775"/>
          </a:xfrm>
          <a:prstGeom prst="rect">
            <a:avLst/>
          </a:prstGeom>
          <a:noFill/>
        </p:spPr>
        <p:txBody>
          <a:bodyPr wrap="square" rtlCol="0">
            <a:spAutoFit/>
          </a:bodyPr>
          <a:lstStyle/>
          <a:p>
            <a:r>
              <a:rPr lang="en-US" sz="3200" dirty="0" smtClean="0">
                <a:solidFill>
                  <a:srgbClr val="0070C0"/>
                </a:solidFill>
                <a:latin typeface="Arial-Rounded" charset="0"/>
                <a:ea typeface="Arial-Rounded" charset="0"/>
                <a:cs typeface="Arial-Rounded" charset="0"/>
              </a:rPr>
              <a:t>(…..)</a:t>
            </a:r>
            <a:endParaRPr lang="en-US" sz="3200" dirty="0">
              <a:solidFill>
                <a:srgbClr val="0070C0"/>
              </a:solidFill>
              <a:latin typeface="Arial-Rounded" charset="0"/>
              <a:ea typeface="Arial-Rounded" charset="0"/>
              <a:cs typeface="Arial-Rounded" charset="0"/>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par>
                                <p:cTn id="25" presetID="6" presetClass="entr" presetSubtype="16" fill="hold" grpId="1"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path" presetSubtype="0" accel="50000" decel="50000" fill="hold" grpId="1" nodeType="clickEffect">
                                  <p:stCondLst>
                                    <p:cond delay="0"/>
                                  </p:stCondLst>
                                  <p:childTnLst>
                                    <p:animMotion origin="layout" path="M -0.07517 0.01636 L -0.50504 0.25185 " pathEditMode="relative" rAng="0" ptsTypes="AA">
                                      <p:cBhvr>
                                        <p:cTn id="31" dur="2000" fill="hold"/>
                                        <p:tgtEl>
                                          <p:spTgt spid="14"/>
                                        </p:tgtEl>
                                        <p:attrNameLst>
                                          <p:attrName>ppt_x</p:attrName>
                                          <p:attrName>ppt_y</p:attrName>
                                        </p:attrNameLst>
                                      </p:cBhvr>
                                      <p:rCtr x="-21493" y="11759"/>
                                    </p:animMotion>
                                  </p:childTnLst>
                                </p:cTn>
                              </p:par>
                              <p:par>
                                <p:cTn id="32" presetID="10" presetClass="exit" presetSubtype="0" fill="hold" grpId="0" nodeType="withEffect">
                                  <p:stCondLst>
                                    <p:cond delay="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2000"/>
                                        <p:tgtEl>
                                          <p:spTgt spid="15"/>
                                        </p:tgtEl>
                                      </p:cBhvr>
                                    </p:animEffect>
                                  </p:childTnLst>
                                </p:cTn>
                              </p:par>
                              <p:par>
                                <p:cTn id="40" presetID="6" presetClass="entr" presetSubtype="16" fill="hold" grpId="1"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ircle(in)">
                                      <p:cBhvr>
                                        <p:cTn id="42" dur="2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path" presetSubtype="0" accel="50000" decel="50000" fill="hold" grpId="1" nodeType="clickEffect">
                                  <p:stCondLst>
                                    <p:cond delay="0"/>
                                  </p:stCondLst>
                                  <p:childTnLst>
                                    <p:animMotion origin="layout" path="M -5.55556E-7 2.71605E-6 L 0.19236 0.32901 " pathEditMode="relative" rAng="0" ptsTypes="AA">
                                      <p:cBhvr>
                                        <p:cTn id="46" dur="2000" fill="hold"/>
                                        <p:tgtEl>
                                          <p:spTgt spid="12"/>
                                        </p:tgtEl>
                                        <p:attrNameLst>
                                          <p:attrName>ppt_x</p:attrName>
                                          <p:attrName>ppt_y</p:attrName>
                                        </p:attrNameLst>
                                      </p:cBhvr>
                                      <p:rCtr x="9618" y="16451"/>
                                    </p:animMotion>
                                  </p:childTnLst>
                                </p:cTn>
                              </p:par>
                              <p:par>
                                <p:cTn id="47" presetID="10" presetClass="exit" presetSubtype="0" fill="hold" grpId="0" nodeType="withEffect">
                                  <p:stCondLst>
                                    <p:cond delay="0"/>
                                  </p:stCondLst>
                                  <p:childTnLst>
                                    <p:animEffect transition="out" filter="fade">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2" grpId="0"/>
      <p:bldP spid="12" grpId="0"/>
      <p:bldP spid="12" grpId="1"/>
      <p:bldP spid="3" grpId="0"/>
      <p:bldP spid="3" grpId="1"/>
      <p:bldP spid="14" grpId="0"/>
      <p:bldP spid="14" grpId="1"/>
      <p:bldP spid="15" grpId="0"/>
      <p:bldP spid="16" grpId="0"/>
      <p:bldP spid="1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53747" y="-202369"/>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492791" y="1877319"/>
            <a:ext cx="3588404" cy="769441"/>
          </a:xfrm>
          <a:prstGeom prst="rect">
            <a:avLst/>
          </a:prstGeom>
          <a:noFill/>
        </p:spPr>
        <p:txBody>
          <a:bodyPr wrap="square" rtlCol="0">
            <a:spAutoFit/>
          </a:bodyPr>
          <a:lstStyle/>
          <a:p>
            <a:pPr algn="ctr"/>
            <a:r>
              <a:rPr lang="vi-VN" altLang="zh-CN" sz="4400" b="1" dirty="0"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Luyện nói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2725941" y="830842"/>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C:\Users\Nhung\Desktop\CD8 BAI 19.png"/>
          <p:cNvPicPr>
            <a:picLocks noChangeAspect="1" noChangeArrowheads="1"/>
          </p:cNvPicPr>
          <p:nvPr/>
        </p:nvPicPr>
        <p:blipFill>
          <a:blip r:embed="rId2"/>
          <a:srcRect/>
          <a:stretch>
            <a:fillRect/>
          </a:stretch>
        </p:blipFill>
        <p:spPr bwMode="auto">
          <a:xfrm>
            <a:off x="0" y="0"/>
            <a:ext cx="9144000" cy="5143500"/>
          </a:xfrm>
          <a:prstGeom prst="rect">
            <a:avLst/>
          </a:prstGeom>
          <a:noFill/>
        </p:spPr>
      </p:pic>
    </p:spTree>
    <p:extLst>
      <p:ext uri="{BB962C8B-B14F-4D97-AF65-F5344CB8AC3E}">
        <p14:creationId xmlns:p14="http://schemas.microsoft.com/office/powerpoint/2010/main" val="239409514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dissolve">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C:\Users\Nhung\Desktop\CD8 BAI 10.png"/>
          <p:cNvPicPr>
            <a:picLocks noChangeAspect="1" noChangeArrowheads="1"/>
          </p:cNvPicPr>
          <p:nvPr/>
        </p:nvPicPr>
        <p:blipFill>
          <a:blip r:embed="rId2"/>
          <a:srcRect/>
          <a:stretch>
            <a:fillRect/>
          </a:stretch>
        </p:blipFill>
        <p:spPr bwMode="auto">
          <a:xfrm>
            <a:off x="150124" y="285751"/>
            <a:ext cx="8871045" cy="4393406"/>
          </a:xfrm>
          <a:prstGeom prst="rect">
            <a:avLst/>
          </a:prstGeom>
          <a:noFill/>
        </p:spPr>
      </p:pic>
    </p:spTree>
    <p:extLst>
      <p:ext uri="{BB962C8B-B14F-4D97-AF65-F5344CB8AC3E}">
        <p14:creationId xmlns:p14="http://schemas.microsoft.com/office/powerpoint/2010/main" val="2863159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linds(horizontal)">
                                      <p:cBhvr>
                                        <p:cTn id="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07886"/>
          </a:xfrm>
          <a:prstGeom prst="rect">
            <a:avLst/>
          </a:prstGeom>
          <a:noFill/>
        </p:spPr>
        <p:txBody>
          <a:bodyPr wrap="square" rtlCol="0">
            <a:spAutoFit/>
          </a:bodyPr>
          <a:lstStyle/>
          <a:p>
            <a:pPr algn="ctr"/>
            <a:r>
              <a:rPr lang="en-US" altLang="zh-CN" sz="40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a:t>
            </a:r>
            <a:r>
              <a:rPr lang="en-US" altLang="zh-CN" sz="4000" b="1" dirty="0" err="1"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hởi</a:t>
            </a:r>
            <a:r>
              <a:rPr lang="en-US" altLang="zh-CN" sz="4000" b="1" dirty="0"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0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smtClean="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8392009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2.3456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0"/>
            <a:ext cx="1597725" cy="579835"/>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en-US" sz="2700" b="1" dirty="0">
                <a:solidFill>
                  <a:schemeClr val="bg1"/>
                </a:solidFill>
                <a:latin typeface=".VnAvant" panose="020B7200000000000000" pitchFamily="34" charset="0"/>
              </a:rPr>
              <a:t> </a:t>
            </a:r>
            <a:r>
              <a:rPr lang="en-US" sz="2700" b="1" dirty="0" err="1">
                <a:solidFill>
                  <a:schemeClr val="bg1"/>
                </a:solidFill>
                <a:latin typeface="Arial-SGK-TV" pitchFamily="2" charset="0"/>
                <a:cs typeface="Arial-SGK-TV" pitchFamily="2" charset="0"/>
              </a:rPr>
              <a:t>S</a:t>
            </a:r>
            <a:r>
              <a:rPr lang="en-US" sz="2700" b="1" dirty="0" err="1" smtClean="0">
                <a:solidFill>
                  <a:schemeClr val="bg1"/>
                </a:solidFill>
                <a:latin typeface="Arial-SGK-TV" pitchFamily="2" charset="0"/>
                <a:cs typeface="Arial-SGK-TV" pitchFamily="2" charset="0"/>
              </a:rPr>
              <a:t>oát</a:t>
            </a:r>
            <a:r>
              <a:rPr lang="en-US" sz="2700" b="1" dirty="0" smtClean="0">
                <a:solidFill>
                  <a:schemeClr val="bg1"/>
                </a:solidFill>
                <a:latin typeface="Arial-SGK-TV" pitchFamily="2" charset="0"/>
                <a:cs typeface="Arial-SGK-TV" pitchFamily="2" charset="0"/>
              </a:rPr>
              <a:t> </a:t>
            </a:r>
            <a:r>
              <a:rPr lang="en-US" sz="2700" b="1" dirty="0" err="1" smtClean="0">
                <a:solidFill>
                  <a:schemeClr val="bg1"/>
                </a:solidFill>
                <a:latin typeface="Arial-SGK-TV" pitchFamily="2" charset="0"/>
                <a:cs typeface="Arial-SGK-TV" pitchFamily="2" charset="0"/>
              </a:rPr>
              <a:t>lỗi</a:t>
            </a:r>
            <a:r>
              <a:rPr lang="en-US" sz="2700" b="1" dirty="0" smtClean="0">
                <a:solidFill>
                  <a:schemeClr val="bg1"/>
                </a:solidFill>
                <a:latin typeface="Arial-SGK-TV" pitchFamily="2" charset="0"/>
                <a:cs typeface="Arial-SGK-TV" pitchFamily="2" charset="0"/>
              </a:rPr>
              <a:t> </a:t>
            </a:r>
            <a:endParaRPr lang="en-US" sz="2700" b="1" dirty="0">
              <a:solidFill>
                <a:schemeClr val="bg1"/>
              </a:solidFill>
              <a:latin typeface="Arial-SGK-TV" pitchFamily="2" charset="0"/>
              <a:cs typeface="Arial-SGK-TV" pitchFamily="2" charset="0"/>
            </a:endParaRPr>
          </a:p>
        </p:txBody>
      </p:sp>
    </p:spTree>
    <p:extLst>
      <p:ext uri="{BB962C8B-B14F-4D97-AF65-F5344CB8AC3E}">
        <p14:creationId xmlns:p14="http://schemas.microsoft.com/office/powerpoint/2010/main" val="76555880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vi-VN" altLang="zh-CN" sz="4400" b="1" dirty="0"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 vần </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C:\Users\Nhung\Desktop\CD8 BAI 11.png"/>
          <p:cNvPicPr>
            <a:picLocks noChangeAspect="1" noChangeArrowheads="1"/>
          </p:cNvPicPr>
          <p:nvPr/>
        </p:nvPicPr>
        <p:blipFill>
          <a:blip r:embed="rId2"/>
          <a:srcRect/>
          <a:stretch>
            <a:fillRect/>
          </a:stretch>
        </p:blipFill>
        <p:spPr bwMode="auto">
          <a:xfrm>
            <a:off x="28088" y="150125"/>
            <a:ext cx="8956719" cy="4482598"/>
          </a:xfrm>
          <a:prstGeom prst="rect">
            <a:avLst/>
          </a:prstGeom>
          <a:noFill/>
        </p:spPr>
      </p:pic>
    </p:spTree>
    <p:extLst>
      <p:ext uri="{BB962C8B-B14F-4D97-AF65-F5344CB8AC3E}">
        <p14:creationId xmlns:p14="http://schemas.microsoft.com/office/powerpoint/2010/main" val="289590712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ox(in)">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385763" indent="-385763">
              <a:buAutoNum type="alphaLcParenR"/>
            </a:pPr>
            <a:r>
              <a:rPr lang="en-US" i="1" dirty="0" smtClean="0">
                <a:latin typeface="Times New Roman" panose="02020603050405020304" pitchFamily="18" charset="0"/>
                <a:cs typeface="Times New Roman" panose="02020603050405020304" pitchFamily="18" charset="0"/>
              </a:rPr>
              <a:t>oa</a:t>
            </a:r>
            <a:r>
              <a:rPr lang="en-US" dirty="0" smtClean="0">
                <a:latin typeface="Times New Roman" panose="02020603050405020304" pitchFamily="18" charset="0"/>
                <a:cs typeface="Times New Roman" panose="02020603050405020304" pitchFamily="18" charset="0"/>
              </a:rPr>
              <a:t> hay </a:t>
            </a:r>
            <a:r>
              <a:rPr lang="en-US" i="1" dirty="0" smtClean="0">
                <a:latin typeface="Times New Roman" panose="02020603050405020304" pitchFamily="18" charset="0"/>
                <a:cs typeface="Times New Roman" panose="02020603050405020304" pitchFamily="18" charset="0"/>
              </a:rPr>
              <a:t>uê</a:t>
            </a:r>
            <a:r>
              <a:rPr lang="en-US" dirty="0" smtClean="0">
                <a:latin typeface="Times New Roman" panose="02020603050405020304" pitchFamily="18" charset="0"/>
                <a:cs typeface="Times New Roman" panose="02020603050405020304" pitchFamily="18" charset="0"/>
              </a:rPr>
              <a:t>?</a:t>
            </a:r>
          </a:p>
          <a:p>
            <a:pPr marL="385763" indent="-385763">
              <a:buNone/>
            </a:pPr>
            <a:r>
              <a:rPr lang="en-US" dirty="0" smtClean="0">
                <a:latin typeface="Times New Roman" panose="02020603050405020304" pitchFamily="18" charset="0"/>
                <a:cs typeface="Times New Roman" panose="02020603050405020304" pitchFamily="18" charset="0"/>
              </a:rPr>
              <a:t>t</a:t>
            </a:r>
            <a:r>
              <a:rPr lang="en-US" dirty="0" smtClean="0">
                <a:solidFill>
                  <a:srgbClr val="FF0000"/>
                </a:solidFill>
                <a:latin typeface="Times New Roman" panose="02020603050405020304" pitchFamily="18" charset="0"/>
                <a:cs typeface="Times New Roman" panose="02020603050405020304" pitchFamily="18" charset="0"/>
              </a:rPr>
              <a:t>òa</a:t>
            </a:r>
            <a:r>
              <a:rPr lang="en-US" dirty="0" smtClean="0">
                <a:latin typeface="Times New Roman" panose="02020603050405020304" pitchFamily="18" charset="0"/>
                <a:cs typeface="Times New Roman" panose="02020603050405020304" pitchFamily="18" charset="0"/>
              </a:rPr>
              <a:t> nhà 		trí t</a:t>
            </a:r>
            <a:r>
              <a:rPr lang="en-US" dirty="0" smtClean="0">
                <a:solidFill>
                  <a:srgbClr val="FF0000"/>
                </a:solidFill>
                <a:latin typeface="Times New Roman" panose="02020603050405020304" pitchFamily="18" charset="0"/>
                <a:cs typeface="Times New Roman" panose="02020603050405020304" pitchFamily="18" charset="0"/>
              </a:rPr>
              <a:t>uệ </a:t>
            </a:r>
            <a:r>
              <a:rPr lang="en-US" dirty="0" smtClean="0">
                <a:latin typeface="Times New Roman" panose="02020603050405020304" pitchFamily="18" charset="0"/>
                <a:cs typeface="Times New Roman" panose="02020603050405020304" pitchFamily="18" charset="0"/>
              </a:rPr>
              <a:t>		kh</a:t>
            </a:r>
            <a:r>
              <a:rPr lang="en-US" dirty="0" smtClean="0">
                <a:solidFill>
                  <a:srgbClr val="FF0000"/>
                </a:solidFill>
                <a:latin typeface="Times New Roman" panose="02020603050405020304" pitchFamily="18" charset="0"/>
                <a:cs typeface="Times New Roman" panose="02020603050405020304" pitchFamily="18" charset="0"/>
              </a:rPr>
              <a:t>óa</a:t>
            </a:r>
            <a:r>
              <a:rPr lang="en-US" dirty="0" smtClean="0">
                <a:latin typeface="Times New Roman" panose="02020603050405020304" pitchFamily="18" charset="0"/>
                <a:cs typeface="Times New Roman" panose="02020603050405020304" pitchFamily="18" charset="0"/>
              </a:rPr>
              <a:t> cửa</a:t>
            </a:r>
          </a:p>
          <a:p>
            <a:pPr marL="385763" indent="-385763">
              <a:buAutoNum type="alphaLcParenR" startAt="2"/>
            </a:pPr>
            <a:r>
              <a:rPr lang="en-US" i="1" dirty="0" smtClean="0">
                <a:latin typeface="Times New Roman" panose="02020603050405020304" pitchFamily="18" charset="0"/>
                <a:cs typeface="Times New Roman" panose="02020603050405020304" pitchFamily="18" charset="0"/>
              </a:rPr>
              <a:t>ưu</a:t>
            </a:r>
            <a:r>
              <a:rPr lang="en-US" dirty="0" smtClean="0">
                <a:latin typeface="Times New Roman" panose="02020603050405020304" pitchFamily="18" charset="0"/>
                <a:cs typeface="Times New Roman" panose="02020603050405020304" pitchFamily="18" charset="0"/>
              </a:rPr>
              <a:t> hay </a:t>
            </a:r>
            <a:r>
              <a:rPr lang="en-US" i="1" dirty="0" smtClean="0">
                <a:latin typeface="Times New Roman" panose="02020603050405020304" pitchFamily="18" charset="0"/>
                <a:cs typeface="Times New Roman" panose="02020603050405020304" pitchFamily="18" charset="0"/>
              </a:rPr>
              <a:t>iu</a:t>
            </a:r>
            <a:r>
              <a:rPr lang="en-US" dirty="0" smtClean="0">
                <a:latin typeface="Times New Roman" panose="02020603050405020304" pitchFamily="18" charset="0"/>
                <a:cs typeface="Times New Roman" panose="02020603050405020304" pitchFamily="18" charset="0"/>
              </a:rPr>
              <a:t>?</a:t>
            </a:r>
          </a:p>
          <a:p>
            <a:pPr marL="385763" indent="-385763">
              <a:buNone/>
            </a:pPr>
            <a:r>
              <a:rPr lang="en-US" dirty="0" smtClean="0">
                <a:latin typeface="Times New Roman" panose="02020603050405020304" pitchFamily="18" charset="0"/>
                <a:cs typeface="Times New Roman" panose="02020603050405020304" pitchFamily="18" charset="0"/>
              </a:rPr>
              <a:t>C</a:t>
            </a:r>
            <a:r>
              <a:rPr lang="en-US" dirty="0" smtClean="0">
                <a:solidFill>
                  <a:srgbClr val="FF0000"/>
                </a:solidFill>
                <a:latin typeface="Times New Roman" panose="02020603050405020304" pitchFamily="18" charset="0"/>
                <a:cs typeface="Times New Roman" panose="02020603050405020304" pitchFamily="18" charset="0"/>
              </a:rPr>
              <a:t>ứu</a:t>
            </a:r>
            <a:r>
              <a:rPr lang="en-US" dirty="0" smtClean="0">
                <a:latin typeface="Times New Roman" panose="02020603050405020304" pitchFamily="18" charset="0"/>
                <a:cs typeface="Times New Roman" panose="02020603050405020304" pitchFamily="18" charset="0"/>
              </a:rPr>
              <a:t> giúp		nặng tr</a:t>
            </a:r>
            <a:r>
              <a:rPr lang="en-US" dirty="0" smtClean="0">
                <a:solidFill>
                  <a:srgbClr val="FF0000"/>
                </a:solidFill>
                <a:latin typeface="Times New Roman" panose="02020603050405020304" pitchFamily="18" charset="0"/>
                <a:cs typeface="Times New Roman" panose="02020603050405020304" pitchFamily="18" charset="0"/>
              </a:rPr>
              <a:t>ĩu</a:t>
            </a:r>
            <a:r>
              <a:rPr lang="en-US" dirty="0" smtClean="0">
                <a:latin typeface="Times New Roman" panose="02020603050405020304" pitchFamily="18" charset="0"/>
                <a:cs typeface="Times New Roman" panose="02020603050405020304" pitchFamily="18" charset="0"/>
              </a:rPr>
              <a:t> 		l</a:t>
            </a:r>
            <a:r>
              <a:rPr lang="en-US" dirty="0" smtClean="0">
                <a:solidFill>
                  <a:srgbClr val="FF0000"/>
                </a:solidFill>
                <a:latin typeface="Times New Roman" panose="02020603050405020304" pitchFamily="18" charset="0"/>
                <a:cs typeface="Times New Roman" panose="02020603050405020304" pitchFamily="18" charset="0"/>
              </a:rPr>
              <a:t>ưu</a:t>
            </a:r>
            <a:r>
              <a:rPr lang="en-US" dirty="0" smtClean="0">
                <a:latin typeface="Times New Roman" panose="02020603050405020304" pitchFamily="18" charset="0"/>
                <a:cs typeface="Times New Roman" panose="02020603050405020304" pitchFamily="18" charset="0"/>
              </a:rPr>
              <a:t> ý	</a:t>
            </a:r>
          </a:p>
          <a:p>
            <a:pPr marL="385763" indent="-385763">
              <a:buNone/>
            </a:pP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661123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vi-VN" altLang="zh-CN" sz="4400" b="1" dirty="0"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Đặt tên cho hình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C:\Users\Nhung\Desktop\CD8 BAI 12.png"/>
          <p:cNvPicPr>
            <a:picLocks noChangeAspect="1" noChangeArrowheads="1"/>
          </p:cNvPicPr>
          <p:nvPr/>
        </p:nvPicPr>
        <p:blipFill>
          <a:blip r:embed="rId2"/>
          <a:srcRect/>
          <a:stretch>
            <a:fillRect/>
          </a:stretch>
        </p:blipFill>
        <p:spPr bwMode="auto">
          <a:xfrm>
            <a:off x="1314450" y="514351"/>
            <a:ext cx="6406754" cy="4021931"/>
          </a:xfrm>
          <a:prstGeom prst="rect">
            <a:avLst/>
          </a:prstGeom>
          <a:noFill/>
        </p:spPr>
      </p:pic>
    </p:spTree>
    <p:extLst>
      <p:ext uri="{BB962C8B-B14F-4D97-AF65-F5344CB8AC3E}">
        <p14:creationId xmlns:p14="http://schemas.microsoft.com/office/powerpoint/2010/main" val="40989907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linds(horizontal)">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Effect transition="in" filter="fade">
                                      <p:cBhvr>
                                        <p:cTn id="9" dur="75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750" fill="hold"/>
                                        <p:tgtEl>
                                          <p:spTgt spid="18"/>
                                        </p:tgtEl>
                                        <p:attrNameLst>
                                          <p:attrName>ppt_w</p:attrName>
                                        </p:attrNameLst>
                                      </p:cBhvr>
                                      <p:tavLst>
                                        <p:tav tm="0">
                                          <p:val>
                                            <p:fltVal val="0"/>
                                          </p:val>
                                        </p:tav>
                                        <p:tav tm="100000">
                                          <p:val>
                                            <p:strVal val="#ppt_w"/>
                                          </p:val>
                                        </p:tav>
                                      </p:tavLst>
                                    </p:anim>
                                    <p:anim calcmode="lin" valueType="num">
                                      <p:cBhvr>
                                        <p:cTn id="13" dur="750" fill="hold"/>
                                        <p:tgtEl>
                                          <p:spTgt spid="18"/>
                                        </p:tgtEl>
                                        <p:attrNameLst>
                                          <p:attrName>ppt_h</p:attrName>
                                        </p:attrNameLst>
                                      </p:cBhvr>
                                      <p:tavLst>
                                        <p:tav tm="0">
                                          <p:val>
                                            <p:fltVal val="0"/>
                                          </p:val>
                                        </p:tav>
                                        <p:tav tm="100000">
                                          <p:val>
                                            <p:strVal val="#ppt_h"/>
                                          </p:val>
                                        </p:tav>
                                      </p:tavLst>
                                    </p:anim>
                                    <p:animEffect transition="in" filter="fade">
                                      <p:cBhvr>
                                        <p:cTn id="14" dur="75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750" fill="hold"/>
                                        <p:tgtEl>
                                          <p:spTgt spid="12"/>
                                        </p:tgtEl>
                                        <p:attrNameLst>
                                          <p:attrName>ppt_w</p:attrName>
                                        </p:attrNameLst>
                                      </p:cBhvr>
                                      <p:tavLst>
                                        <p:tav tm="0">
                                          <p:val>
                                            <p:fltVal val="0"/>
                                          </p:val>
                                        </p:tav>
                                        <p:tav tm="100000">
                                          <p:val>
                                            <p:strVal val="#ppt_w"/>
                                          </p:val>
                                        </p:tav>
                                      </p:tavLst>
                                    </p:anim>
                                    <p:anim calcmode="lin" valueType="num">
                                      <p:cBhvr>
                                        <p:cTn id="18" dur="750" fill="hold"/>
                                        <p:tgtEl>
                                          <p:spTgt spid="12"/>
                                        </p:tgtEl>
                                        <p:attrNameLst>
                                          <p:attrName>ppt_h</p:attrName>
                                        </p:attrNameLst>
                                      </p:cBhvr>
                                      <p:tavLst>
                                        <p:tav tm="0">
                                          <p:val>
                                            <p:fltVal val="0"/>
                                          </p:val>
                                        </p:tav>
                                        <p:tav tm="100000">
                                          <p:val>
                                            <p:strVal val="#ppt_h"/>
                                          </p:val>
                                        </p:tav>
                                      </p:tavLst>
                                    </p:anim>
                                    <p:animEffect transition="in" filter="fade">
                                      <p:cBhvr>
                                        <p:cTn id="19" dur="75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750" fill="hold"/>
                                        <p:tgtEl>
                                          <p:spTgt spid="9"/>
                                        </p:tgtEl>
                                        <p:attrNameLst>
                                          <p:attrName>ppt_w</p:attrName>
                                        </p:attrNameLst>
                                      </p:cBhvr>
                                      <p:tavLst>
                                        <p:tav tm="0">
                                          <p:val>
                                            <p:fltVal val="0"/>
                                          </p:val>
                                        </p:tav>
                                        <p:tav tm="100000">
                                          <p:val>
                                            <p:strVal val="#ppt_w"/>
                                          </p:val>
                                        </p:tav>
                                      </p:tavLst>
                                    </p:anim>
                                    <p:anim calcmode="lin" valueType="num">
                                      <p:cBhvr>
                                        <p:cTn id="23" dur="750" fill="hold"/>
                                        <p:tgtEl>
                                          <p:spTgt spid="9"/>
                                        </p:tgtEl>
                                        <p:attrNameLst>
                                          <p:attrName>ppt_h</p:attrName>
                                        </p:attrNameLst>
                                      </p:cBhvr>
                                      <p:tavLst>
                                        <p:tav tm="0">
                                          <p:val>
                                            <p:fltVal val="0"/>
                                          </p:val>
                                        </p:tav>
                                        <p:tav tm="100000">
                                          <p:val>
                                            <p:strVal val="#ppt_h"/>
                                          </p:val>
                                        </p:tav>
                                      </p:tavLst>
                                    </p:anim>
                                    <p:animEffect transition="in" filter="fade">
                                      <p:cBhvr>
                                        <p:cTn id="24" dur="750"/>
                                        <p:tgtEl>
                                          <p:spTgt spid="9"/>
                                        </p:tgtEl>
                                      </p:cBhvr>
                                    </p:animEffect>
                                  </p:childTnLst>
                                </p:cTn>
                              </p:par>
                            </p:childTnLst>
                          </p:cTn>
                        </p:par>
                        <p:par>
                          <p:cTn id="25" fill="hold">
                            <p:stCondLst>
                              <p:cond delay="750"/>
                            </p:stCondLst>
                            <p:childTnLst>
                              <p:par>
                                <p:cTn id="26" presetID="53" presetClass="entr" presetSubtype="16"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750" fill="hold"/>
                                        <p:tgtEl>
                                          <p:spTgt spid="5"/>
                                        </p:tgtEl>
                                        <p:attrNameLst>
                                          <p:attrName>ppt_w</p:attrName>
                                        </p:attrNameLst>
                                      </p:cBhvr>
                                      <p:tavLst>
                                        <p:tav tm="0">
                                          <p:val>
                                            <p:fltVal val="0"/>
                                          </p:val>
                                        </p:tav>
                                        <p:tav tm="100000">
                                          <p:val>
                                            <p:strVal val="#ppt_w"/>
                                          </p:val>
                                        </p:tav>
                                      </p:tavLst>
                                    </p:anim>
                                    <p:anim calcmode="lin" valueType="num">
                                      <p:cBhvr>
                                        <p:cTn id="29" dur="750" fill="hold"/>
                                        <p:tgtEl>
                                          <p:spTgt spid="5"/>
                                        </p:tgtEl>
                                        <p:attrNameLst>
                                          <p:attrName>ppt_h</p:attrName>
                                        </p:attrNameLst>
                                      </p:cBhvr>
                                      <p:tavLst>
                                        <p:tav tm="0">
                                          <p:val>
                                            <p:fltVal val="0"/>
                                          </p:val>
                                        </p:tav>
                                        <p:tav tm="100000">
                                          <p:val>
                                            <p:strVal val="#ppt_h"/>
                                          </p:val>
                                        </p:tav>
                                      </p:tavLst>
                                    </p:anim>
                                    <p:animEffect transition="in" filter="fade">
                                      <p:cBhvr>
                                        <p:cTn id="30" dur="750"/>
                                        <p:tgtEl>
                                          <p:spTgt spid="5"/>
                                        </p:tgtEl>
                                      </p:cBhvr>
                                    </p:animEffect>
                                  </p:childTnLst>
                                </p:cTn>
                              </p:par>
                            </p:childTnLst>
                          </p:cTn>
                        </p:par>
                        <p:par>
                          <p:cTn id="31" fill="hold">
                            <p:stCondLst>
                              <p:cond delay="1500"/>
                            </p:stCondLst>
                            <p:childTnLst>
                              <p:par>
                                <p:cTn id="32" presetID="8" presetClass="emph" presetSubtype="0" fill="hold" nodeType="afterEffect">
                                  <p:stCondLst>
                                    <p:cond delay="0"/>
                                  </p:stCondLst>
                                  <p:childTnLst>
                                    <p:animRot by="21600000">
                                      <p:cBhvr>
                                        <p:cTn id="33" dur="2750" fill="hold"/>
                                        <p:tgtEl>
                                          <p:spTgt spid="5"/>
                                        </p:tgtEl>
                                        <p:attrNameLst>
                                          <p:attrName>r</p:attrName>
                                        </p:attrNameLst>
                                      </p:cBhvr>
                                    </p:animRot>
                                  </p:childTnLst>
                                </p:cTn>
                              </p:par>
                              <p:par>
                                <p:cTn id="34" presetID="49" presetClass="entr" presetSubtype="0" decel="100000" fill="hold" grpId="0" nodeType="withEffect">
                                  <p:stCondLst>
                                    <p:cond delay="750"/>
                                  </p:stCondLst>
                                  <p:childTnLst>
                                    <p:set>
                                      <p:cBhvr>
                                        <p:cTn id="35" dur="1" fill="hold">
                                          <p:stCondLst>
                                            <p:cond delay="0"/>
                                          </p:stCondLst>
                                        </p:cTn>
                                        <p:tgtEl>
                                          <p:spTgt spid="42"/>
                                        </p:tgtEl>
                                        <p:attrNameLst>
                                          <p:attrName>style.visibility</p:attrName>
                                        </p:attrNameLst>
                                      </p:cBhvr>
                                      <p:to>
                                        <p:strVal val="visible"/>
                                      </p:to>
                                    </p:set>
                                    <p:anim calcmode="lin" valueType="num">
                                      <p:cBhvr>
                                        <p:cTn id="36" dur="500" fill="hold"/>
                                        <p:tgtEl>
                                          <p:spTgt spid="42"/>
                                        </p:tgtEl>
                                        <p:attrNameLst>
                                          <p:attrName>ppt_w</p:attrName>
                                        </p:attrNameLst>
                                      </p:cBhvr>
                                      <p:tavLst>
                                        <p:tav tm="0">
                                          <p:val>
                                            <p:fltVal val="0"/>
                                          </p:val>
                                        </p:tav>
                                        <p:tav tm="100000">
                                          <p:val>
                                            <p:strVal val="#ppt_w"/>
                                          </p:val>
                                        </p:tav>
                                      </p:tavLst>
                                    </p:anim>
                                    <p:anim calcmode="lin" valueType="num">
                                      <p:cBhvr>
                                        <p:cTn id="37" dur="500" fill="hold"/>
                                        <p:tgtEl>
                                          <p:spTgt spid="42"/>
                                        </p:tgtEl>
                                        <p:attrNameLst>
                                          <p:attrName>ppt_h</p:attrName>
                                        </p:attrNameLst>
                                      </p:cBhvr>
                                      <p:tavLst>
                                        <p:tav tm="0">
                                          <p:val>
                                            <p:fltVal val="0"/>
                                          </p:val>
                                        </p:tav>
                                        <p:tav tm="100000">
                                          <p:val>
                                            <p:strVal val="#ppt_h"/>
                                          </p:val>
                                        </p:tav>
                                      </p:tavLst>
                                    </p:anim>
                                    <p:anim calcmode="lin" valueType="num">
                                      <p:cBhvr>
                                        <p:cTn id="38" dur="500" fill="hold"/>
                                        <p:tgtEl>
                                          <p:spTgt spid="42"/>
                                        </p:tgtEl>
                                        <p:attrNameLst>
                                          <p:attrName>style.rotation</p:attrName>
                                        </p:attrNameLst>
                                      </p:cBhvr>
                                      <p:tavLst>
                                        <p:tav tm="0">
                                          <p:val>
                                            <p:fltVal val="360"/>
                                          </p:val>
                                        </p:tav>
                                        <p:tav tm="100000">
                                          <p:val>
                                            <p:fltVal val="0"/>
                                          </p:val>
                                        </p:tav>
                                      </p:tavLst>
                                    </p:anim>
                                    <p:animEffect transition="in" filter="fade">
                                      <p:cBhvr>
                                        <p:cTn id="39" dur="500"/>
                                        <p:tgtEl>
                                          <p:spTgt spid="42"/>
                                        </p:tgtEl>
                                      </p:cBhvr>
                                    </p:animEffect>
                                  </p:childTnLst>
                                </p:cTn>
                              </p:par>
                              <p:par>
                                <p:cTn id="40" presetID="12" presetClass="entr" presetSubtype="1" fill="hold" grpId="0" nodeType="withEffect">
                                  <p:stCondLst>
                                    <p:cond delay="1250"/>
                                  </p:stCondLst>
                                  <p:childTnLst>
                                    <p:set>
                                      <p:cBhvr>
                                        <p:cTn id="41" dur="1" fill="hold">
                                          <p:stCondLst>
                                            <p:cond delay="0"/>
                                          </p:stCondLst>
                                        </p:cTn>
                                        <p:tgtEl>
                                          <p:spTgt spid="110"/>
                                        </p:tgtEl>
                                        <p:attrNameLst>
                                          <p:attrName>style.visibility</p:attrName>
                                        </p:attrNameLst>
                                      </p:cBhvr>
                                      <p:to>
                                        <p:strVal val="visible"/>
                                      </p:to>
                                    </p:set>
                                    <p:anim calcmode="lin" valueType="num">
                                      <p:cBhvr additive="base">
                                        <p:cTn id="42" dur="500"/>
                                        <p:tgtEl>
                                          <p:spTgt spid="110"/>
                                        </p:tgtEl>
                                        <p:attrNameLst>
                                          <p:attrName>ppt_y</p:attrName>
                                        </p:attrNameLst>
                                      </p:cBhvr>
                                      <p:tavLst>
                                        <p:tav tm="0">
                                          <p:val>
                                            <p:strVal val="#ppt_y-#ppt_h*1.125000"/>
                                          </p:val>
                                        </p:tav>
                                        <p:tav tm="100000">
                                          <p:val>
                                            <p:strVal val="#ppt_y"/>
                                          </p:val>
                                        </p:tav>
                                      </p:tavLst>
                                    </p:anim>
                                    <p:animEffect transition="in" filter="wipe(down)">
                                      <p:cBhvr>
                                        <p:cTn id="43" dur="500"/>
                                        <p:tgtEl>
                                          <p:spTgt spid="110"/>
                                        </p:tgtEl>
                                      </p:cBhvr>
                                    </p:animEffect>
                                  </p:childTnLst>
                                </p:cTn>
                              </p:par>
                              <p:par>
                                <p:cTn id="44" presetID="34" presetClass="emph" presetSubtype="0" fill="hold" grpId="1" nodeType="withEffect">
                                  <p:stCondLst>
                                    <p:cond delay="1750"/>
                                  </p:stCondLst>
                                  <p:childTnLst>
                                    <p:animMotion origin="layout" path="M 4.16667E-6 -3.82716E-6 L 4.16667E-6 -0.07222 " pathEditMode="relative" rAng="0" ptsTypes="AA">
                                      <p:cBhvr>
                                        <p:cTn id="45" dur="250" accel="50000" decel="50000" autoRev="1" fill="hold">
                                          <p:stCondLst>
                                            <p:cond delay="0"/>
                                          </p:stCondLst>
                                        </p:cTn>
                                        <p:tgtEl>
                                          <p:spTgt spid="110"/>
                                        </p:tgtEl>
                                        <p:attrNameLst>
                                          <p:attrName>ppt_x</p:attrName>
                                          <p:attrName>ppt_y</p:attrName>
                                        </p:attrNameLst>
                                      </p:cBhvr>
                                      <p:rCtr x="0" y="-3611"/>
                                    </p:animMotion>
                                    <p:animRot by="1500000">
                                      <p:cBhvr>
                                        <p:cTn id="46" dur="125" fill="hold">
                                          <p:stCondLst>
                                            <p:cond delay="0"/>
                                          </p:stCondLst>
                                        </p:cTn>
                                        <p:tgtEl>
                                          <p:spTgt spid="110"/>
                                        </p:tgtEl>
                                        <p:attrNameLst>
                                          <p:attrName>r</p:attrName>
                                        </p:attrNameLst>
                                      </p:cBhvr>
                                    </p:animRot>
                                    <p:animRot by="-1500000">
                                      <p:cBhvr>
                                        <p:cTn id="47" dur="125" fill="hold">
                                          <p:stCondLst>
                                            <p:cond delay="125"/>
                                          </p:stCondLst>
                                        </p:cTn>
                                        <p:tgtEl>
                                          <p:spTgt spid="110"/>
                                        </p:tgtEl>
                                        <p:attrNameLst>
                                          <p:attrName>r</p:attrName>
                                        </p:attrNameLst>
                                      </p:cBhvr>
                                    </p:animRot>
                                    <p:animRot by="-1500000">
                                      <p:cBhvr>
                                        <p:cTn id="48" dur="125" fill="hold">
                                          <p:stCondLst>
                                            <p:cond delay="250"/>
                                          </p:stCondLst>
                                        </p:cTn>
                                        <p:tgtEl>
                                          <p:spTgt spid="110"/>
                                        </p:tgtEl>
                                        <p:attrNameLst>
                                          <p:attrName>r</p:attrName>
                                        </p:attrNameLst>
                                      </p:cBhvr>
                                    </p:animRot>
                                    <p:animRot by="1500000">
                                      <p:cBhvr>
                                        <p:cTn id="49" dur="125" fill="hold">
                                          <p:stCondLst>
                                            <p:cond delay="375"/>
                                          </p:stCondLst>
                                        </p:cTn>
                                        <p:tgtEl>
                                          <p:spTgt spid="1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0" grpId="1"/>
      <p:bldP spid="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642938"/>
            <a:ext cx="6859191" cy="3858816"/>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465766" y="752567"/>
            <a:ext cx="4266474" cy="2983942"/>
          </a:xfrm>
          <a:prstGeom prst="rect">
            <a:avLst/>
          </a:prstGeom>
          <a:effectLst>
            <a:outerShdw blurRad="50800" dist="38100" dir="5400000" algn="t" rotWithShape="0">
              <a:prstClr val="black">
                <a:alpha val="40000"/>
              </a:prstClr>
            </a:outerShdw>
          </a:effectLst>
        </p:spPr>
      </p:pic>
      <p:pic>
        <p:nvPicPr>
          <p:cNvPr id="19" name="Picture 4" descr="E:\我图PPT\00001PNG素材\扁平化png\2222.png"/>
          <p:cNvPicPr>
            <a:picLocks noChangeAspect="1" noChangeArrowheads="1"/>
          </p:cNvPicPr>
          <p:nvPr/>
        </p:nvPicPr>
        <p:blipFill>
          <a:blip r:embed="rId5" cstate="print">
            <a:biLevel thresh="25000"/>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411085" y="843558"/>
            <a:ext cx="4429168" cy="20679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00000我图PPT\03.20\亲子乐园\3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3002" y="2856024"/>
            <a:ext cx="6859191" cy="16463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6189" y="1436861"/>
            <a:ext cx="1765151" cy="31686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9">
            <a:extLst>
              <a:ext uri="{28A0092B-C50C-407E-A947-70E740481C1C}">
                <a14:useLocalDpi xmlns:a14="http://schemas.microsoft.com/office/drawing/2010/main" val="0"/>
              </a:ext>
            </a:extLst>
          </a:blip>
          <a:srcRect l="-2084" t="-2572" r="59431" b="58435"/>
          <a:stretch>
            <a:fillRect/>
          </a:stretch>
        </p:blipFill>
        <p:spPr bwMode="auto">
          <a:xfrm flipH="1">
            <a:off x="1240112" y="556373"/>
            <a:ext cx="1557300" cy="17609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77634" y="3113284"/>
            <a:ext cx="1766237" cy="118665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p:cNvSpPr txBox="1">
            <a:spLocks noChangeArrowheads="1"/>
          </p:cNvSpPr>
          <p:nvPr/>
        </p:nvSpPr>
        <p:spPr bwMode="auto">
          <a:xfrm>
            <a:off x="3457024" y="1097150"/>
            <a:ext cx="228395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900">
              <a:spcBef>
                <a:spcPct val="0"/>
              </a:spcBef>
              <a:buClrTx/>
              <a:buNone/>
            </a:pPr>
            <a:r>
              <a:rPr lang="en-US" altLang="en-US" sz="2250" b="1" dirty="0" err="1">
                <a:solidFill>
                  <a:srgbClr val="C00000"/>
                </a:solidFill>
                <a:latin typeface="Times New Roman" panose="02020603050405020304" pitchFamily="18" charset="0"/>
                <a:cs typeface="Times New Roman" panose="02020603050405020304" pitchFamily="18" charset="0"/>
              </a:rPr>
              <a:t>Củng</a:t>
            </a:r>
            <a:r>
              <a:rPr lang="en-US" altLang="en-US" sz="2250" b="1" dirty="0">
                <a:solidFill>
                  <a:srgbClr val="C00000"/>
                </a:solidFill>
                <a:latin typeface="Times New Roman" panose="02020603050405020304" pitchFamily="18" charset="0"/>
                <a:cs typeface="Times New Roman" panose="02020603050405020304" pitchFamily="18" charset="0"/>
              </a:rPr>
              <a:t> </a:t>
            </a:r>
            <a:r>
              <a:rPr lang="en-US" altLang="en-US" sz="2250" b="1" dirty="0" err="1">
                <a:solidFill>
                  <a:srgbClr val="C00000"/>
                </a:solidFill>
                <a:latin typeface="Times New Roman" panose="02020603050405020304" pitchFamily="18" charset="0"/>
                <a:cs typeface="Times New Roman" panose="02020603050405020304" pitchFamily="18" charset="0"/>
              </a:rPr>
              <a:t>cố</a:t>
            </a:r>
            <a:r>
              <a:rPr lang="en-US" altLang="en-US" sz="2250" b="1" dirty="0">
                <a:solidFill>
                  <a:srgbClr val="C00000"/>
                </a:solidFill>
                <a:latin typeface="Times New Roman" panose="02020603050405020304" pitchFamily="18" charset="0"/>
                <a:cs typeface="Times New Roman" panose="02020603050405020304" pitchFamily="18" charset="0"/>
              </a:rPr>
              <a:t> - </a:t>
            </a:r>
            <a:r>
              <a:rPr lang="en-US" altLang="en-US" sz="2250" b="1" dirty="0" err="1">
                <a:solidFill>
                  <a:srgbClr val="C00000"/>
                </a:solidFill>
                <a:latin typeface="Times New Roman" panose="02020603050405020304" pitchFamily="18" charset="0"/>
                <a:cs typeface="Times New Roman" panose="02020603050405020304" pitchFamily="18" charset="0"/>
              </a:rPr>
              <a:t>Dặn</a:t>
            </a:r>
            <a:r>
              <a:rPr lang="en-US" altLang="en-US" sz="2250" b="1" dirty="0">
                <a:solidFill>
                  <a:srgbClr val="C00000"/>
                </a:solidFill>
                <a:latin typeface="Times New Roman" panose="02020603050405020304" pitchFamily="18" charset="0"/>
                <a:cs typeface="Times New Roman" panose="02020603050405020304" pitchFamily="18" charset="0"/>
              </a:rPr>
              <a:t> </a:t>
            </a:r>
            <a:r>
              <a:rPr lang="en-US" altLang="en-US" sz="2250" b="1" dirty="0" err="1">
                <a:solidFill>
                  <a:srgbClr val="C00000"/>
                </a:solidFill>
                <a:latin typeface="Times New Roman" panose="02020603050405020304" pitchFamily="18" charset="0"/>
                <a:cs typeface="Times New Roman" panose="02020603050405020304" pitchFamily="18" charset="0"/>
              </a:rPr>
              <a:t>dò</a:t>
            </a:r>
            <a:endParaRPr lang="en-US" altLang="en-US" sz="2250" b="1" dirty="0">
              <a:solidFill>
                <a:srgbClr val="C00000"/>
              </a:solidFill>
              <a:latin typeface="Times New Roman" panose="02020603050405020304" pitchFamily="18" charset="0"/>
              <a:cs typeface="Times New Roman" panose="02020603050405020304" pitchFamily="18" charset="0"/>
            </a:endParaRPr>
          </a:p>
        </p:txBody>
      </p:sp>
      <p:sp>
        <p:nvSpPr>
          <p:cNvPr id="14" name="TextBox 4"/>
          <p:cNvSpPr txBox="1">
            <a:spLocks noChangeArrowheads="1"/>
          </p:cNvSpPr>
          <p:nvPr/>
        </p:nvSpPr>
        <p:spPr bwMode="auto">
          <a:xfrm>
            <a:off x="3341639" y="1648774"/>
            <a:ext cx="2461915"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900">
              <a:spcBef>
                <a:spcPct val="0"/>
              </a:spcBef>
              <a:buClrTx/>
              <a:buNone/>
            </a:pPr>
            <a:r>
              <a:rPr lang="en-US" altLang="en-US" sz="2250" b="1" dirty="0">
                <a:solidFill>
                  <a:srgbClr val="002060"/>
                </a:solidFill>
                <a:latin typeface="Times New Roman" panose="02020603050405020304" pitchFamily="18" charset="0"/>
                <a:cs typeface="Times New Roman" panose="02020603050405020304" pitchFamily="18" charset="0"/>
              </a:rPr>
              <a:t>- </a:t>
            </a:r>
            <a:r>
              <a:rPr lang="en-US" altLang="en-US" sz="2250" b="1" dirty="0" err="1">
                <a:solidFill>
                  <a:srgbClr val="002060"/>
                </a:solidFill>
                <a:latin typeface="Times New Roman" panose="02020603050405020304" pitchFamily="18" charset="0"/>
                <a:cs typeface="Times New Roman" panose="02020603050405020304" pitchFamily="18" charset="0"/>
              </a:rPr>
              <a:t>Nhận</a:t>
            </a:r>
            <a:r>
              <a:rPr lang="en-US" altLang="en-US" sz="2250" b="1" dirty="0">
                <a:solidFill>
                  <a:srgbClr val="002060"/>
                </a:solidFill>
                <a:latin typeface="Times New Roman" panose="02020603050405020304" pitchFamily="18" charset="0"/>
                <a:cs typeface="Times New Roman" panose="02020603050405020304" pitchFamily="18" charset="0"/>
              </a:rPr>
              <a:t> </a:t>
            </a:r>
            <a:r>
              <a:rPr lang="en-US" altLang="en-US" sz="2250" b="1" dirty="0" err="1">
                <a:solidFill>
                  <a:srgbClr val="002060"/>
                </a:solidFill>
                <a:latin typeface="Times New Roman" panose="02020603050405020304" pitchFamily="18" charset="0"/>
                <a:cs typeface="Times New Roman" panose="02020603050405020304" pitchFamily="18" charset="0"/>
              </a:rPr>
              <a:t>xét</a:t>
            </a:r>
            <a:r>
              <a:rPr lang="en-US" altLang="en-US" sz="2250" b="1" dirty="0">
                <a:solidFill>
                  <a:srgbClr val="002060"/>
                </a:solidFill>
                <a:latin typeface="Times New Roman" panose="02020603050405020304" pitchFamily="18" charset="0"/>
                <a:cs typeface="Times New Roman" panose="02020603050405020304" pitchFamily="18" charset="0"/>
              </a:rPr>
              <a:t> </a:t>
            </a:r>
            <a:r>
              <a:rPr lang="en-US" altLang="en-US" sz="2250" b="1" dirty="0" err="1">
                <a:solidFill>
                  <a:srgbClr val="002060"/>
                </a:solidFill>
                <a:latin typeface="Times New Roman" panose="02020603050405020304" pitchFamily="18" charset="0"/>
                <a:cs typeface="Times New Roman" panose="02020603050405020304" pitchFamily="18" charset="0"/>
              </a:rPr>
              <a:t>tiết</a:t>
            </a:r>
            <a:r>
              <a:rPr lang="en-US" altLang="en-US" sz="2250" b="1" dirty="0">
                <a:solidFill>
                  <a:srgbClr val="002060"/>
                </a:solidFill>
                <a:latin typeface="Times New Roman" panose="02020603050405020304" pitchFamily="18" charset="0"/>
                <a:cs typeface="Times New Roman" panose="02020603050405020304" pitchFamily="18" charset="0"/>
              </a:rPr>
              <a:t> </a:t>
            </a:r>
            <a:r>
              <a:rPr lang="en-US" altLang="en-US" sz="2250" b="1" dirty="0" err="1">
                <a:solidFill>
                  <a:srgbClr val="002060"/>
                </a:solidFill>
                <a:latin typeface="Times New Roman" panose="02020603050405020304" pitchFamily="18" charset="0"/>
                <a:cs typeface="Times New Roman" panose="02020603050405020304" pitchFamily="18" charset="0"/>
              </a:rPr>
              <a:t>học</a:t>
            </a:r>
            <a:endParaRPr lang="en-US" altLang="en-US" sz="2250" b="1" dirty="0">
              <a:solidFill>
                <a:srgbClr val="002060"/>
              </a:solidFill>
              <a:latin typeface="Times New Roman" panose="02020603050405020304" pitchFamily="18" charset="0"/>
              <a:cs typeface="Times New Roman" panose="02020603050405020304" pitchFamily="18" charset="0"/>
            </a:endParaRPr>
          </a:p>
        </p:txBody>
      </p:sp>
      <p:sp>
        <p:nvSpPr>
          <p:cNvPr id="15" name="TextBox 4"/>
          <p:cNvSpPr txBox="1">
            <a:spLocks noChangeArrowheads="1"/>
          </p:cNvSpPr>
          <p:nvPr/>
        </p:nvSpPr>
        <p:spPr bwMode="auto">
          <a:xfrm>
            <a:off x="3315538" y="2170065"/>
            <a:ext cx="289857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900">
              <a:spcBef>
                <a:spcPct val="0"/>
              </a:spcBef>
              <a:buClrTx/>
              <a:buFontTx/>
              <a:buChar char="-"/>
            </a:pPr>
            <a:r>
              <a:rPr lang="en-US" altLang="en-US" sz="2250" b="1" dirty="0">
                <a:solidFill>
                  <a:srgbClr val="002060"/>
                </a:solidFill>
                <a:latin typeface="Times New Roman" panose="02020603050405020304" pitchFamily="18" charset="0"/>
                <a:cs typeface="Times New Roman" panose="02020603050405020304" pitchFamily="18" charset="0"/>
              </a:rPr>
              <a:t> </a:t>
            </a:r>
            <a:r>
              <a:rPr lang="en-US" altLang="en-US" sz="2250" b="1" dirty="0" err="1">
                <a:solidFill>
                  <a:srgbClr val="002060"/>
                </a:solidFill>
                <a:latin typeface="Times New Roman" panose="02020603050405020304" pitchFamily="18" charset="0"/>
                <a:cs typeface="Times New Roman" panose="02020603050405020304" pitchFamily="18" charset="0"/>
              </a:rPr>
              <a:t>Chuẩn</a:t>
            </a:r>
            <a:r>
              <a:rPr lang="en-US" altLang="en-US" sz="2250" b="1" dirty="0">
                <a:solidFill>
                  <a:srgbClr val="002060"/>
                </a:solidFill>
                <a:latin typeface="Times New Roman" panose="02020603050405020304" pitchFamily="18" charset="0"/>
                <a:cs typeface="Times New Roman" panose="02020603050405020304" pitchFamily="18" charset="0"/>
              </a:rPr>
              <a:t> </a:t>
            </a:r>
            <a:r>
              <a:rPr lang="en-US" altLang="en-US" sz="2250" b="1" dirty="0" err="1">
                <a:solidFill>
                  <a:srgbClr val="002060"/>
                </a:solidFill>
                <a:latin typeface="Times New Roman" panose="02020603050405020304" pitchFamily="18" charset="0"/>
                <a:cs typeface="Times New Roman" panose="02020603050405020304" pitchFamily="18" charset="0"/>
              </a:rPr>
              <a:t>bị</a:t>
            </a:r>
            <a:r>
              <a:rPr lang="en-US" altLang="en-US" sz="2250" b="1" dirty="0">
                <a:solidFill>
                  <a:srgbClr val="002060"/>
                </a:solidFill>
                <a:latin typeface="Times New Roman" panose="02020603050405020304" pitchFamily="18" charset="0"/>
                <a:cs typeface="Times New Roman" panose="02020603050405020304" pitchFamily="18" charset="0"/>
              </a:rPr>
              <a:t> </a:t>
            </a:r>
            <a:r>
              <a:rPr lang="en-US" altLang="en-US" sz="2250" b="1" dirty="0" err="1">
                <a:solidFill>
                  <a:srgbClr val="002060"/>
                </a:solidFill>
                <a:latin typeface="Times New Roman" panose="02020603050405020304" pitchFamily="18" charset="0"/>
                <a:cs typeface="Times New Roman" panose="02020603050405020304" pitchFamily="18" charset="0"/>
              </a:rPr>
              <a:t>bài</a:t>
            </a:r>
            <a:r>
              <a:rPr lang="en-US" altLang="en-US" sz="2250" b="1" dirty="0">
                <a:solidFill>
                  <a:srgbClr val="002060"/>
                </a:solidFill>
                <a:latin typeface="Times New Roman" panose="02020603050405020304" pitchFamily="18" charset="0"/>
                <a:cs typeface="Times New Roman" panose="02020603050405020304" pitchFamily="18" charset="0"/>
              </a:rPr>
              <a:t> </a:t>
            </a:r>
            <a:r>
              <a:rPr lang="en-US" altLang="en-US" sz="2250" b="1" dirty="0" err="1">
                <a:solidFill>
                  <a:srgbClr val="002060"/>
                </a:solidFill>
                <a:latin typeface="Times New Roman" panose="02020603050405020304" pitchFamily="18" charset="0"/>
                <a:cs typeface="Times New Roman" panose="02020603050405020304" pitchFamily="18" charset="0"/>
              </a:rPr>
              <a:t>sau</a:t>
            </a:r>
            <a:r>
              <a:rPr lang="en-US" altLang="en-US" sz="2250" b="1" dirty="0">
                <a:solidFill>
                  <a:srgbClr val="002060"/>
                </a:solidFill>
                <a:latin typeface="Times New Roman" panose="02020603050405020304" pitchFamily="18" charset="0"/>
                <a:cs typeface="Times New Roman" panose="02020603050405020304" pitchFamily="18" charset="0"/>
              </a:rPr>
              <a:t>: </a:t>
            </a:r>
          </a:p>
          <a:p>
            <a:pPr defTabSz="342900">
              <a:spcBef>
                <a:spcPct val="0"/>
              </a:spcBef>
              <a:buClrTx/>
              <a:buNone/>
            </a:pPr>
            <a:r>
              <a:rPr lang="en-US" altLang="en-US" sz="2250" b="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710062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2" presetClass="entr" presetSubtype="9" fill="hold" nodeType="withEffect">
                                  <p:stCondLst>
                                    <p:cond delay="55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C:\Users\Nhung\Desktop\CD8 BAI 1.png"/>
          <p:cNvPicPr>
            <a:picLocks noChangeAspect="1" noChangeArrowheads="1"/>
          </p:cNvPicPr>
          <p:nvPr/>
        </p:nvPicPr>
        <p:blipFill>
          <a:blip r:embed="rId2"/>
          <a:srcRect/>
          <a:stretch>
            <a:fillRect/>
          </a:stretch>
        </p:blipFill>
        <p:spPr bwMode="auto">
          <a:xfrm>
            <a:off x="-1" y="0"/>
            <a:ext cx="9072081" cy="1257300"/>
          </a:xfrm>
          <a:prstGeom prst="rect">
            <a:avLst/>
          </a:prstGeom>
          <a:noFill/>
        </p:spPr>
      </p:pic>
      <p:pic>
        <p:nvPicPr>
          <p:cNvPr id="1027" name="Picture 3" descr="C:\Users\Nhung\Desktop\CD8 BAI 2.png"/>
          <p:cNvPicPr>
            <a:picLocks noChangeAspect="1" noChangeArrowheads="1"/>
          </p:cNvPicPr>
          <p:nvPr/>
        </p:nvPicPr>
        <p:blipFill>
          <a:blip r:embed="rId3"/>
          <a:srcRect/>
          <a:stretch>
            <a:fillRect/>
          </a:stretch>
        </p:blipFill>
        <p:spPr bwMode="auto">
          <a:xfrm>
            <a:off x="-1" y="1085851"/>
            <a:ext cx="9072081" cy="4057649"/>
          </a:xfrm>
          <a:prstGeom prst="rect">
            <a:avLst/>
          </a:prstGeom>
          <a:noFill/>
        </p:spPr>
      </p:pic>
    </p:spTree>
    <p:extLst>
      <p:ext uri="{BB962C8B-B14F-4D97-AF65-F5344CB8AC3E}">
        <p14:creationId xmlns:p14="http://schemas.microsoft.com/office/powerpoint/2010/main" val="169184851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blinds(horizontal)">
                                      <p:cBhvr>
                                        <p:cTn id="1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hung\Desktop\CD8 BAI 3.png"/>
          <p:cNvPicPr>
            <a:picLocks noChangeAspect="1" noChangeArrowheads="1"/>
          </p:cNvPicPr>
          <p:nvPr/>
        </p:nvPicPr>
        <p:blipFill>
          <a:blip r:embed="rId2"/>
          <a:srcRect/>
          <a:stretch>
            <a:fillRect/>
          </a:stretch>
        </p:blipFill>
        <p:spPr bwMode="auto">
          <a:xfrm>
            <a:off x="0" y="0"/>
            <a:ext cx="9144000" cy="5143500"/>
          </a:xfrm>
          <a:prstGeom prst="rect">
            <a:avLst/>
          </a:prstGeom>
          <a:noFill/>
        </p:spPr>
      </p:pic>
    </p:spTree>
    <p:extLst>
      <p:ext uri="{BB962C8B-B14F-4D97-AF65-F5344CB8AC3E}">
        <p14:creationId xmlns:p14="http://schemas.microsoft.com/office/powerpoint/2010/main" val="31879839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heckerboard(across)">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91440" y="40293"/>
            <a:ext cx="9081531" cy="4597003"/>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2400" b="1"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Lính</a:t>
            </a:r>
            <a:r>
              <a:rPr lang="en-US" altLang="zh-CN" sz="24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cứu</a:t>
            </a:r>
            <a:r>
              <a:rPr lang="en-US" altLang="zh-CN" sz="24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hỏa</a:t>
            </a:r>
            <a:endParaRPr lang="vi-VN" altLang="zh-CN" sz="2400" b="1" dirty="0">
              <a:solidFill>
                <a:srgbClr val="FF0000"/>
              </a:solidFill>
              <a:sym typeface="+mn-lt"/>
            </a:endParaRPr>
          </a:p>
          <a:p>
            <a:r>
              <a:rPr lang="vi-VN"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Chu</a:t>
            </a:r>
            <a:r>
              <a:rPr lang="vi-VN" altLang="zh-CN" sz="24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ông báo cháy vang lên. Những người lính cứu hỏa lập tức mặc quần áo chữa cháy, đi ủng, đeo găng, đội mũ rồi lao ra xe. Những chiếc xe cứu hỏa màu đỏ chứa đầy nước, bật đèn báo hiệu , rú còi chạy như bay đến nơi có cháy. Tại đây, ngọn lửa mỗi lúc một lớn. Những người lính cứu hỏa nhanh chóng dùng vòi phun nước dập tắt đám cháy. Họ dũng cảm quên mình cứu tính mạng và tài sản của người dân. </a:t>
            </a:r>
          </a:p>
          <a:p>
            <a:r>
              <a:rPr lang="vi-VN" altLang="zh-CN" sz="24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Cứu hỏa là một công việc rất nguy hiểm. Nhưng những người lính cứu hỏa luôn sẵn sàng có mặt ở mọi nơi có hỏa hoạn. </a:t>
            </a:r>
          </a:p>
          <a:p>
            <a:r>
              <a:rPr lang="vi-VN" altLang="zh-CN" sz="24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vi-VN" altLang="zh-CN" sz="24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Hồng Vân</a:t>
            </a:r>
            <a:r>
              <a:rPr lang="en-US" altLang="zh-CN" sz="24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en-US" altLang="zh-CN" sz="24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 name="Rectangle 2"/>
          <p:cNvSpPr/>
          <p:nvPr/>
        </p:nvSpPr>
        <p:spPr>
          <a:xfrm>
            <a:off x="395951" y="3778370"/>
            <a:ext cx="4147078" cy="830997"/>
          </a:xfrm>
          <a:prstGeom prst="rect">
            <a:avLst/>
          </a:prstGeom>
        </p:spPr>
        <p:txBody>
          <a:bodyPr wrap="square">
            <a:spAutoFit/>
          </a:bodyPr>
          <a:lstStyle/>
          <a:p>
            <a:r>
              <a:rPr lang="en-US" altLang="zh-CN" sz="2400" b="1" dirty="0" smtClean="0">
                <a:solidFill>
                  <a:srgbClr val="FF3399"/>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vi-VN" altLang="zh-CN" sz="2400" b="1" dirty="0" smtClean="0">
              <a:solidFill>
                <a:srgbClr val="FF3399"/>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vi-VN" altLang="zh-CN" sz="2400" b="1" dirty="0" smtClean="0">
                <a:solidFill>
                  <a:srgbClr val="FF3399"/>
                </a:solidFill>
                <a:latin typeface="Arial-Rounded" panose="020B0500000000000000" pitchFamily="34" charset="-93"/>
                <a:ea typeface="Arial-Rounded" panose="020B0500000000000000" pitchFamily="34" charset="-93"/>
                <a:cs typeface="Arial-Rounded" panose="020B0500000000000000" pitchFamily="34" charset="-93"/>
                <a:sym typeface="+mn-lt"/>
              </a:rPr>
              <a:t>Từ ngữ: </a:t>
            </a:r>
            <a:r>
              <a:rPr lang="vi-VN" altLang="zh-CN" sz="2400" b="1" dirty="0" smtClean="0">
                <a:solidFill>
                  <a:srgbClr val="FF3399"/>
                </a:solidFill>
                <a:latin typeface="Arial-Rounded" panose="020B0500000000000000" pitchFamily="34" charset="-93"/>
                <a:ea typeface="Arial-Rounded" panose="020B0500000000000000" pitchFamily="34" charset="-93"/>
                <a:cs typeface="Arial-Rounded" panose="020B0500000000000000" pitchFamily="34" charset="-93"/>
                <a:sym typeface="+mn-lt"/>
              </a:rPr>
              <a:t>cứu hỏa, hỏa hoạn</a:t>
            </a:r>
            <a:endParaRPr lang="vi-VN" altLang="zh-CN" sz="2400" b="1" dirty="0">
              <a:solidFill>
                <a:srgbClr val="FF3399"/>
              </a:solidFill>
              <a:sym typeface="+mn-lt"/>
            </a:endParaRPr>
          </a:p>
        </p:txBody>
      </p:sp>
    </p:spTree>
    <p:extLst>
      <p:ext uri="{BB962C8B-B14F-4D97-AF65-F5344CB8AC3E}">
        <p14:creationId xmlns:p14="http://schemas.microsoft.com/office/powerpoint/2010/main" val="23977319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91440" y="40293"/>
            <a:ext cx="9081531" cy="4597003"/>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2400" b="1"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Lính</a:t>
            </a:r>
            <a:r>
              <a:rPr lang="en-US" altLang="zh-CN" sz="24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cứu</a:t>
            </a:r>
            <a:r>
              <a:rPr lang="en-US" altLang="zh-CN" sz="24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hỏa</a:t>
            </a:r>
            <a:endParaRPr lang="vi-VN" altLang="zh-CN" sz="2400" b="1" dirty="0">
              <a:solidFill>
                <a:srgbClr val="FF0000"/>
              </a:solidFill>
              <a:sym typeface="+mn-lt"/>
            </a:endParaRPr>
          </a:p>
          <a:p>
            <a:r>
              <a:rPr lang="vi-VN"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Chu</a:t>
            </a:r>
            <a:r>
              <a:rPr lang="vi-VN" altLang="zh-CN" sz="24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ông báo cháy vang lên. Những người lính cứu hỏa lập tức mặc quần áo chữa cháy, đi ủng, đeo găng, đội mũ rồi lao ra xe. Những chiếc xe cứu hỏa màu đỏ chứa đầy nước, bật đèn báo hiệu , rú còi chạy như bay đến nơi có cháy. Tại đây, ngọn lửa mỗi lúc một lớn. Những người lính cứu hỏa nhanh chóng dùng vòi phun nước dập tắt đám cháy. Họ dũng cảm quên mình cứu tính mạng và tài sản của người dân. </a:t>
            </a:r>
          </a:p>
          <a:p>
            <a:r>
              <a:rPr lang="vi-VN" altLang="zh-CN" sz="24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Cứu hỏa là một công việc rất nguy hiểm. Nhưng những người lính cứu hỏa luôn sẵn sàng có mặt ở mọi nơi có hỏa hoạn. </a:t>
            </a:r>
          </a:p>
          <a:p>
            <a:r>
              <a:rPr lang="vi-VN" altLang="zh-CN" sz="24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vi-VN" altLang="zh-CN" sz="24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Hồng Vân</a:t>
            </a:r>
            <a:r>
              <a:rPr lang="en-US" altLang="zh-CN" sz="24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en-US" altLang="zh-CN" sz="24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48190485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55058" y="0"/>
            <a:ext cx="3680222" cy="579835"/>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en-US" sz="2700" b="1" dirty="0">
                <a:solidFill>
                  <a:schemeClr val="bg1"/>
                </a:solidFill>
                <a:latin typeface=".VnAvant" panose="020B7200000000000000" pitchFamily="34" charset="0"/>
              </a:rPr>
              <a:t> </a:t>
            </a:r>
            <a:r>
              <a:rPr lang="en-US" sz="2700" b="1" dirty="0" err="1">
                <a:solidFill>
                  <a:schemeClr val="bg1"/>
                </a:solidFill>
                <a:latin typeface=".VnAvant" panose="020B7200000000000000" pitchFamily="34" charset="0"/>
              </a:rPr>
              <a:t>Tr</a:t>
            </a:r>
            <a:r>
              <a:rPr lang="en-US" sz="2700" b="1" dirty="0">
                <a:solidFill>
                  <a:schemeClr val="bg1"/>
                </a:solidFill>
                <a:latin typeface=".VnAvant" panose="020B7200000000000000" pitchFamily="34" charset="0"/>
              </a:rPr>
              <a:t>¶ </a:t>
            </a:r>
            <a:r>
              <a:rPr lang="en-US" sz="2700" b="1" dirty="0" err="1">
                <a:solidFill>
                  <a:schemeClr val="bg1"/>
                </a:solidFill>
                <a:latin typeface=".VnAvant" panose="020B7200000000000000" pitchFamily="34" charset="0"/>
              </a:rPr>
              <a:t>lêi</a:t>
            </a:r>
            <a:r>
              <a:rPr lang="en-US" sz="2700" b="1" dirty="0">
                <a:solidFill>
                  <a:schemeClr val="bg1"/>
                </a:solidFill>
                <a:latin typeface=".VnAvant" panose="020B7200000000000000" pitchFamily="34" charset="0"/>
              </a:rPr>
              <a:t> </a:t>
            </a:r>
            <a:r>
              <a:rPr lang="en-US" sz="2700" b="1" dirty="0" err="1">
                <a:solidFill>
                  <a:schemeClr val="bg1"/>
                </a:solidFill>
                <a:latin typeface=".VnAvant" panose="020B7200000000000000" pitchFamily="34" charset="0"/>
              </a:rPr>
              <a:t>c©u</a:t>
            </a:r>
            <a:r>
              <a:rPr lang="en-US" sz="2700" b="1" dirty="0">
                <a:solidFill>
                  <a:schemeClr val="bg1"/>
                </a:solidFill>
                <a:latin typeface=".VnAvant" panose="020B7200000000000000" pitchFamily="34" charset="0"/>
              </a:rPr>
              <a:t> </a:t>
            </a:r>
            <a:r>
              <a:rPr lang="en-US" sz="2700" b="1" dirty="0" err="1">
                <a:solidFill>
                  <a:schemeClr val="bg1"/>
                </a:solidFill>
                <a:latin typeface=".VnAvant" panose="020B7200000000000000" pitchFamily="34" charset="0"/>
              </a:rPr>
              <a:t>hái</a:t>
            </a:r>
            <a:endParaRPr lang="en-US" sz="2700" b="1" dirty="0">
              <a:solidFill>
                <a:schemeClr val="bg1"/>
              </a:solidFill>
              <a:latin typeface=".VnAvant" panose="020B7200000000000000" pitchFamily="34" charset="0"/>
            </a:endParaRPr>
          </a:p>
        </p:txBody>
      </p:sp>
      <p:sp>
        <p:nvSpPr>
          <p:cNvPr id="8" name="Text Placeholder 4"/>
          <p:cNvSpPr txBox="1">
            <a:spLocks/>
          </p:cNvSpPr>
          <p:nvPr/>
        </p:nvSpPr>
        <p:spPr bwMode="auto">
          <a:xfrm>
            <a:off x="0" y="1062168"/>
            <a:ext cx="6003532" cy="47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Font typeface="Arial" panose="020B0604020202020204" pitchFamily="34" charset="0"/>
              <a:buNone/>
            </a:pPr>
            <a:r>
              <a:rPr lang="vi-VN" altLang="en-US" sz="2400" dirty="0">
                <a:latin typeface="Times New Roman" panose="02020603050405020304" pitchFamily="18" charset="0"/>
                <a:cs typeface="Times New Roman" panose="02020603050405020304" pitchFamily="18" charset="0"/>
              </a:rPr>
              <a:t>a</a:t>
            </a:r>
            <a:r>
              <a:rPr lang="en-US" altLang="en-US" sz="2400" dirty="0">
                <a:latin typeface="Times New Roman" panose="02020603050405020304" pitchFamily="18" charset="0"/>
                <a:cs typeface="Times New Roman" panose="02020603050405020304" pitchFamily="18" charset="0"/>
              </a:rPr>
              <a:t>. </a:t>
            </a:r>
            <a:r>
              <a:rPr lang="vi-VN" altLang="en-US" sz="2400" dirty="0" smtClean="0">
                <a:latin typeface="Times New Roman" panose="02020603050405020304" pitchFamily="18" charset="0"/>
                <a:cs typeface="Times New Roman" panose="02020603050405020304" pitchFamily="18" charset="0"/>
              </a:rPr>
              <a:t>Trang phục của lính cứu hỏa gồm những gì</a:t>
            </a:r>
            <a:r>
              <a:rPr lang="en-GB" altLang="en-US" sz="2400" dirty="0" smtClean="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cs typeface="Times New Roman" panose="02020603050405020304" pitchFamily="18" charset="0"/>
            </a:endParaRPr>
          </a:p>
        </p:txBody>
      </p:sp>
      <p:sp>
        <p:nvSpPr>
          <p:cNvPr id="9" name="Text Placeholder 4"/>
          <p:cNvSpPr txBox="1">
            <a:spLocks/>
          </p:cNvSpPr>
          <p:nvPr/>
        </p:nvSpPr>
        <p:spPr bwMode="auto">
          <a:xfrm>
            <a:off x="102742" y="1817133"/>
            <a:ext cx="5900790" cy="49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vi-VN" altLang="en-US" sz="2400" dirty="0">
                <a:latin typeface="Times New Roman" panose="02020603050405020304" pitchFamily="18" charset="0"/>
                <a:cs typeface="Times New Roman" panose="02020603050405020304" pitchFamily="18" charset="0"/>
              </a:rPr>
              <a:t>b</a:t>
            </a:r>
            <a:r>
              <a:rPr lang="en-US" altLang="en-US" sz="2400" dirty="0">
                <a:latin typeface="Times New Roman" panose="02020603050405020304" pitchFamily="18" charset="0"/>
                <a:cs typeface="Times New Roman" panose="02020603050405020304" pitchFamily="18" charset="0"/>
              </a:rPr>
              <a:t>. </a:t>
            </a:r>
            <a:r>
              <a:rPr lang="vi-VN" altLang="en-US" sz="2400" dirty="0" smtClean="0">
                <a:latin typeface="Times New Roman" panose="02020603050405020304" pitchFamily="18" charset="0"/>
                <a:cs typeface="Times New Roman" panose="02020603050405020304" pitchFamily="18" charset="0"/>
              </a:rPr>
              <a:t>Lính cứu hỏa dập tắt đám cháy bằng cách nào</a:t>
            </a:r>
            <a:r>
              <a:rPr lang="en-GB" altLang="en-US" sz="2400" dirty="0" smtClean="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cs typeface="Times New Roman" panose="02020603050405020304" pitchFamily="18" charset="0"/>
            </a:endParaRPr>
          </a:p>
        </p:txBody>
      </p:sp>
      <p:sp>
        <p:nvSpPr>
          <p:cNvPr id="10" name="Text Placeholder 4"/>
          <p:cNvSpPr txBox="1">
            <a:spLocks/>
          </p:cNvSpPr>
          <p:nvPr/>
        </p:nvSpPr>
        <p:spPr bwMode="auto">
          <a:xfrm>
            <a:off x="102742" y="2722101"/>
            <a:ext cx="5784350" cy="47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vi-VN" altLang="en-US" sz="2400" dirty="0">
                <a:latin typeface="Times New Roman" panose="02020603050405020304" pitchFamily="18" charset="0"/>
                <a:cs typeface="Times New Roman" panose="02020603050405020304" pitchFamily="18" charset="0"/>
              </a:rPr>
              <a:t>c</a:t>
            </a:r>
            <a:r>
              <a:rPr lang="en-US" altLang="en-US" sz="2400" dirty="0">
                <a:latin typeface="Times New Roman" panose="02020603050405020304" pitchFamily="18" charset="0"/>
                <a:cs typeface="Times New Roman" panose="02020603050405020304" pitchFamily="18" charset="0"/>
              </a:rPr>
              <a:t>. </a:t>
            </a:r>
            <a:r>
              <a:rPr lang="vi-VN" altLang="en-US" sz="2400" dirty="0" smtClean="0">
                <a:latin typeface="Times New Roman" panose="02020603050405020304" pitchFamily="18" charset="0"/>
                <a:cs typeface="Times New Roman" panose="02020603050405020304" pitchFamily="18" charset="0"/>
              </a:rPr>
              <a:t>Em nghĩ gì về những người lính cứu hỏa</a:t>
            </a:r>
            <a:r>
              <a:rPr lang="en-GB" altLang="en-US" sz="2400" dirty="0" smtClean="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cs typeface="Times New Roman" panose="02020603050405020304" pitchFamily="18" charset="0"/>
            </a:endParaRPr>
          </a:p>
        </p:txBody>
      </p:sp>
      <p:pic>
        <p:nvPicPr>
          <p:cNvPr id="7" name="Picture 2" descr="C:\Users\Nhung\Desktop\CD8 BAI 7.png"/>
          <p:cNvPicPr>
            <a:picLocks noChangeAspect="1" noChangeArrowheads="1"/>
          </p:cNvPicPr>
          <p:nvPr/>
        </p:nvPicPr>
        <p:blipFill rotWithShape="1">
          <a:blip r:embed="rId2"/>
          <a:srcRect l="76667"/>
          <a:stretch/>
        </p:blipFill>
        <p:spPr bwMode="auto">
          <a:xfrm>
            <a:off x="6003532" y="-6290"/>
            <a:ext cx="3140468" cy="4773499"/>
          </a:xfrm>
          <a:prstGeom prst="rect">
            <a:avLst/>
          </a:prstGeom>
          <a:noFill/>
        </p:spPr>
      </p:pic>
    </p:spTree>
    <p:extLst>
      <p:ext uri="{BB962C8B-B14F-4D97-AF65-F5344CB8AC3E}">
        <p14:creationId xmlns:p14="http://schemas.microsoft.com/office/powerpoint/2010/main" val="1525778837"/>
      </p:ext>
    </p:extLst>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heckerboard(across)">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2.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0BBF27-AEA7-4E39-9873-833F6E66B52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954521b-b4ab-4ce3-8aa8-8bfa99a4c36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641</TotalTime>
  <Words>605</Words>
  <Application>Microsoft Office PowerPoint</Application>
  <PresentationFormat>On-screen Show (16:9)</PresentationFormat>
  <Paragraphs>92</Paragraphs>
  <Slides>27</Slides>
  <Notes>12</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Times New Roman</vt:lpstr>
      <vt:lpstr>华康少女文字W5</vt:lpstr>
      <vt:lpstr>SimSun</vt:lpstr>
      <vt:lpstr>HL Hoctro</vt:lpstr>
      <vt:lpstr>Arial-SGK-TV</vt:lpstr>
      <vt:lpstr>Arial-Rounded</vt:lpstr>
      <vt:lpstr>.VnAvant</vt:lpstr>
      <vt:lpstr>Microsoft YaHei</vt:lpstr>
      <vt:lpstr>DFPOP1-W9</vt:lpstr>
      <vt:lpstr>Calibri</vt:lpstr>
      <vt:lpstr>Wingdings</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Admin</cp:lastModifiedBy>
  <cp:revision>66</cp:revision>
  <dcterms:created xsi:type="dcterms:W3CDTF">2020-08-13T09:19:08Z</dcterms:created>
  <dcterms:modified xsi:type="dcterms:W3CDTF">2021-02-26T04:12:00Z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