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1"/>
  </p:notesMasterIdLst>
  <p:sldIdLst>
    <p:sldId id="256" r:id="rId2"/>
    <p:sldId id="257" r:id="rId3"/>
    <p:sldId id="258" r:id="rId4"/>
    <p:sldId id="332" r:id="rId5"/>
    <p:sldId id="315" r:id="rId6"/>
    <p:sldId id="262" r:id="rId7"/>
    <p:sldId id="264" r:id="rId8"/>
    <p:sldId id="266" r:id="rId9"/>
    <p:sldId id="267" r:id="rId10"/>
    <p:sldId id="330" r:id="rId11"/>
    <p:sldId id="331" r:id="rId12"/>
    <p:sldId id="327" r:id="rId13"/>
    <p:sldId id="316" r:id="rId14"/>
    <p:sldId id="314" r:id="rId15"/>
    <p:sldId id="328" r:id="rId16"/>
    <p:sldId id="323" r:id="rId17"/>
    <p:sldId id="322" r:id="rId18"/>
    <p:sldId id="326" r:id="rId19"/>
    <p:sldId id="324" r:id="rId20"/>
  </p:sldIdLst>
  <p:sldSz cx="9144000" cy="5143500" type="screen16x9"/>
  <p:notesSz cx="6858000" cy="9144000"/>
  <p:embeddedFontLst>
    <p:embeddedFont>
      <p:font typeface="Bebas Neue" panose="020B0604020202020204" charset="0"/>
      <p:regular r:id="rId22"/>
    </p:embeddedFont>
    <p:embeddedFont>
      <p:font typeface="Circle3D" panose="020B0703020102020204" pitchFamily="34" charset="0"/>
      <p:regular r:id="rId23"/>
    </p:embeddedFont>
    <p:embeddedFont>
      <p:font typeface="Roboto Condensed Light" panose="02000000000000000000" pitchFamily="2" charset="0"/>
      <p:regular r:id="rId24"/>
    </p:embeddedFont>
    <p:embeddedFont>
      <p:font typeface="Nunito" panose="00000500000000000000" pitchFamily="2" charset="0"/>
      <p:regular r:id="rId25"/>
      <p:bold r:id="rId26"/>
      <p:italic r:id="rId27"/>
      <p:boldItalic r:id="rId28"/>
    </p:embeddedFont>
    <p:embeddedFont>
      <p:font typeface="Modak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F45"/>
    <a:srgbClr val="DA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FE75EE-F9B1-4AD4-B77A-CE5C07E7A299}">
  <a:tblStyle styleId="{67FE75EE-F9B1-4AD4-B77A-CE5C07E7A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71" autoAdjust="0"/>
  </p:normalViewPr>
  <p:slideViewPr>
    <p:cSldViewPr snapToGrid="0" showGuides="1">
      <p:cViewPr varScale="1">
        <p:scale>
          <a:sx n="86" d="100"/>
          <a:sy n="86" d="100"/>
        </p:scale>
        <p:origin x="822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97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g104ba4b7951_2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9" name="Google Shape;4389;g104ba4b7951_2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07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77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103ae729e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Google Shape;4450;g103ae729e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0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16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g104ba4b795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4" name="Google Shape;4684;g104ba4b795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13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04ed981b4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04ed981b4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3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39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18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23250" y="172221"/>
            <a:ext cx="8748100" cy="4772025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039200" y="1184850"/>
            <a:ext cx="7065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2392575" y="3612517"/>
            <a:ext cx="4359000" cy="1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392425" y="3475100"/>
            <a:ext cx="4359136" cy="46469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413228" y="3475388"/>
            <a:ext cx="180333" cy="270118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751584" y="4588919"/>
            <a:ext cx="222100" cy="248393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6781154" y="362608"/>
            <a:ext cx="192516" cy="227716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493009" y="1184856"/>
            <a:ext cx="222100" cy="248393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8621917" y="4044958"/>
            <a:ext cx="192516" cy="227716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168854" y="187233"/>
            <a:ext cx="153769" cy="23034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7566074" y="680567"/>
            <a:ext cx="313980" cy="351146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143681" y="4478906"/>
            <a:ext cx="204099" cy="241417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5964759" y="452207"/>
            <a:ext cx="511661" cy="425175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349937" y="187598"/>
            <a:ext cx="730347" cy="694803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8079602" y="1618876"/>
            <a:ext cx="511668" cy="425180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006528" y="4357822"/>
            <a:ext cx="730331" cy="694787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7" name="Google Shape;3427;p2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428" name="Google Shape;3428;p2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429" name="Google Shape;3429;p2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0" name="Google Shape;3430;p2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1" name="Google Shape;3431;p2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2" name="Google Shape;3432;p2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3" name="Google Shape;3433;p2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1" name="Google Shape;3441;p2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2" name="Google Shape;3442;p2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5" name="Google Shape;3445;p2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6" name="Google Shape;3446;p2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7" name="Google Shape;3447;p2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8" name="Google Shape;3448;p2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9" name="Google Shape;3449;p2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0" name="Google Shape;3450;p2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1" name="Google Shape;3451;p2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2" name="Google Shape;3452;p2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3" name="Google Shape;3453;p2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4" name="Google Shape;3454;p2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5" name="Google Shape;3455;p2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6" name="Google Shape;3456;p2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7" name="Google Shape;3457;p2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8" name="Google Shape;3458;p2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9" name="Google Shape;3459;p2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0" name="Google Shape;3460;p2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1" name="Google Shape;3461;p2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2" name="Google Shape;3462;p2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3" name="Google Shape;3463;p2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4" name="Google Shape;3464;p2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5" name="Google Shape;3465;p2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6" name="Google Shape;3466;p2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7" name="Google Shape;3467;p2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8" name="Google Shape;3468;p2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9" name="Google Shape;3469;p2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0" name="Google Shape;3470;p2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1" name="Google Shape;3471;p2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2" name="Google Shape;3472;p2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3" name="Google Shape;3473;p2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4" name="Google Shape;3474;p2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5" name="Google Shape;3475;p2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6" name="Google Shape;3476;p2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7" name="Google Shape;3477;p2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8" name="Google Shape;3478;p2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9" name="Google Shape;3479;p2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0" name="Google Shape;3480;p2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1" name="Google Shape;3481;p2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2" name="Google Shape;3482;p2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3" name="Google Shape;3483;p2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4" name="Google Shape;3484;p2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5" name="Google Shape;3485;p2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6" name="Google Shape;3486;p2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7" name="Google Shape;3487;p2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8" name="Google Shape;3488;p2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9" name="Google Shape;3489;p2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0" name="Google Shape;3490;p2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1" name="Google Shape;3491;p2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2" name="Google Shape;3492;p2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3" name="Google Shape;3493;p2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4" name="Google Shape;3494;p2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5" name="Google Shape;3495;p2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6" name="Google Shape;3496;p2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7" name="Google Shape;3497;p2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8" name="Google Shape;3498;p2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9" name="Google Shape;3499;p2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0" name="Google Shape;3500;p2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1" name="Google Shape;3501;p2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2" name="Google Shape;3502;p2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3" name="Google Shape;3503;p2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13" name="Google Shape;3513;p2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4" name="Google Shape;3514;p2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5" name="Google Shape;3515;p2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6" name="Google Shape;3516;p2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7" name="Google Shape;3517;p2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18" name="Google Shape;3518;p24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519" name="Google Shape;3519;p2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4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4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4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4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4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4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4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4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8" name="Google Shape;3528;p24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529" name="Google Shape;3529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1" name="Google Shape;3531;p24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532" name="Google Shape;3532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24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535" name="Google Shape;3535;p2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7" name="Google Shape;3537;p24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538" name="Google Shape;3538;p2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2" name="Google Shape;3542;p24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543" name="Google Shape;3543;p2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0" name="Google Shape;3570;p24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571" name="Google Shape;3571;p2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6" name="Google Shape;3586;p24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7" name="Google Shape;3587;p24"/>
          <p:cNvSpPr txBox="1">
            <a:spLocks noGrp="1"/>
          </p:cNvSpPr>
          <p:nvPr>
            <p:ph type="title"/>
          </p:nvPr>
        </p:nvSpPr>
        <p:spPr>
          <a:xfrm>
            <a:off x="2023925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88" name="Google Shape;3588;p24"/>
          <p:cNvSpPr txBox="1">
            <a:spLocks noGrp="1"/>
          </p:cNvSpPr>
          <p:nvPr>
            <p:ph type="subTitle" idx="1"/>
          </p:nvPr>
        </p:nvSpPr>
        <p:spPr>
          <a:xfrm>
            <a:off x="2023925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9" name="Google Shape;3589;p24"/>
          <p:cNvSpPr txBox="1">
            <a:spLocks noGrp="1"/>
          </p:cNvSpPr>
          <p:nvPr>
            <p:ph type="title" idx="2"/>
          </p:nvPr>
        </p:nvSpPr>
        <p:spPr>
          <a:xfrm>
            <a:off x="6004868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0" name="Google Shape;3590;p24"/>
          <p:cNvSpPr txBox="1">
            <a:spLocks noGrp="1"/>
          </p:cNvSpPr>
          <p:nvPr>
            <p:ph type="subTitle" idx="3"/>
          </p:nvPr>
        </p:nvSpPr>
        <p:spPr>
          <a:xfrm>
            <a:off x="6004868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1" name="Google Shape;3591;p24"/>
          <p:cNvSpPr txBox="1">
            <a:spLocks noGrp="1"/>
          </p:cNvSpPr>
          <p:nvPr>
            <p:ph type="title" idx="4"/>
          </p:nvPr>
        </p:nvSpPr>
        <p:spPr>
          <a:xfrm>
            <a:off x="2023925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2" name="Google Shape;3592;p24"/>
          <p:cNvSpPr txBox="1">
            <a:spLocks noGrp="1"/>
          </p:cNvSpPr>
          <p:nvPr>
            <p:ph type="subTitle" idx="5"/>
          </p:nvPr>
        </p:nvSpPr>
        <p:spPr>
          <a:xfrm>
            <a:off x="2023925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24"/>
          <p:cNvSpPr txBox="1">
            <a:spLocks noGrp="1"/>
          </p:cNvSpPr>
          <p:nvPr>
            <p:ph type="title" idx="6"/>
          </p:nvPr>
        </p:nvSpPr>
        <p:spPr>
          <a:xfrm>
            <a:off x="6004868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4" name="Google Shape;3594;p24"/>
          <p:cNvSpPr txBox="1">
            <a:spLocks noGrp="1"/>
          </p:cNvSpPr>
          <p:nvPr>
            <p:ph type="subTitle" idx="7"/>
          </p:nvPr>
        </p:nvSpPr>
        <p:spPr>
          <a:xfrm>
            <a:off x="6004868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5" name="Google Shape;3595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1527525" y="2239000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2391925" y="3865425"/>
            <a:ext cx="4360200" cy="4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735978" y="2251938"/>
            <a:ext cx="180333" cy="270118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8130634" y="2352019"/>
            <a:ext cx="222100" cy="248393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1620692" y="3056833"/>
            <a:ext cx="192516" cy="227716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6323398" y="252229"/>
            <a:ext cx="939414" cy="1643966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570315" y="2958088"/>
            <a:ext cx="511668" cy="425180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978228" y="3609797"/>
            <a:ext cx="730331" cy="694787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3982717" y="535008"/>
            <a:ext cx="192516" cy="227716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7942373" y="3701641"/>
            <a:ext cx="180333" cy="270117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720000" y="1129275"/>
            <a:ext cx="7704000" cy="3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612" name="Google Shape;612;p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613" name="Google Shape;613;p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7" name="Google Shape;697;p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5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703" name="Google Shape;703;p5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5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713" name="Google Shape;713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5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716" name="Google Shape;716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719" name="Google Shape;719;p5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5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722" name="Google Shape;722;p5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5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727" name="Google Shape;727;p5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4" name="Google Shape;754;p5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755" name="Google Shape;755;p5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0" name="Google Shape;770;p5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5"/>
          <p:cNvSpPr txBox="1">
            <a:spLocks noGrp="1"/>
          </p:cNvSpPr>
          <p:nvPr>
            <p:ph type="subTitle" idx="1"/>
          </p:nvPr>
        </p:nvSpPr>
        <p:spPr>
          <a:xfrm>
            <a:off x="1290750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" name="Google Shape;772;p5"/>
          <p:cNvSpPr txBox="1">
            <a:spLocks noGrp="1"/>
          </p:cNvSpPr>
          <p:nvPr>
            <p:ph type="subTitle" idx="2"/>
          </p:nvPr>
        </p:nvSpPr>
        <p:spPr>
          <a:xfrm>
            <a:off x="4945625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" name="Google Shape;773;p5"/>
          <p:cNvSpPr txBox="1">
            <a:spLocks noGrp="1"/>
          </p:cNvSpPr>
          <p:nvPr>
            <p:ph type="subTitle" idx="3"/>
          </p:nvPr>
        </p:nvSpPr>
        <p:spPr>
          <a:xfrm>
            <a:off x="140010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5"/>
          <p:cNvSpPr txBox="1">
            <a:spLocks noGrp="1"/>
          </p:cNvSpPr>
          <p:nvPr>
            <p:ph type="subTitle" idx="4"/>
          </p:nvPr>
        </p:nvSpPr>
        <p:spPr>
          <a:xfrm>
            <a:off x="505495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778" name="Google Shape;778;p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779" name="Google Shape;779;p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3" name="Google Shape;863;p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8" name="Google Shape;868;p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869" name="Google Shape;869;p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879" name="Google Shape;879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" name="Google Shape;881;p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882" name="Google Shape;882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893" name="Google Shape;893;p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0" name="Google Shape;920;p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921" name="Google Shape;921;p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6" name="Google Shape;9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16052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1357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16052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52024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57329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52024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16052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1357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16052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52024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7329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52024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2234726" y="3748125"/>
            <a:ext cx="4674558" cy="65475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2781450" y="3950400"/>
            <a:ext cx="3581100" cy="2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458150" y="1415673"/>
            <a:ext cx="62277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715096" y="465357"/>
            <a:ext cx="401631" cy="44918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541554" y="955825"/>
            <a:ext cx="333319" cy="499282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191141" y="820016"/>
            <a:ext cx="310317" cy="367056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1851098" y="320828"/>
            <a:ext cx="636926" cy="529265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" name="Google Shape;2115;p1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116" name="Google Shape;2116;p1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117" name="Google Shape;2117;p1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1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1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1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1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1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1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1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1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1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1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1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1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1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1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1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1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1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1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1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1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1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1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1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1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1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1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1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1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1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1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1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1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1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1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1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1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1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1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1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1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1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1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1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1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1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1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1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Google Shape;2165;p1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Google Shape;2166;p1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1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1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1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1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1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1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1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1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1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1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1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1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1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1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1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1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1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1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1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1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7" name="Google Shape;2187;p1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8" name="Google Shape;2188;p1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9" name="Google Shape;2189;p1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0" name="Google Shape;2190;p1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1" name="Google Shape;2191;p1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2" name="Google Shape;2192;p1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3" name="Google Shape;2193;p1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4" name="Google Shape;2194;p1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5" name="Google Shape;2195;p1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6" name="Google Shape;2196;p1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1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1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1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1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01" name="Google Shape;2201;p1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1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1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1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1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06" name="Google Shape;2206;p1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2207" name="Google Shape;2207;p1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1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2217" name="Google Shape;2217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1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2220" name="Google Shape;2220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2" name="Google Shape;2222;p1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2223" name="Google Shape;2223;p1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1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2226" name="Google Shape;2226;p1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1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2231" name="Google Shape;2231;p1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8" name="Google Shape;2258;p1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2259" name="Google Shape;2259;p1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4" name="Google Shape;227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715100" y="2706013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715100" y="1334013"/>
            <a:ext cx="37578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6"/>
    <p:sldLayoutId id="2147483661" r:id="rId7"/>
    <p:sldLayoutId id="2147483662" r:id="rId8"/>
    <p:sldLayoutId id="2147483663" r:id="rId9"/>
    <p:sldLayoutId id="2147483670" r:id="rId10"/>
    <p:sldLayoutId id="2147483674" r:id="rId11"/>
    <p:sldLayoutId id="214748367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" name="Google Shape;4393;p33"/>
          <p:cNvGrpSpPr/>
          <p:nvPr/>
        </p:nvGrpSpPr>
        <p:grpSpPr>
          <a:xfrm>
            <a:off x="7361124" y="3323800"/>
            <a:ext cx="932934" cy="1644077"/>
            <a:chOff x="7361124" y="3323800"/>
            <a:chExt cx="932934" cy="1644077"/>
          </a:xfrm>
        </p:grpSpPr>
        <p:sp>
          <p:nvSpPr>
            <p:cNvPr id="4394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WordArt 2"/>
          <p:cNvSpPr>
            <a:spLocks noChangeArrowheads="1" noChangeShapeType="1" noTextEdit="1"/>
          </p:cNvSpPr>
          <p:nvPr/>
        </p:nvSpPr>
        <p:spPr bwMode="auto">
          <a:xfrm>
            <a:off x="1323032" y="1294809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5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9" name="WordArt 8"/>
          <p:cNvSpPr>
            <a:spLocks noChangeArrowheads="1" noChangeShapeType="1" noTextEdit="1"/>
          </p:cNvSpPr>
          <p:nvPr/>
        </p:nvSpPr>
        <p:spPr bwMode="auto">
          <a:xfrm>
            <a:off x="3292192" y="3564341"/>
            <a:ext cx="2543298" cy="312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WordArt 4"/>
          <p:cNvSpPr>
            <a:spLocks noChangeArrowheads="1" noChangeShapeType="1" noTextEdit="1"/>
          </p:cNvSpPr>
          <p:nvPr/>
        </p:nvSpPr>
        <p:spPr bwMode="auto">
          <a:xfrm>
            <a:off x="1920112" y="2350435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080544" y="375917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ủ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sâm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80543" y="375916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ủ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âm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Không phải toàn bộ củ nhân sâm đều bổ dưỡ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47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" t="5319" b="5305"/>
          <a:stretch/>
        </p:blipFill>
        <p:spPr bwMode="auto">
          <a:xfrm>
            <a:off x="1035586" y="1564396"/>
            <a:ext cx="3372509" cy="306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ình Rượu Nhân Sâm Hàn Quốc 12 Lít 3 Củ | Tinh Dầu Thông Đỏ, Hồng Sâm, Linh  Chi Hàn Quốc Nhập Khẩu Chính Hã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833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78" y="1134738"/>
            <a:ext cx="3015867" cy="326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97112"/>
              </p:ext>
            </p:extLst>
          </p:nvPr>
        </p:nvGraphicFramePr>
        <p:xfrm>
          <a:off x="3075706" y="1284322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Arial-SGK-TV" pitchFamily="2" charset="0"/>
                          <a:cs typeface="Arial"/>
                        </a:rPr>
                        <a:t>l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Arial-SGK-TV" pitchFamily="2" charset="0"/>
                          <a:cs typeface="Arial-SGK-TV" pitchFamily="2" charset="0"/>
                        </a:rPr>
                        <a:t>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l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àm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1495426" y="205586"/>
            <a:ext cx="6153149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a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m		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ăm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		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âm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04424" y="3046102"/>
            <a:ext cx="813515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c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am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khám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ẵm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cằm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đậm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nhẩm</a:t>
            </a:r>
            <a:endParaRPr lang="en-US" sz="3200" b="1" dirty="0">
              <a:solidFill>
                <a:schemeClr val="accent3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34790" y="3749345"/>
            <a:ext cx="813515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cs typeface="Arial-SGK-TV" pitchFamily="2" charset="0"/>
              </a:rPr>
              <a:t>q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uả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 cam		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tăm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tre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		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củ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  <a:cs typeface="Arial-SGK-TV" pitchFamily="2" charset="0"/>
              </a:rPr>
              <a:t>sâm</a:t>
            </a:r>
            <a:endParaRPr lang="en-US" sz="3200" b="1" dirty="0">
              <a:solidFill>
                <a:srgbClr val="002060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1454226" y="1729950"/>
            <a:ext cx="4847460" cy="841800"/>
          </a:xfrm>
        </p:spPr>
        <p:txBody>
          <a:bodyPr/>
          <a:lstStyle/>
          <a:p>
            <a:r>
              <a:rPr lang="en-US" sz="6000" b="1" dirty="0" err="1" smtClean="0">
                <a:latin typeface="+mj-lt"/>
              </a:rPr>
              <a:t>Viết</a:t>
            </a:r>
            <a:r>
              <a:rPr lang="en-US" sz="6000" b="1" dirty="0" smtClean="0">
                <a:latin typeface="+mj-lt"/>
              </a:rPr>
              <a:t> </a:t>
            </a:r>
            <a:r>
              <a:rPr lang="en-US" sz="6000" b="1" dirty="0" err="1" smtClean="0">
                <a:latin typeface="+mj-lt"/>
              </a:rPr>
              <a:t>bảng</a:t>
            </a:r>
            <a:r>
              <a:rPr lang="en-US" sz="6000" b="1" dirty="0" smtClean="0">
                <a:latin typeface="+mj-lt"/>
              </a:rPr>
              <a:t> con</a:t>
            </a:r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33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38"/>
          <p:cNvSpPr txBox="1">
            <a:spLocks noGrp="1"/>
          </p:cNvSpPr>
          <p:nvPr>
            <p:ph type="title"/>
          </p:nvPr>
        </p:nvSpPr>
        <p:spPr>
          <a:xfrm>
            <a:off x="1527600" y="229692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+mn-lt"/>
              </a:rPr>
              <a:t>VIẾT VỞ</a:t>
            </a:r>
            <a:endParaRPr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82" name="Google Shape;4582;p38"/>
          <p:cNvSpPr txBox="1">
            <a:spLocks noGrp="1"/>
          </p:cNvSpPr>
          <p:nvPr>
            <p:ph type="title" idx="2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4583" name="Google Shape;4583;p38"/>
          <p:cNvSpPr/>
          <p:nvPr/>
        </p:nvSpPr>
        <p:spPr>
          <a:xfrm rot="635415" flipH="1">
            <a:off x="5914005" y="4762952"/>
            <a:ext cx="215470" cy="2154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3108322" y="186930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6092547" y="4753555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1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42" y="428326"/>
            <a:ext cx="6554115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04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2020-2021\TV1.1 bai 31-40 (FB Chip Fangora) ẢNH\TV 34 - 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-338" r="3394" b="61780"/>
          <a:stretch/>
        </p:blipFill>
        <p:spPr bwMode="auto">
          <a:xfrm>
            <a:off x="1255923" y="0"/>
            <a:ext cx="6797406" cy="4186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7455" y="4186295"/>
            <a:ext cx="854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Mùa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hè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ve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râm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ran,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sen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nở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thắm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.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Lũ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trẻ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nô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đùa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trên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thảm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cỏ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ven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hồ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454" y="4186294"/>
            <a:ext cx="854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Mùa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hè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ve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r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âm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ran,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sen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nở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th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ắm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.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Lũ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trẻ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nô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đùa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trên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th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ảm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cỏ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ven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  <a:cs typeface="Arial-SGK-TV" pitchFamily="2" charset="0"/>
              </a:rPr>
              <a:t>hồ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5133860" y="4406747"/>
            <a:ext cx="165253" cy="195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82896" y="4724724"/>
            <a:ext cx="165253" cy="195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1000" y="41129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0033" y="40477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2" grpId="0" animBg="1"/>
      <p:bldP spid="8" grpId="0" animBg="1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NÓI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05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653505"/>
            <a:ext cx="5195091" cy="1230879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et Service - Gifs | 対話型デザイン, 橙子, Gif アニ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757102"/>
            <a:ext cx="2686742" cy="26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986" y="259852"/>
            <a:ext cx="5396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Môi</a:t>
            </a:r>
            <a:r>
              <a:rPr lang="en-US" sz="3200" dirty="0" smtClean="0"/>
              <a:t> </a:t>
            </a:r>
            <a:r>
              <a:rPr lang="en-US" sz="3200" dirty="0" err="1" smtClean="0"/>
              <a:t>trường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loài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endParaRPr lang="en-US" sz="3200" dirty="0"/>
          </a:p>
        </p:txBody>
      </p:sp>
      <p:pic>
        <p:nvPicPr>
          <p:cNvPr id="4" name="Picture 3" descr="C:\Users\Admin\Desktop\2020-2021\TV1.1 bai 31-40 (FB Chip Fangora) ẢNH\TV 34 - 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r="-2724"/>
          <a:stretch/>
        </p:blipFill>
        <p:spPr bwMode="auto">
          <a:xfrm>
            <a:off x="1047306" y="844628"/>
            <a:ext cx="7049389" cy="3815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35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34"/>
          <p:cNvSpPr txBox="1">
            <a:spLocks noGrp="1"/>
          </p:cNvSpPr>
          <p:nvPr>
            <p:ph type="title"/>
          </p:nvPr>
        </p:nvSpPr>
        <p:spPr>
          <a:xfrm>
            <a:off x="720000" y="323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solidFill>
                  <a:schemeClr val="lt1"/>
                </a:solidFill>
                <a:latin typeface="+mj-lt"/>
              </a:rPr>
              <a:t>KHỞI </a:t>
            </a:r>
            <a:r>
              <a:rPr lang="en" b="1" dirty="0" smtClean="0">
                <a:solidFill>
                  <a:schemeClr val="lt1"/>
                </a:solidFill>
                <a:latin typeface="+mj-lt"/>
              </a:rPr>
              <a:t>ĐỘNG</a:t>
            </a:r>
            <a:endParaRPr b="1" dirty="0">
              <a:latin typeface="+mj-lt"/>
            </a:endParaRPr>
          </a:p>
        </p:txBody>
      </p:sp>
      <p:pic>
        <p:nvPicPr>
          <p:cNvPr id="4" name="y2meta.com-The Chicken Dance - For Kids-(10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43" y="896540"/>
            <a:ext cx="6786314" cy="381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470831" y="4075170"/>
            <a:ext cx="6859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Nhện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ngắm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nghía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tấm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lưới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vừa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làm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xong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36" name="Google Shape;4557;p37"/>
          <p:cNvSpPr txBox="1">
            <a:spLocks noGrp="1"/>
          </p:cNvSpPr>
          <p:nvPr>
            <p:ph type="title"/>
          </p:nvPr>
        </p:nvSpPr>
        <p:spPr>
          <a:xfrm>
            <a:off x="1847850" y="42310"/>
            <a:ext cx="5448300" cy="10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FF0000"/>
                </a:solidFill>
                <a:latin typeface="+mj-lt"/>
              </a:rPr>
              <a:t>Bài 34:  am   ăm   âm</a:t>
            </a:r>
            <a:endParaRPr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C:\Users\Admin\Desktop\2020-2021\TV1.1 bai 31-40 (FB Chip Fangora) ẢNH\TV 34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 r="-1122" b="69057"/>
          <a:stretch/>
        </p:blipFill>
        <p:spPr bwMode="auto">
          <a:xfrm>
            <a:off x="514695" y="990760"/>
            <a:ext cx="8114611" cy="3027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470831" y="4075170"/>
            <a:ext cx="6859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Nhện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nghía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lưới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vừa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l</a:t>
            </a:r>
            <a:r>
              <a:rPr lang="en-US" altLang="en-US" sz="2800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am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xong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3301" y="243839"/>
            <a:ext cx="80973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</a:rPr>
              <a:t>YÊU CẦU CẦN </a:t>
            </a:r>
            <a:r>
              <a:rPr lang="vi-VN" sz="1800" b="1" dirty="0" smtClean="0">
                <a:solidFill>
                  <a:srgbClr val="FF0000"/>
                </a:solidFill>
              </a:rPr>
              <a:t>ĐẠT</a:t>
            </a:r>
            <a:endParaRPr lang="vi-VN" sz="1800" b="1" dirty="0">
              <a:solidFill>
                <a:srgbClr val="FF0000"/>
              </a:solidFill>
            </a:endParaRPr>
          </a:p>
          <a:p>
            <a:r>
              <a:rPr lang="vi-VN" sz="1600" b="1" dirty="0"/>
              <a:t>1. Học sinh nắm được: </a:t>
            </a:r>
          </a:p>
          <a:p>
            <a:r>
              <a:rPr lang="vi-VN" sz="1600" dirty="0"/>
              <a:t>- HS nhận biết và nắm được  và đọc đúng  am, ăm, âm, đọc đúng các </a:t>
            </a:r>
          </a:p>
          <a:p>
            <a:r>
              <a:rPr lang="vi-VN" sz="1600" dirty="0"/>
              <a:t>- Đọc tiếng, từ ngữ, câu có am, ăm, âm; hiểu và trả lời được các câu hỏi có liên quan đến nội dung đã học.</a:t>
            </a:r>
          </a:p>
          <a:p>
            <a:r>
              <a:rPr lang="vi-VN" sz="1600" b="1" dirty="0"/>
              <a:t>2. Học sinh vận dụng được:</a:t>
            </a:r>
          </a:p>
          <a:p>
            <a:r>
              <a:rPr lang="vi-VN" sz="1600" dirty="0"/>
              <a:t>- Viết đúng chữ am, ăm, âm, (cỡ chữ thường), viết đúng các tiếng, từ ngữ có chữ am, ăm, âm.</a:t>
            </a:r>
          </a:p>
          <a:p>
            <a:r>
              <a:rPr lang="vi-VN" sz="1600" dirty="0"/>
              <a:t>- Phát triển vốn từ dựa trên từ ngữ chứa am, ăm, âm, có trong bài học.</a:t>
            </a:r>
          </a:p>
          <a:p>
            <a:r>
              <a:rPr lang="vi-VN" sz="1600" dirty="0"/>
              <a:t>- Phát triển ngôn ngữ nói theo chủ đề: Môi trường sống của loài vật. Nói về các loài vật, về môi trường sống của mỗi loài. Kể về một con vật được nuôi ở gia đình em hoặc ở nhà hàng xóm.</a:t>
            </a:r>
          </a:p>
          <a:p>
            <a:r>
              <a:rPr lang="vi-VN" sz="1600" dirty="0"/>
              <a:t>- Phát triển kĩ năng quan sát, nhận biết nhân vật suy đoán nội dung tranh minh hoạ. Phát triển năng lực tự giải quyết vấn đề.</a:t>
            </a:r>
          </a:p>
          <a:p>
            <a:r>
              <a:rPr lang="vi-VN" sz="1600" b="1" dirty="0"/>
              <a:t>3. Học sinh có cơ hội hình thành và phát triển: </a:t>
            </a:r>
          </a:p>
          <a:p>
            <a:r>
              <a:rPr lang="vi-VN" sz="1600" dirty="0"/>
              <a:t>- Cảm nhận được vẻ đẹp thiên nhiên, cuộc sống qua hiểu biết của loài vật, biết yêu quý loài vật. Phát triển phẩm chất yêu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8932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02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56506"/>
              </p:ext>
            </p:extLst>
          </p:nvPr>
        </p:nvGraphicFramePr>
        <p:xfrm>
          <a:off x="3075706" y="138347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Arial-SGK-TV" pitchFamily="2" charset="0"/>
                          <a:cs typeface="Arial"/>
                        </a:rPr>
                        <a:t>l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Arial-SGK-TV" pitchFamily="2" charset="0"/>
                          <a:cs typeface="Arial-SGK-TV" pitchFamily="2" charset="0"/>
                        </a:rPr>
                        <a:t>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l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àm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1495426" y="304739"/>
            <a:ext cx="6153149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a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m		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ăm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		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âm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04424" y="3211356"/>
            <a:ext cx="813515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c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am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khám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ẵm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cằm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đậm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nhẩm</a:t>
            </a:r>
            <a:endParaRPr lang="en-US" sz="3200" b="1" dirty="0">
              <a:solidFill>
                <a:schemeClr val="accent3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04424" y="3211356"/>
            <a:ext cx="813515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accent3"/>
                </a:solidFill>
                <a:latin typeface="+mj-lt"/>
                <a:cs typeface="Arial-SGK-TV" pitchFamily="2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am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kh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am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ăm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ăm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âm</a:t>
            </a:r>
            <a:r>
              <a:rPr lang="en-US" sz="32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</a:t>
            </a:r>
            <a:r>
              <a:rPr lang="en-US" sz="32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nh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cam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52753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tăm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tre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56794" y="391233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ủ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sâm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10574" y="1925418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am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452752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ăm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tre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56793" y="3912330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ủ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âm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80543" y="427125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cam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080543" y="427124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am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 descr="Grafted Orange Seedlings - Farmers Tr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5" y="1465243"/>
            <a:ext cx="4028095" cy="26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ange juice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24" y="1247889"/>
            <a:ext cx="22383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80544" y="40509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tăm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tre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080543" y="40509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ăm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tre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Tác hại của thói quen dùng tăm tre xỉa r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59" y="1230322"/>
            <a:ext cx="4713881" cy="33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402</Words>
  <Application>Microsoft Office PowerPoint</Application>
  <PresentationFormat>On-screen Show (16:9)</PresentationFormat>
  <Paragraphs>57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Bebas Neue</vt:lpstr>
      <vt:lpstr>Circle3D</vt:lpstr>
      <vt:lpstr>Times New Roman</vt:lpstr>
      <vt:lpstr>Roboto Condensed Light</vt:lpstr>
      <vt:lpstr>Nunito</vt:lpstr>
      <vt:lpstr>Arial-SGK-TV</vt:lpstr>
      <vt:lpstr>Modak</vt:lpstr>
      <vt:lpstr>Arial</vt:lpstr>
      <vt:lpstr>Literacy Subject for Pre-K: Holding a Pencil, Marker or Crayon Correctly by Slidesgo</vt:lpstr>
      <vt:lpstr>PowerPoint Presentation</vt:lpstr>
      <vt:lpstr>KHỞI ĐỘNG</vt:lpstr>
      <vt:lpstr>Bài 34:  am   ăm   âm</vt:lpstr>
      <vt:lpstr>PowerPoint Presentation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</vt:lpstr>
      <vt:lpstr>PowerPoint Presentation</vt:lpstr>
      <vt:lpstr>VIẾT VỞ</vt:lpstr>
      <vt:lpstr>PowerPoint Presentation</vt:lpstr>
      <vt:lpstr>ĐỌC</vt:lpstr>
      <vt:lpstr>PowerPoint Presentation</vt:lpstr>
      <vt:lpstr>NÓI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24</cp:revision>
  <dcterms:modified xsi:type="dcterms:W3CDTF">2024-10-22T05:46:48Z</dcterms:modified>
</cp:coreProperties>
</file>