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74" r:id="rId2"/>
  </p:sldMasterIdLst>
  <p:notesMasterIdLst>
    <p:notesMasterId r:id="rId20"/>
  </p:notesMasterIdLst>
  <p:sldIdLst>
    <p:sldId id="504" r:id="rId3"/>
    <p:sldId id="505" r:id="rId4"/>
    <p:sldId id="496" r:id="rId5"/>
    <p:sldId id="510" r:id="rId6"/>
    <p:sldId id="511" r:id="rId7"/>
    <p:sldId id="516" r:id="rId8"/>
    <p:sldId id="523" r:id="rId9"/>
    <p:sldId id="524" r:id="rId10"/>
    <p:sldId id="514" r:id="rId11"/>
    <p:sldId id="517" r:id="rId12"/>
    <p:sldId id="518" r:id="rId13"/>
    <p:sldId id="519" r:id="rId14"/>
    <p:sldId id="501" r:id="rId15"/>
    <p:sldId id="520" r:id="rId16"/>
    <p:sldId id="521" r:id="rId17"/>
    <p:sldId id="522" r:id="rId18"/>
    <p:sldId id="261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Quicksand Medium" panose="020B0604020202020204" charset="0"/>
      <p:regular r:id="rId25"/>
    </p:embeddedFont>
    <p:embeddedFont>
      <p:font typeface="HP001 5H" panose="020B0604020202020204" charset="-127"/>
      <p:regular r:id="rId26"/>
      <p:bold r:id="rId27"/>
    </p:embeddedFont>
    <p:embeddedFont>
      <p:font typeface="Arial-Rounded" panose="020B0604020202020204" charset="0"/>
      <p:regular r:id="rId28"/>
      <p:bold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18AC"/>
    <a:srgbClr val="80F29E"/>
    <a:srgbClr val="FFD1FF"/>
    <a:srgbClr val="FF0066"/>
    <a:srgbClr val="C4C9A9"/>
    <a:srgbClr val="BD6403"/>
    <a:srgbClr val="D50D8E"/>
    <a:srgbClr val="000066"/>
    <a:srgbClr val="FB8005"/>
    <a:srgbClr val="EB6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95552" autoAdjust="0"/>
  </p:normalViewPr>
  <p:slideViewPr>
    <p:cSldViewPr snapToGrid="0">
      <p:cViewPr varScale="1">
        <p:scale>
          <a:sx n="87" d="100"/>
          <a:sy n="87" d="100"/>
        </p:scale>
        <p:origin x="12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088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7A11-0C9E-4E4D-9BFA-FA5638B0E31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7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1" y="0"/>
            <a:ext cx="9144001" cy="1448656"/>
          </a:xfrm>
          <a:prstGeom prst="roundRect">
            <a:avLst/>
          </a:prstGeom>
          <a:solidFill>
            <a:srgbClr val="009242"/>
          </a:solidFill>
          <a:ln w="1333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b="1"/>
              <a:t>         </a:t>
            </a:r>
            <a:r>
              <a:rPr lang="en-US" sz="4400" b="1" smtClean="0"/>
              <a:t>THẾ GiỚI TRONG MẮT EM</a:t>
            </a:r>
            <a:endParaRPr lang="en-US" sz="4400" b="1"/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</a:rPr>
              <a:t>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92986" y="1961910"/>
            <a:ext cx="7151013" cy="1035576"/>
            <a:chOff x="1992986" y="1961910"/>
            <a:chExt cx="6789696" cy="1035576"/>
          </a:xfrm>
        </p:grpSpPr>
        <p:sp>
          <p:nvSpPr>
            <p:cNvPr id="16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42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9242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992986" y="1961910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55239" y="2000250"/>
            <a:ext cx="5916891" cy="78481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Ôn tập</a:t>
            </a:r>
            <a:endParaRPr lang="en-US" sz="4500" b="1">
              <a:solidFill>
                <a:srgbClr val="00B05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00163" y="1937791"/>
            <a:ext cx="1055077" cy="1028015"/>
          </a:xfrm>
          <a:prstGeom prst="ellipse">
            <a:avLst/>
          </a:prstGeom>
          <a:solidFill>
            <a:srgbClr val="00924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036" y="205067"/>
            <a:ext cx="7637929" cy="473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59" y="201706"/>
            <a:ext cx="8310283" cy="47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546" y="99764"/>
            <a:ext cx="7391400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b="1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mở</a:t>
            </a:r>
            <a:r>
              <a:rPr lang="en-US" sz="3200" b="1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rộng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70" y="1099591"/>
            <a:ext cx="875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thơ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thiên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cuộc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xung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em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70" y="2315393"/>
            <a:ext cx="8447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itchFamily="34" charset="0"/>
              </a:rPr>
              <a:t>b. Đọc cho bạn nghe và nói cảm nghĩ của em về bài thơ đó.</a:t>
            </a:r>
          </a:p>
        </p:txBody>
      </p:sp>
      <p:sp>
        <p:nvSpPr>
          <p:cNvPr id="8" name="Oval 7"/>
          <p:cNvSpPr/>
          <p:nvPr/>
        </p:nvSpPr>
        <p:spPr>
          <a:xfrm>
            <a:off x="238745" y="131649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7502" y="128709"/>
            <a:ext cx="44644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dirty="0" err="1" smtClean="0">
                <a:solidFill>
                  <a:srgbClr val="0418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endParaRPr lang="en-US" sz="3200" dirty="0" smtClean="0">
              <a:solidFill>
                <a:srgbClr val="0418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 vừa đậu trên lá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 rung nắng rơi ngay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chạy vội ra nhặt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 không vào bàn tay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cúc vàng nắng đậu</a:t>
            </a:r>
            <a:b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cúc càng vàng tươi</a:t>
            </a:r>
            <a:b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 mà có hoa cúc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 cũng thơm nắng ơi!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-Tác giả: Lê Hồng Thiện -</a:t>
            </a:r>
            <a:endParaRPr lang="vi-VN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1222" y="214512"/>
            <a:ext cx="57015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+mn-lt"/>
              </a:rPr>
              <a:t>CHỊ GIÓ</a:t>
            </a:r>
            <a:endParaRPr lang="en-US" sz="2400" b="1" dirty="0" smtClean="0">
              <a:latin typeface="+mn-lt"/>
            </a:endParaRPr>
          </a:p>
          <a:p>
            <a:r>
              <a:rPr lang="vi-VN" sz="2400" dirty="0" smtClean="0">
                <a:solidFill>
                  <a:srgbClr val="FF0000"/>
                </a:solidFill>
                <a:latin typeface="+mn-lt"/>
              </a:rPr>
              <a:t>Cuốn sách ai để trên bàn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n-lt"/>
              </a:rPr>
              <a:t>Tự mình biết lật từng trang học bài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n-lt"/>
              </a:rPr>
              <a:t>Mẹ bận phơi áo sân ngoài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n-lt"/>
              </a:rPr>
              <a:t>Võng ru bé ngủ - miệt mài cứ ru</a:t>
            </a:r>
            <a:br>
              <a:rPr lang="vi-VN" sz="2400" dirty="0" smtClean="0">
                <a:solidFill>
                  <a:srgbClr val="FF0000"/>
                </a:solidFill>
                <a:latin typeface="+mn-lt"/>
              </a:rPr>
            </a:br>
            <a:endParaRPr lang="vi-VN" sz="2400" dirty="0" smtClean="0">
              <a:solidFill>
                <a:srgbClr val="FF0000"/>
              </a:solidFill>
              <a:latin typeface="+mn-lt"/>
            </a:endParaRPr>
          </a:p>
          <a:p>
            <a:r>
              <a:rPr lang="vi-VN" sz="2400" dirty="0" smtClean="0">
                <a:solidFill>
                  <a:srgbClr val="FF0000"/>
                </a:solidFill>
                <a:latin typeface="+mn-lt"/>
              </a:rPr>
              <a:t>Ngọn lửa trong bếp cháy lu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n-lt"/>
              </a:rPr>
              <a:t>Bỗng reo tí tách, tựa như lửa cười...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n-lt"/>
              </a:rPr>
              <a:t>Thì ra Chị Gió ngược xuôi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n-lt"/>
              </a:rPr>
              <a:t>Đến đâu cũng muốn giúp người một tay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vi-VN" sz="2400" dirty="0" smtClean="0">
                <a:solidFill>
                  <a:srgbClr val="FF0000"/>
                </a:solidFill>
                <a:latin typeface="+mn-lt"/>
              </a:rPr>
            </a:br>
            <a:r>
              <a:rPr lang="vi-VN" sz="2400" i="1" dirty="0" smtClean="0">
                <a:solidFill>
                  <a:schemeClr val="tx1"/>
                </a:solidFill>
                <a:latin typeface="+mn-lt"/>
              </a:rPr>
              <a:t>-Tác giả: Đoàn Vị Thượng -</a:t>
            </a:r>
            <a:endParaRPr lang="vi-VN" sz="2400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730" y="122945"/>
            <a:ext cx="56368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18AC"/>
                </a:solidFill>
              </a:rPr>
              <a:t>           </a:t>
            </a:r>
            <a:r>
              <a:rPr lang="vi-VN" sz="2400" b="1" dirty="0" smtClean="0">
                <a:solidFill>
                  <a:srgbClr val="0418AC"/>
                </a:solidFill>
              </a:rPr>
              <a:t>MÙA XUÂN - MÙA HÈ</a:t>
            </a:r>
            <a:endParaRPr lang="vi-VN" sz="2400" dirty="0" smtClean="0">
              <a:solidFill>
                <a:srgbClr val="0418AC"/>
              </a:solidFill>
            </a:endParaRPr>
          </a:p>
          <a:p>
            <a:r>
              <a:rPr lang="vi-VN" sz="2400" dirty="0" smtClean="0">
                <a:solidFill>
                  <a:srgbClr val="FF0000"/>
                </a:solidFill>
              </a:rPr>
              <a:t/>
            </a:r>
            <a:br>
              <a:rPr lang="vi-VN" sz="2400" dirty="0" smtClean="0">
                <a:solidFill>
                  <a:srgbClr val="FF0000"/>
                </a:solidFill>
              </a:rPr>
            </a:br>
            <a:r>
              <a:rPr lang="vi-VN" sz="2400" dirty="0" smtClean="0">
                <a:solidFill>
                  <a:srgbClr val="FF0000"/>
                </a:solidFill>
              </a:rPr>
              <a:t>Mùa xuân hoa nở đẹp tươi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Bướm con bướm mẹ ra chơi hoa hồng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Bướm mẹ hút mật đầu bông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Bướm con đùa với nụ hồng đỏ hoe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/>
            </a:r>
            <a:br>
              <a:rPr lang="vi-VN" sz="2400" dirty="0" smtClean="0">
                <a:solidFill>
                  <a:srgbClr val="FF0000"/>
                </a:solidFill>
              </a:rPr>
            </a:br>
            <a:r>
              <a:rPr lang="vi-VN" sz="2400" dirty="0" smtClean="0">
                <a:solidFill>
                  <a:srgbClr val="FF0000"/>
                </a:solidFill>
              </a:rPr>
              <a:t>Vui </a:t>
            </a:r>
            <a:r>
              <a:rPr lang="vi-VN" sz="2400" dirty="0" smtClean="0">
                <a:solidFill>
                  <a:srgbClr val="FF0000"/>
                </a:solidFill>
              </a:rPr>
              <a:t>sao khi chớm vào hè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Xôn xao tiếng sẻ tiếng ve báo mùa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Rộn r</a:t>
            </a:r>
            <a:r>
              <a:rPr lang="en-US" sz="2400" dirty="0" err="1" smtClean="0">
                <a:solidFill>
                  <a:srgbClr val="FF0000"/>
                </a:solidFill>
              </a:rPr>
              <a:t>àng</a:t>
            </a:r>
            <a:r>
              <a:rPr lang="vi-VN" sz="2400" dirty="0" smtClean="0">
                <a:solidFill>
                  <a:srgbClr val="FF0000"/>
                </a:solidFill>
              </a:rPr>
              <a:t> là một cơn mưa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Trên đồng bông lúa cũng vừa uốn câu.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/>
            </a:r>
            <a:br>
              <a:rPr lang="vi-VN" sz="2400" dirty="0" smtClean="0">
                <a:solidFill>
                  <a:srgbClr val="FF0000"/>
                </a:solidFill>
              </a:rPr>
            </a:br>
            <a:r>
              <a:rPr lang="vi-VN" sz="2400" i="1" dirty="0" smtClean="0">
                <a:solidFill>
                  <a:schemeClr val="tx1"/>
                </a:solidFill>
              </a:rPr>
              <a:t>-</a:t>
            </a:r>
            <a:r>
              <a:rPr lang="vi-VN" sz="2400" i="1" dirty="0" smtClean="0">
                <a:solidFill>
                  <a:schemeClr val="tx1"/>
                </a:solidFill>
              </a:rPr>
              <a:t>Tác giả: Trần Đăng Khoa -</a:t>
            </a:r>
          </a:p>
          <a:p>
            <a:r>
              <a:rPr lang="vi-VN" sz="1600" dirty="0" smtClean="0"/>
              <a:t/>
            </a:r>
            <a:br>
              <a:rPr lang="vi-VN" sz="1600" dirty="0" smtClean="0"/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1</a:t>
            </a:r>
            <a:endParaRPr lang="en-US" sz="5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5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6" y="-1946"/>
            <a:ext cx="88481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từ ngữ có tiếng chứa vần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uyên, uân, uôm, ươc, ươm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708" y="1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835" y="685800"/>
            <a:ext cx="8256494" cy="6992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uyên: cái thuyền, bóng chuyền, luyện tập, xao xuyến,…. </a:t>
            </a: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318" y="1604679"/>
            <a:ext cx="8256494" cy="699247"/>
          </a:xfrm>
          <a:prstGeom prst="rect">
            <a:avLst/>
          </a:prstGeom>
          <a:solidFill>
            <a:srgbClr val="D50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uân: huân chương, tuần lễ, mùa xuân, lí luận,….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423" y="4350124"/>
            <a:ext cx="8256494" cy="699247"/>
          </a:xfrm>
          <a:prstGeom prst="rect">
            <a:avLst/>
          </a:prstGeom>
          <a:solidFill>
            <a:srgbClr val="BD64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ươm: ươm cây, ướm thử, cháy đượm, lượm nhặt,….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011" y="3451412"/>
            <a:ext cx="8256494" cy="6992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ươc: mơ ước, bắt chước, thược dược, uống nước,….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835" y="2501153"/>
            <a:ext cx="8256494" cy="6992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uôm: ao chuôm, nhuộm áo, vàng xuộm, quả muỗm,….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736" y="161365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2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565" y="10820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565" y="1223682"/>
            <a:ext cx="131781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tia nắng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3509682" y="1048871"/>
            <a:ext cx="1842247" cy="104887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mặt trời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6494928" y="3496236"/>
            <a:ext cx="2299447" cy="1647264"/>
          </a:xfrm>
          <a:prstGeom prst="star6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3039035" y="2151529"/>
            <a:ext cx="2030505" cy="1169895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 trời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3092823" y="3281082"/>
            <a:ext cx="2568387" cy="1862418"/>
          </a:xfrm>
          <a:prstGeom prst="hear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phượng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484094" y="2299448"/>
            <a:ext cx="1546412" cy="1331258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42848" y="2438400"/>
            <a:ext cx="1398493" cy="1017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đàn cò</a:t>
            </a:r>
            <a:endParaRPr lang="en-US" sz="2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" y="3550025"/>
            <a:ext cx="2151530" cy="1428929"/>
            <a:chOff x="-1" y="3550025"/>
            <a:chExt cx="2151530" cy="142892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Isosceles Triangle 13"/>
            <p:cNvSpPr/>
            <p:nvPr/>
          </p:nvSpPr>
          <p:spPr>
            <a:xfrm>
              <a:off x="-1" y="3550025"/>
              <a:ext cx="2151530" cy="1344705"/>
            </a:xfrm>
            <a:prstGeom prst="triangle">
              <a:avLst>
                <a:gd name="adj" fmla="val 5128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176" y="3778625"/>
              <a:ext cx="14522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âm </a:t>
              </a:r>
            </a:p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</a:p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ồn ào</a:t>
              </a:r>
              <a:endPara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32175" y="730625"/>
            <a:ext cx="2151530" cy="1428929"/>
            <a:chOff x="-1" y="3550025"/>
            <a:chExt cx="2151530" cy="1428929"/>
          </a:xfrm>
          <a:solidFill>
            <a:schemeClr val="accent3"/>
          </a:solidFill>
        </p:grpSpPr>
        <p:sp>
          <p:nvSpPr>
            <p:cNvPr id="18" name="Isosceles Triangle 17"/>
            <p:cNvSpPr/>
            <p:nvPr/>
          </p:nvSpPr>
          <p:spPr>
            <a:xfrm>
              <a:off x="-1" y="3550025"/>
              <a:ext cx="2151530" cy="1344705"/>
            </a:xfrm>
            <a:prstGeom prst="triangle">
              <a:avLst>
                <a:gd name="adj" fmla="val 5128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6175" y="3778625"/>
              <a:ext cx="15957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endPara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chim</a:t>
              </a:r>
              <a:endPara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hót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529" y="165848"/>
            <a:ext cx="8485094" cy="1210235"/>
          </a:xfrm>
          <a:prstGeom prst="rect">
            <a:avLst/>
          </a:prstGeom>
          <a:solidFill>
            <a:srgbClr val="F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529" y="1766048"/>
            <a:ext cx="8485094" cy="1210235"/>
          </a:xfrm>
          <a:prstGeom prst="rect">
            <a:avLst/>
          </a:prstGeom>
          <a:solidFill>
            <a:srgbClr val="80F2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635" y="3366248"/>
            <a:ext cx="8485094" cy="12102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43" y="802721"/>
            <a:ext cx="8597046" cy="22704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563712" y="1258950"/>
            <a:ext cx="904025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Ông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mặt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trƟ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chiếu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những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tia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nắng</a:t>
            </a:r>
            <a:endParaRPr lang="en-US" sz="3600" b="1" dirty="0">
              <a:solidFill>
                <a:schemeClr val="tx1"/>
              </a:solidFill>
              <a:latin typeface="HP001 5H" pitchFamily="34" charset="-127"/>
              <a:ea typeface="HP001 5H" pitchFamily="34" charset="-127"/>
              <a:cs typeface="Arial-Rounde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8471" y="67235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3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129" y="65010"/>
            <a:ext cx="834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</a:rPr>
              <a:t> 1 – 2 </a:t>
            </a:r>
            <a:r>
              <a:rPr lang="en-US" sz="2800" b="1" dirty="0" err="1" smtClean="0">
                <a:solidFill>
                  <a:schemeClr val="tx1"/>
                </a:solidFill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cảnh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73585" y="1933815"/>
            <a:ext cx="978880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3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 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</a:rPr>
              <a:t>ǟ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ực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</a:rPr>
              <a:t>ǟ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ỡ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xuống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mặt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đất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Bầu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trời</a:t>
            </a:r>
            <a:r>
              <a:rPr lang="en-US" sz="36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trong</a:t>
            </a:r>
            <a:endParaRPr lang="en-US" sz="3600" b="1" dirty="0">
              <a:solidFill>
                <a:schemeClr val="tx1"/>
              </a:solidFill>
              <a:latin typeface="HP001 5H" pitchFamily="34" charset="-127"/>
              <a:ea typeface="HP001 5H" pitchFamily="34" charset="-127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639"/>
          <a:stretch/>
        </p:blipFill>
        <p:spPr bwMode="auto">
          <a:xfrm>
            <a:off x="355043" y="2903149"/>
            <a:ext cx="8597046" cy="689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9" name="Rectangle 8"/>
          <p:cNvSpPr/>
          <p:nvPr/>
        </p:nvSpPr>
        <p:spPr>
          <a:xfrm>
            <a:off x="298598" y="2678141"/>
            <a:ext cx="9788802" cy="6001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300" b="1" dirty="0" err="1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xanh</a:t>
            </a:r>
            <a:r>
              <a:rPr lang="en-US" sz="3300" b="1" dirty="0" smtClean="0">
                <a:solidFill>
                  <a:schemeClr val="tx1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HP001 5H" pitchFamily="34" charset="-127"/>
              <a:ea typeface="HP001 5H" pitchFamily="34" charset="-127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43" y="802721"/>
            <a:ext cx="8597046" cy="22704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721825" y="1245934"/>
            <a:ext cx="904025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Nhiều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nhà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cao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tầng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mǌ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l-GR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Δ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ên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</a:rPr>
              <a:t>Ȥan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</a:rPr>
              <a:t>Ȥát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</a:rPr>
              <a:t>.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HP001 5H" pitchFamily="34" charset="-127"/>
              <a:ea typeface="HP001 5H" pitchFamily="34" charset="-127"/>
              <a:cs typeface="Arial-Rounde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8471" y="67235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3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129" y="65010"/>
            <a:ext cx="834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</a:rPr>
              <a:t> 1 – 2 </a:t>
            </a:r>
            <a:r>
              <a:rPr lang="en-US" sz="2800" b="1" dirty="0" err="1" smtClean="0">
                <a:solidFill>
                  <a:schemeClr val="tx1"/>
                </a:solidFill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cảnh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749" y="1962037"/>
            <a:ext cx="978880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ĐưŊg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phố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tấp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nập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ngưƟ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qua </a:t>
            </a:r>
            <a:r>
              <a:rPr lang="en-US" sz="3600" b="1" dirty="0" err="1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7030A0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HP001 5H" pitchFamily="34" charset="-127"/>
              <a:ea typeface="HP001 5H" pitchFamily="34" charset="-127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639"/>
          <a:stretch/>
        </p:blipFill>
        <p:spPr bwMode="auto">
          <a:xfrm>
            <a:off x="355043" y="2903149"/>
            <a:ext cx="8597046" cy="689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189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43" y="802721"/>
            <a:ext cx="8597046" cy="22704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721825" y="1245934"/>
            <a:ext cx="904025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Trời</a:t>
            </a:r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đang</a:t>
            </a:r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nắng</a:t>
            </a:r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gắt</a:t>
            </a:r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</a:rPr>
              <a:t>. </a:t>
            </a:r>
            <a:r>
              <a:rPr lang="en-US" sz="3600" b="1" dirty="0" err="1">
                <a:solidFill>
                  <a:srgbClr val="0418AC"/>
                </a:solidFill>
                <a:latin typeface="HP001 5H" pitchFamily="34" charset="-127"/>
                <a:ea typeface="HP001 5H" pitchFamily="34" charset="-127"/>
              </a:rPr>
              <a:t>Người</a:t>
            </a:r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</a:rPr>
              <a:t> </a:t>
            </a:r>
            <a:r>
              <a:rPr lang="en-US" sz="3600" b="1" dirty="0" err="1">
                <a:solidFill>
                  <a:srgbClr val="0418AC"/>
                </a:solidFill>
                <a:latin typeface="HP001 5H" pitchFamily="34" charset="-127"/>
                <a:ea typeface="HP001 5H" pitchFamily="34" charset="-127"/>
              </a:rPr>
              <a:t>và</a:t>
            </a:r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</a:rPr>
              <a:t> </a:t>
            </a:r>
            <a:r>
              <a:rPr lang="en-US" sz="3600" b="1" dirty="0" err="1">
                <a:solidFill>
                  <a:srgbClr val="0418AC"/>
                </a:solidFill>
                <a:latin typeface="HP001 5H" pitchFamily="34" charset="-127"/>
                <a:ea typeface="HP001 5H" pitchFamily="34" charset="-127"/>
              </a:rPr>
              <a:t>xe</a:t>
            </a:r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</a:rPr>
              <a:t> </a:t>
            </a:r>
            <a:r>
              <a:rPr lang="en-US" sz="3600" b="1" dirty="0" err="1" smtClean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</a:rPr>
              <a:t>đi</a:t>
            </a:r>
            <a:endParaRPr lang="en-US" sz="3600" b="1" dirty="0">
              <a:solidFill>
                <a:srgbClr val="0418AC"/>
              </a:solidFill>
              <a:latin typeface="HP001 5H" pitchFamily="34" charset="-127"/>
              <a:ea typeface="HP001 5H" pitchFamily="34" charset="-127"/>
              <a:cs typeface="Arial-Rounde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8471" y="67235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3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129" y="65010"/>
            <a:ext cx="834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</a:rPr>
              <a:t> 1 – 2 </a:t>
            </a:r>
            <a:r>
              <a:rPr lang="en-US" sz="2800" b="1" dirty="0" err="1" smtClean="0">
                <a:solidFill>
                  <a:schemeClr val="tx1"/>
                </a:solidFill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cảnh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7549" y="1937960"/>
            <a:ext cx="978880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 err="1" smtClean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lại</a:t>
            </a:r>
            <a:r>
              <a:rPr lang="en-US" sz="3600" b="1" dirty="0" smtClean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tấp</a:t>
            </a:r>
            <a:r>
              <a:rPr lang="en-US" sz="3600" b="1" dirty="0" smtClean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nập</a:t>
            </a:r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trên</a:t>
            </a:r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đưŊg</a:t>
            </a:r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phố</a:t>
            </a:r>
            <a:r>
              <a:rPr lang="en-US" sz="3600" b="1" dirty="0">
                <a:solidFill>
                  <a:srgbClr val="0418AC"/>
                </a:solidFill>
                <a:latin typeface="HP001 5H" pitchFamily="34" charset="-127"/>
                <a:ea typeface="HP001 5H" pitchFamily="34" charset="-127"/>
                <a:cs typeface="Arial-Rounded" pitchFamily="34" charset="0"/>
              </a:rPr>
              <a:t>. </a:t>
            </a:r>
            <a:endParaRPr lang="en-US" sz="3600" b="1" dirty="0">
              <a:solidFill>
                <a:srgbClr val="0418AC"/>
              </a:solidFill>
              <a:latin typeface="HP001 5H" pitchFamily="34" charset="-127"/>
              <a:ea typeface="HP001 5H" pitchFamily="34" charset="-127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639"/>
          <a:stretch/>
        </p:blipFill>
        <p:spPr bwMode="auto">
          <a:xfrm>
            <a:off x="355043" y="2903149"/>
            <a:ext cx="8597046" cy="689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070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664" y="21449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4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188" y="105497"/>
            <a:ext cx="8175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bức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cảnh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đặt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bức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vẽ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023" y="1532655"/>
            <a:ext cx="6513689" cy="337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396</Words>
  <Application>Microsoft Office PowerPoint</Application>
  <PresentationFormat>On-screen Show (16:9)</PresentationFormat>
  <Paragraphs>84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Quicksand Medium</vt:lpstr>
      <vt:lpstr>Times New Roman</vt:lpstr>
      <vt:lpstr>HP001 5H</vt:lpstr>
      <vt:lpstr>Arial</vt:lpstr>
      <vt:lpstr>Arial-Rounded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Microsoft account</cp:lastModifiedBy>
  <cp:revision>725</cp:revision>
  <dcterms:modified xsi:type="dcterms:W3CDTF">2023-04-23T14:04:25Z</dcterms:modified>
</cp:coreProperties>
</file>