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87" r:id="rId3"/>
    <p:sldId id="264" r:id="rId4"/>
    <p:sldId id="275" r:id="rId5"/>
    <p:sldId id="289" r:id="rId6"/>
    <p:sldId id="267" r:id="rId7"/>
    <p:sldId id="283" r:id="rId8"/>
    <p:sldId id="276" r:id="rId9"/>
    <p:sldId id="263" r:id="rId10"/>
    <p:sldId id="268" r:id="rId11"/>
    <p:sldId id="290" r:id="rId12"/>
    <p:sldId id="279" r:id="rId13"/>
    <p:sldId id="286" r:id="rId14"/>
    <p:sldId id="288" r:id="rId15"/>
    <p:sldId id="284" r:id="rId16"/>
    <p:sldId id="292" r:id="rId17"/>
    <p:sldId id="272" r:id="rId18"/>
    <p:sldId id="291" r:id="rId19"/>
    <p:sldId id="271" r:id="rId20"/>
    <p:sldId id="280" r:id="rId21"/>
    <p:sldId id="285" r:id="rId22"/>
    <p:sldId id="270" r:id="rId23"/>
    <p:sldId id="259" r:id="rId24"/>
    <p:sldId id="265"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Montserrat Black" panose="020B0604020202020204" charset="0"/>
      <p:bold r:id="rId31"/>
      <p:boldItalic r:id="rId32"/>
    </p:embeddedFont>
    <p:embeddedFont>
      <p:font typeface="Montserrat ExtraBold" panose="020B0604020202020204" charset="0"/>
      <p:bold r:id="rId33"/>
      <p:boldItalic r:id="rId34"/>
    </p:embeddedFont>
    <p:embeddedFont>
      <p:font typeface="Montserrat Medium" panose="020B0604020202020204" charset="0"/>
      <p:regular r:id="rId35"/>
      <p:italic r:id="rId36"/>
    </p:embeddedFont>
    <p:embeddedFont>
      <p:font typeface="Montserrat SemiBold" panose="020B0604020202020204" charset="0"/>
      <p:bold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09D"/>
    <a:srgbClr val="FC9B75"/>
    <a:srgbClr val="5AA37F"/>
    <a:srgbClr val="F5F0E7"/>
    <a:srgbClr val="DDCBA9"/>
    <a:srgbClr val="C3A467"/>
    <a:srgbClr val="C4A668"/>
    <a:srgbClr val="FBC0D6"/>
    <a:srgbClr val="F65793"/>
    <a:srgbClr val="FFA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94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2F0E86-11FA-4C08-9E87-5883AC6113E9}"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9A29FC6A-D4D5-48CD-92D4-0983EF34A4AD}">
      <dgm:prSet phldrT="[Text]"/>
      <dgm:spPr/>
      <dgm:t>
        <a:bodyPr/>
        <a:lstStyle/>
        <a:p>
          <a:r>
            <a:rPr lang="vi-VN" dirty="0">
              <a:latin typeface="Montserrat Black" panose="00000A00000000000000" pitchFamily="2" charset="0"/>
            </a:rPr>
            <a:t>1</a:t>
          </a:r>
          <a:endParaRPr lang="en-US" dirty="0">
            <a:latin typeface="Montserrat Black" panose="00000A00000000000000" pitchFamily="2" charset="0"/>
          </a:endParaRPr>
        </a:p>
      </dgm:t>
    </dgm:pt>
    <dgm:pt modelId="{556B255A-CCE4-447B-BD30-61AE401DD182}" type="parTrans" cxnId="{3E7C3E90-78FF-4A1B-ABA1-B2D28E64937B}">
      <dgm:prSet/>
      <dgm:spPr/>
      <dgm:t>
        <a:bodyPr/>
        <a:lstStyle/>
        <a:p>
          <a:endParaRPr lang="en-US"/>
        </a:p>
      </dgm:t>
    </dgm:pt>
    <dgm:pt modelId="{D44604D1-AC30-4CCE-BE8E-F24D8F64CBA2}" type="sibTrans" cxnId="{3E7C3E90-78FF-4A1B-ABA1-B2D28E64937B}">
      <dgm:prSet/>
      <dgm:spPr/>
      <dgm:t>
        <a:bodyPr/>
        <a:lstStyle/>
        <a:p>
          <a:endParaRPr lang="en-US"/>
        </a:p>
      </dgm:t>
    </dgm:pt>
    <dgm:pt modelId="{996C24DD-E703-4912-985B-7118FD5FBE2B}">
      <dgm:prSet phldrT="[Text]" custT="1"/>
      <dgm:spPr/>
      <dgm:t>
        <a:bodyPr/>
        <a:lstStyle/>
        <a:p>
          <a:r>
            <a:rPr lang="vi-VN" sz="6500" kern="1200" dirty="0">
              <a:solidFill>
                <a:prstClr val="white"/>
              </a:solidFill>
              <a:latin typeface="Montserrat Black" panose="00000A00000000000000" pitchFamily="2" charset="0"/>
              <a:ea typeface="+mn-ea"/>
              <a:cs typeface="+mn-cs"/>
            </a:rPr>
            <a:t>2</a:t>
          </a:r>
          <a:endParaRPr lang="en-US" sz="6500" kern="1200" dirty="0">
            <a:solidFill>
              <a:prstClr val="white"/>
            </a:solidFill>
            <a:latin typeface="Montserrat Black" panose="00000A00000000000000" pitchFamily="2" charset="0"/>
            <a:ea typeface="+mn-ea"/>
            <a:cs typeface="+mn-cs"/>
          </a:endParaRPr>
        </a:p>
      </dgm:t>
    </dgm:pt>
    <dgm:pt modelId="{B2B8624C-CD7B-48EB-8D86-E66CC8467485}" type="parTrans" cxnId="{A08AA161-872A-42D1-B18F-41DFFD579509}">
      <dgm:prSet/>
      <dgm:spPr/>
      <dgm:t>
        <a:bodyPr/>
        <a:lstStyle/>
        <a:p>
          <a:endParaRPr lang="en-US"/>
        </a:p>
      </dgm:t>
    </dgm:pt>
    <dgm:pt modelId="{E878E73C-686B-4A8A-BDFD-973798B92F31}" type="sibTrans" cxnId="{A08AA161-872A-42D1-B18F-41DFFD579509}">
      <dgm:prSet/>
      <dgm:spPr/>
      <dgm:t>
        <a:bodyPr/>
        <a:lstStyle/>
        <a:p>
          <a:endParaRPr lang="en-US"/>
        </a:p>
      </dgm:t>
    </dgm:pt>
    <dgm:pt modelId="{B61A0568-6DCB-46E8-946C-14FDD2A2C24A}">
      <dgm:prSet phldrT="[Text]" custT="1"/>
      <dgm:spPr/>
      <dgm: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3</a:t>
          </a:r>
          <a:endParaRPr lang="en-US" sz="6500" kern="1200" dirty="0">
            <a:solidFill>
              <a:prstClr val="white"/>
            </a:solidFill>
            <a:latin typeface="Montserrat Black" panose="00000A00000000000000" pitchFamily="2" charset="0"/>
            <a:ea typeface="+mn-ea"/>
            <a:cs typeface="+mn-cs"/>
          </a:endParaRPr>
        </a:p>
      </dgm:t>
    </dgm:pt>
    <dgm:pt modelId="{EA08276E-C890-429B-ABBB-A28D7FF356D7}" type="parTrans" cxnId="{477A4D83-B6D9-471D-926C-4ABD0BE8F13F}">
      <dgm:prSet/>
      <dgm:spPr/>
      <dgm:t>
        <a:bodyPr/>
        <a:lstStyle/>
        <a:p>
          <a:endParaRPr lang="en-US"/>
        </a:p>
      </dgm:t>
    </dgm:pt>
    <dgm:pt modelId="{1E1D1DB0-34DE-4E51-828C-EE46E8DD434E}" type="sibTrans" cxnId="{477A4D83-B6D9-471D-926C-4ABD0BE8F13F}">
      <dgm:prSet/>
      <dgm:spPr/>
      <dgm:t>
        <a:bodyPr/>
        <a:lstStyle/>
        <a:p>
          <a:endParaRPr lang="en-US"/>
        </a:p>
      </dgm:t>
    </dgm:pt>
    <dgm:pt modelId="{B50E30A7-95FB-4DC3-B223-503CA9DDDE31}">
      <dgm:prSet phldrT="[Text]" custT="1"/>
      <dgm:spPr/>
      <dgm:t>
        <a:bodyPr/>
        <a:lstStyle/>
        <a:p>
          <a:r>
            <a:rPr lang="vi-VN" sz="6500" kern="1200" dirty="0">
              <a:solidFill>
                <a:prstClr val="white"/>
              </a:solidFill>
              <a:latin typeface="Montserrat Black" panose="00000A00000000000000" pitchFamily="2" charset="0"/>
              <a:ea typeface="+mn-ea"/>
              <a:cs typeface="+mn-cs"/>
            </a:rPr>
            <a:t>4</a:t>
          </a:r>
          <a:endParaRPr lang="en-US" sz="6500" kern="1200" dirty="0">
            <a:solidFill>
              <a:prstClr val="white"/>
            </a:solidFill>
            <a:latin typeface="Montserrat Black" panose="00000A00000000000000" pitchFamily="2" charset="0"/>
            <a:ea typeface="+mn-ea"/>
            <a:cs typeface="+mn-cs"/>
          </a:endParaRPr>
        </a:p>
      </dgm:t>
    </dgm:pt>
    <dgm:pt modelId="{DA43EE57-F4C9-4B2A-8927-1AB5233D5D75}" type="parTrans" cxnId="{94496478-48E8-4FC1-8AAB-F2FFFCF33528}">
      <dgm:prSet/>
      <dgm:spPr/>
      <dgm:t>
        <a:bodyPr/>
        <a:lstStyle/>
        <a:p>
          <a:endParaRPr lang="en-US"/>
        </a:p>
      </dgm:t>
    </dgm:pt>
    <dgm:pt modelId="{86CB1226-AC59-4924-8B70-2447D94A2842}" type="sibTrans" cxnId="{94496478-48E8-4FC1-8AAB-F2FFFCF33528}">
      <dgm:prSet/>
      <dgm:spPr/>
      <dgm:t>
        <a:bodyPr/>
        <a:lstStyle/>
        <a:p>
          <a:endParaRPr lang="en-US"/>
        </a:p>
      </dgm:t>
    </dgm:pt>
    <dgm:pt modelId="{226DC0EB-1777-408D-80D4-8314C9337152}">
      <dgm:prSet phldrT="[Text]" custT="1"/>
      <dgm:spPr/>
      <dgm: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5</a:t>
          </a:r>
          <a:endParaRPr lang="en-US" sz="6500" kern="1200" dirty="0">
            <a:solidFill>
              <a:prstClr val="white"/>
            </a:solidFill>
            <a:latin typeface="Montserrat Black" panose="00000A00000000000000" pitchFamily="2" charset="0"/>
            <a:ea typeface="+mn-ea"/>
            <a:cs typeface="+mn-cs"/>
          </a:endParaRPr>
        </a:p>
      </dgm:t>
    </dgm:pt>
    <dgm:pt modelId="{18CABB44-AD1B-4CBB-9F08-7DD65F5E26E2}" type="parTrans" cxnId="{68454133-7C84-4C8B-8F5A-7CC905E99B23}">
      <dgm:prSet/>
      <dgm:spPr/>
      <dgm:t>
        <a:bodyPr/>
        <a:lstStyle/>
        <a:p>
          <a:endParaRPr lang="en-US"/>
        </a:p>
      </dgm:t>
    </dgm:pt>
    <dgm:pt modelId="{5278FBF0-5FE7-4D9F-BD20-687BA3D7C4E1}" type="sibTrans" cxnId="{68454133-7C84-4C8B-8F5A-7CC905E99B23}">
      <dgm:prSet/>
      <dgm:spPr/>
      <dgm:t>
        <a:bodyPr/>
        <a:lstStyle/>
        <a:p>
          <a:endParaRPr lang="en-US"/>
        </a:p>
      </dgm:t>
    </dgm:pt>
    <dgm:pt modelId="{B084BA95-80CD-4899-8461-8D1A0636C78C}" type="pres">
      <dgm:prSet presAssocID="{DD2F0E86-11FA-4C08-9E87-5883AC6113E9}" presName="cycle" presStyleCnt="0">
        <dgm:presLayoutVars>
          <dgm:dir/>
          <dgm:resizeHandles val="exact"/>
        </dgm:presLayoutVars>
      </dgm:prSet>
      <dgm:spPr/>
    </dgm:pt>
    <dgm:pt modelId="{35C0D5DE-8492-4B5F-B305-047254A00616}" type="pres">
      <dgm:prSet presAssocID="{9A29FC6A-D4D5-48CD-92D4-0983EF34A4AD}" presName="node" presStyleLbl="node1" presStyleIdx="0" presStyleCnt="5" custScaleX="66742">
        <dgm:presLayoutVars>
          <dgm:bulletEnabled val="1"/>
        </dgm:presLayoutVars>
      </dgm:prSet>
      <dgm:spPr/>
    </dgm:pt>
    <dgm:pt modelId="{E1A41C80-99A5-41AB-A796-6719492187B9}" type="pres">
      <dgm:prSet presAssocID="{9A29FC6A-D4D5-48CD-92D4-0983EF34A4AD}" presName="spNode" presStyleCnt="0"/>
      <dgm:spPr/>
    </dgm:pt>
    <dgm:pt modelId="{9EB56024-2F68-4BDA-A0C0-5FB542E72F04}" type="pres">
      <dgm:prSet presAssocID="{D44604D1-AC30-4CCE-BE8E-F24D8F64CBA2}" presName="sibTrans" presStyleLbl="sibTrans1D1" presStyleIdx="0" presStyleCnt="5"/>
      <dgm:spPr/>
    </dgm:pt>
    <dgm:pt modelId="{5B4B79D7-4143-4887-82AF-2B8F7EBC6CFA}" type="pres">
      <dgm:prSet presAssocID="{996C24DD-E703-4912-985B-7118FD5FBE2B}" presName="node" presStyleLbl="node1" presStyleIdx="1" presStyleCnt="5" custScaleX="70577">
        <dgm:presLayoutVars>
          <dgm:bulletEnabled val="1"/>
        </dgm:presLayoutVars>
      </dgm:prSet>
      <dgm:spPr/>
    </dgm:pt>
    <dgm:pt modelId="{3BC3D198-372B-497E-9336-D585A35ADC99}" type="pres">
      <dgm:prSet presAssocID="{996C24DD-E703-4912-985B-7118FD5FBE2B}" presName="spNode" presStyleCnt="0"/>
      <dgm:spPr/>
    </dgm:pt>
    <dgm:pt modelId="{353A564E-9BD0-4C83-BC3E-8364202E6887}" type="pres">
      <dgm:prSet presAssocID="{E878E73C-686B-4A8A-BDFD-973798B92F31}" presName="sibTrans" presStyleLbl="sibTrans1D1" presStyleIdx="1" presStyleCnt="5"/>
      <dgm:spPr/>
    </dgm:pt>
    <dgm:pt modelId="{AC4C3055-683B-4FB7-9D7A-9276A4C727D9}" type="pres">
      <dgm:prSet presAssocID="{B61A0568-6DCB-46E8-946C-14FDD2A2C24A}" presName="node" presStyleLbl="node1" presStyleIdx="2" presStyleCnt="5" custScaleX="59490">
        <dgm:presLayoutVars>
          <dgm:bulletEnabled val="1"/>
        </dgm:presLayoutVars>
      </dgm:prSet>
      <dgm:spPr/>
    </dgm:pt>
    <dgm:pt modelId="{61B4EB8B-A8A6-4A6F-9E5B-D4DAD7D4CA6B}" type="pres">
      <dgm:prSet presAssocID="{B61A0568-6DCB-46E8-946C-14FDD2A2C24A}" presName="spNode" presStyleCnt="0"/>
      <dgm:spPr/>
    </dgm:pt>
    <dgm:pt modelId="{15EBF45F-9077-4D8D-B18A-F3DA709CA93D}" type="pres">
      <dgm:prSet presAssocID="{1E1D1DB0-34DE-4E51-828C-EE46E8DD434E}" presName="sibTrans" presStyleLbl="sibTrans1D1" presStyleIdx="2" presStyleCnt="5"/>
      <dgm:spPr/>
    </dgm:pt>
    <dgm:pt modelId="{0A87AA87-CA95-4772-9801-5441D4A9226E}" type="pres">
      <dgm:prSet presAssocID="{B50E30A7-95FB-4DC3-B223-503CA9DDDE31}" presName="node" presStyleLbl="node1" presStyleIdx="3" presStyleCnt="5" custScaleX="62579">
        <dgm:presLayoutVars>
          <dgm:bulletEnabled val="1"/>
        </dgm:presLayoutVars>
      </dgm:prSet>
      <dgm:spPr/>
    </dgm:pt>
    <dgm:pt modelId="{484887A1-2A32-45E4-93A2-8514642E529B}" type="pres">
      <dgm:prSet presAssocID="{B50E30A7-95FB-4DC3-B223-503CA9DDDE31}" presName="spNode" presStyleCnt="0"/>
      <dgm:spPr/>
    </dgm:pt>
    <dgm:pt modelId="{2E8C82DE-BD44-46EA-B510-538A8975BF9D}" type="pres">
      <dgm:prSet presAssocID="{86CB1226-AC59-4924-8B70-2447D94A2842}" presName="sibTrans" presStyleLbl="sibTrans1D1" presStyleIdx="3" presStyleCnt="5"/>
      <dgm:spPr/>
    </dgm:pt>
    <dgm:pt modelId="{B18739EC-A0FB-4598-99F0-88712C7F2F55}" type="pres">
      <dgm:prSet presAssocID="{226DC0EB-1777-408D-80D4-8314C9337152}" presName="node" presStyleLbl="node1" presStyleIdx="4" presStyleCnt="5" custScaleX="55882">
        <dgm:presLayoutVars>
          <dgm:bulletEnabled val="1"/>
        </dgm:presLayoutVars>
      </dgm:prSet>
      <dgm:spPr/>
    </dgm:pt>
    <dgm:pt modelId="{D7457D8E-37C6-4BE8-B337-9322794C8169}" type="pres">
      <dgm:prSet presAssocID="{226DC0EB-1777-408D-80D4-8314C9337152}" presName="spNode" presStyleCnt="0"/>
      <dgm:spPr/>
    </dgm:pt>
    <dgm:pt modelId="{11514A95-6F37-4082-A2DC-717F365378BD}" type="pres">
      <dgm:prSet presAssocID="{5278FBF0-5FE7-4D9F-BD20-687BA3D7C4E1}" presName="sibTrans" presStyleLbl="sibTrans1D1" presStyleIdx="4" presStyleCnt="5"/>
      <dgm:spPr/>
    </dgm:pt>
  </dgm:ptLst>
  <dgm:cxnLst>
    <dgm:cxn modelId="{A6AAE506-166C-4A7F-84D5-C77B2E62CADA}" type="presOf" srcId="{5278FBF0-5FE7-4D9F-BD20-687BA3D7C4E1}" destId="{11514A95-6F37-4082-A2DC-717F365378BD}" srcOrd="0" destOrd="0" presId="urn:microsoft.com/office/officeart/2005/8/layout/cycle6"/>
    <dgm:cxn modelId="{80A2F42E-3B91-4BEF-861E-BF7E6775261A}" type="presOf" srcId="{E878E73C-686B-4A8A-BDFD-973798B92F31}" destId="{353A564E-9BD0-4C83-BC3E-8364202E6887}" srcOrd="0" destOrd="0" presId="urn:microsoft.com/office/officeart/2005/8/layout/cycle6"/>
    <dgm:cxn modelId="{68454133-7C84-4C8B-8F5A-7CC905E99B23}" srcId="{DD2F0E86-11FA-4C08-9E87-5883AC6113E9}" destId="{226DC0EB-1777-408D-80D4-8314C9337152}" srcOrd="4" destOrd="0" parTransId="{18CABB44-AD1B-4CBB-9F08-7DD65F5E26E2}" sibTransId="{5278FBF0-5FE7-4D9F-BD20-687BA3D7C4E1}"/>
    <dgm:cxn modelId="{4DE7B536-17EE-4734-85F7-3634E460700E}" type="presOf" srcId="{226DC0EB-1777-408D-80D4-8314C9337152}" destId="{B18739EC-A0FB-4598-99F0-88712C7F2F55}" srcOrd="0" destOrd="0" presId="urn:microsoft.com/office/officeart/2005/8/layout/cycle6"/>
    <dgm:cxn modelId="{A08AA161-872A-42D1-B18F-41DFFD579509}" srcId="{DD2F0E86-11FA-4C08-9E87-5883AC6113E9}" destId="{996C24DD-E703-4912-985B-7118FD5FBE2B}" srcOrd="1" destOrd="0" parTransId="{B2B8624C-CD7B-48EB-8D86-E66CC8467485}" sibTransId="{E878E73C-686B-4A8A-BDFD-973798B92F31}"/>
    <dgm:cxn modelId="{84C23B77-2546-4002-8139-A3BC920ABF50}" type="presOf" srcId="{996C24DD-E703-4912-985B-7118FD5FBE2B}" destId="{5B4B79D7-4143-4887-82AF-2B8F7EBC6CFA}" srcOrd="0" destOrd="0" presId="urn:microsoft.com/office/officeart/2005/8/layout/cycle6"/>
    <dgm:cxn modelId="{2BD22D78-F740-4699-9544-CFF4E2E43D39}" type="presOf" srcId="{B61A0568-6DCB-46E8-946C-14FDD2A2C24A}" destId="{AC4C3055-683B-4FB7-9D7A-9276A4C727D9}" srcOrd="0" destOrd="0" presId="urn:microsoft.com/office/officeart/2005/8/layout/cycle6"/>
    <dgm:cxn modelId="{94496478-48E8-4FC1-8AAB-F2FFFCF33528}" srcId="{DD2F0E86-11FA-4C08-9E87-5883AC6113E9}" destId="{B50E30A7-95FB-4DC3-B223-503CA9DDDE31}" srcOrd="3" destOrd="0" parTransId="{DA43EE57-F4C9-4B2A-8927-1AB5233D5D75}" sibTransId="{86CB1226-AC59-4924-8B70-2447D94A2842}"/>
    <dgm:cxn modelId="{477A4D83-B6D9-471D-926C-4ABD0BE8F13F}" srcId="{DD2F0E86-11FA-4C08-9E87-5883AC6113E9}" destId="{B61A0568-6DCB-46E8-946C-14FDD2A2C24A}" srcOrd="2" destOrd="0" parTransId="{EA08276E-C890-429B-ABBB-A28D7FF356D7}" sibTransId="{1E1D1DB0-34DE-4E51-828C-EE46E8DD434E}"/>
    <dgm:cxn modelId="{A1F91C87-E94B-48F5-9097-22DDB691B496}" type="presOf" srcId="{9A29FC6A-D4D5-48CD-92D4-0983EF34A4AD}" destId="{35C0D5DE-8492-4B5F-B305-047254A00616}" srcOrd="0" destOrd="0" presId="urn:microsoft.com/office/officeart/2005/8/layout/cycle6"/>
    <dgm:cxn modelId="{3E7C3E90-78FF-4A1B-ABA1-B2D28E64937B}" srcId="{DD2F0E86-11FA-4C08-9E87-5883AC6113E9}" destId="{9A29FC6A-D4D5-48CD-92D4-0983EF34A4AD}" srcOrd="0" destOrd="0" parTransId="{556B255A-CCE4-447B-BD30-61AE401DD182}" sibTransId="{D44604D1-AC30-4CCE-BE8E-F24D8F64CBA2}"/>
    <dgm:cxn modelId="{CAD4D1A3-5F0D-4D49-A0F7-2A36F31C1BB0}" type="presOf" srcId="{1E1D1DB0-34DE-4E51-828C-EE46E8DD434E}" destId="{15EBF45F-9077-4D8D-B18A-F3DA709CA93D}" srcOrd="0" destOrd="0" presId="urn:microsoft.com/office/officeart/2005/8/layout/cycle6"/>
    <dgm:cxn modelId="{0BFD09A9-6820-4614-9DF0-940FF2B755A1}" type="presOf" srcId="{DD2F0E86-11FA-4C08-9E87-5883AC6113E9}" destId="{B084BA95-80CD-4899-8461-8D1A0636C78C}" srcOrd="0" destOrd="0" presId="urn:microsoft.com/office/officeart/2005/8/layout/cycle6"/>
    <dgm:cxn modelId="{AB786BC5-2510-4E2A-B722-8A284FDBA538}" type="presOf" srcId="{86CB1226-AC59-4924-8B70-2447D94A2842}" destId="{2E8C82DE-BD44-46EA-B510-538A8975BF9D}" srcOrd="0" destOrd="0" presId="urn:microsoft.com/office/officeart/2005/8/layout/cycle6"/>
    <dgm:cxn modelId="{5603EFE3-96EC-4286-84D4-386FB27F1806}" type="presOf" srcId="{B50E30A7-95FB-4DC3-B223-503CA9DDDE31}" destId="{0A87AA87-CA95-4772-9801-5441D4A9226E}" srcOrd="0" destOrd="0" presId="urn:microsoft.com/office/officeart/2005/8/layout/cycle6"/>
    <dgm:cxn modelId="{3EF21AF5-EA70-421F-8B99-54ADF9B5C37A}" type="presOf" srcId="{D44604D1-AC30-4CCE-BE8E-F24D8F64CBA2}" destId="{9EB56024-2F68-4BDA-A0C0-5FB542E72F04}" srcOrd="0" destOrd="0" presId="urn:microsoft.com/office/officeart/2005/8/layout/cycle6"/>
    <dgm:cxn modelId="{4B495E7D-6ED7-49AC-A520-0808162DFB43}" type="presParOf" srcId="{B084BA95-80CD-4899-8461-8D1A0636C78C}" destId="{35C0D5DE-8492-4B5F-B305-047254A00616}" srcOrd="0" destOrd="0" presId="urn:microsoft.com/office/officeart/2005/8/layout/cycle6"/>
    <dgm:cxn modelId="{1BE2B3EC-B904-42CC-9668-A85F7B913F0D}" type="presParOf" srcId="{B084BA95-80CD-4899-8461-8D1A0636C78C}" destId="{E1A41C80-99A5-41AB-A796-6719492187B9}" srcOrd="1" destOrd="0" presId="urn:microsoft.com/office/officeart/2005/8/layout/cycle6"/>
    <dgm:cxn modelId="{55BA656A-2B61-4959-B128-EF4E01DF1EDD}" type="presParOf" srcId="{B084BA95-80CD-4899-8461-8D1A0636C78C}" destId="{9EB56024-2F68-4BDA-A0C0-5FB542E72F04}" srcOrd="2" destOrd="0" presId="urn:microsoft.com/office/officeart/2005/8/layout/cycle6"/>
    <dgm:cxn modelId="{788E3C3E-A11F-450D-B8C3-BA67598B5BE3}" type="presParOf" srcId="{B084BA95-80CD-4899-8461-8D1A0636C78C}" destId="{5B4B79D7-4143-4887-82AF-2B8F7EBC6CFA}" srcOrd="3" destOrd="0" presId="urn:microsoft.com/office/officeart/2005/8/layout/cycle6"/>
    <dgm:cxn modelId="{7600CEB6-BCD1-4800-88D3-BEED70D9C086}" type="presParOf" srcId="{B084BA95-80CD-4899-8461-8D1A0636C78C}" destId="{3BC3D198-372B-497E-9336-D585A35ADC99}" srcOrd="4" destOrd="0" presId="urn:microsoft.com/office/officeart/2005/8/layout/cycle6"/>
    <dgm:cxn modelId="{74E07F25-005F-4B54-A5C1-7D956DBA47AA}" type="presParOf" srcId="{B084BA95-80CD-4899-8461-8D1A0636C78C}" destId="{353A564E-9BD0-4C83-BC3E-8364202E6887}" srcOrd="5" destOrd="0" presId="urn:microsoft.com/office/officeart/2005/8/layout/cycle6"/>
    <dgm:cxn modelId="{84B241BA-6CDC-48BB-80C9-3CBF42588CC5}" type="presParOf" srcId="{B084BA95-80CD-4899-8461-8D1A0636C78C}" destId="{AC4C3055-683B-4FB7-9D7A-9276A4C727D9}" srcOrd="6" destOrd="0" presId="urn:microsoft.com/office/officeart/2005/8/layout/cycle6"/>
    <dgm:cxn modelId="{985DDB4C-9856-40CD-9AEE-7DCAF2ADCD19}" type="presParOf" srcId="{B084BA95-80CD-4899-8461-8D1A0636C78C}" destId="{61B4EB8B-A8A6-4A6F-9E5B-D4DAD7D4CA6B}" srcOrd="7" destOrd="0" presId="urn:microsoft.com/office/officeart/2005/8/layout/cycle6"/>
    <dgm:cxn modelId="{D0F98D75-56AB-4753-B107-573D1B984B0F}" type="presParOf" srcId="{B084BA95-80CD-4899-8461-8D1A0636C78C}" destId="{15EBF45F-9077-4D8D-B18A-F3DA709CA93D}" srcOrd="8" destOrd="0" presId="urn:microsoft.com/office/officeart/2005/8/layout/cycle6"/>
    <dgm:cxn modelId="{E602A4B7-D15E-4A75-B46C-A1F84D062FD4}" type="presParOf" srcId="{B084BA95-80CD-4899-8461-8D1A0636C78C}" destId="{0A87AA87-CA95-4772-9801-5441D4A9226E}" srcOrd="9" destOrd="0" presId="urn:microsoft.com/office/officeart/2005/8/layout/cycle6"/>
    <dgm:cxn modelId="{08EEFCAC-E413-47BA-9209-8E194A15FC83}" type="presParOf" srcId="{B084BA95-80CD-4899-8461-8D1A0636C78C}" destId="{484887A1-2A32-45E4-93A2-8514642E529B}" srcOrd="10" destOrd="0" presId="urn:microsoft.com/office/officeart/2005/8/layout/cycle6"/>
    <dgm:cxn modelId="{02A4A5B6-E355-4E56-8464-E4E2D58D0BBC}" type="presParOf" srcId="{B084BA95-80CD-4899-8461-8D1A0636C78C}" destId="{2E8C82DE-BD44-46EA-B510-538A8975BF9D}" srcOrd="11" destOrd="0" presId="urn:microsoft.com/office/officeart/2005/8/layout/cycle6"/>
    <dgm:cxn modelId="{C672EE5A-50AD-4FBB-A499-71B7B63707E6}" type="presParOf" srcId="{B084BA95-80CD-4899-8461-8D1A0636C78C}" destId="{B18739EC-A0FB-4598-99F0-88712C7F2F55}" srcOrd="12" destOrd="0" presId="urn:microsoft.com/office/officeart/2005/8/layout/cycle6"/>
    <dgm:cxn modelId="{6377045C-C64B-4970-B556-319B8A17397B}" type="presParOf" srcId="{B084BA95-80CD-4899-8461-8D1A0636C78C}" destId="{D7457D8E-37C6-4BE8-B337-9322794C8169}" srcOrd="13" destOrd="0" presId="urn:microsoft.com/office/officeart/2005/8/layout/cycle6"/>
    <dgm:cxn modelId="{1A6C5BD5-B67C-45C3-817A-AAB9027B52E2}" type="presParOf" srcId="{B084BA95-80CD-4899-8461-8D1A0636C78C}" destId="{11514A95-6F37-4082-A2DC-717F365378BD}" srcOrd="14"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0D5DE-8492-4B5F-B305-047254A00616}">
      <dsp:nvSpPr>
        <dsp:cNvPr id="0" name=""/>
        <dsp:cNvSpPr/>
      </dsp:nvSpPr>
      <dsp:spPr>
        <a:xfrm>
          <a:off x="5106913" y="4741"/>
          <a:ext cx="1781995" cy="173548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vi-VN" sz="6400" kern="1200" dirty="0">
              <a:latin typeface="Montserrat Black" panose="00000A00000000000000" pitchFamily="2" charset="0"/>
            </a:rPr>
            <a:t>1</a:t>
          </a:r>
          <a:endParaRPr lang="en-US" sz="6400" kern="1200" dirty="0">
            <a:latin typeface="Montserrat Black" panose="00000A00000000000000" pitchFamily="2" charset="0"/>
          </a:endParaRPr>
        </a:p>
      </dsp:txBody>
      <dsp:txXfrm>
        <a:off x="5191632" y="89460"/>
        <a:ext cx="1612557" cy="1566046"/>
      </dsp:txXfrm>
    </dsp:sp>
    <dsp:sp modelId="{9EB56024-2F68-4BDA-A0C0-5FB542E72F04}">
      <dsp:nvSpPr>
        <dsp:cNvPr id="0" name=""/>
        <dsp:cNvSpPr/>
      </dsp:nvSpPr>
      <dsp:spPr>
        <a:xfrm>
          <a:off x="2532722" y="872483"/>
          <a:ext cx="6930377" cy="6930377"/>
        </a:xfrm>
        <a:custGeom>
          <a:avLst/>
          <a:gdLst/>
          <a:ahLst/>
          <a:cxnLst/>
          <a:rect l="0" t="0" r="0" b="0"/>
          <a:pathLst>
            <a:path>
              <a:moveTo>
                <a:pt x="4379665" y="122844"/>
              </a:moveTo>
              <a:arcTo wR="3465188" hR="3465188" stAng="17118109" swAng="2416765"/>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4B79D7-4143-4887-82AF-2B8F7EBC6CFA}">
      <dsp:nvSpPr>
        <dsp:cNvPr id="0" name=""/>
        <dsp:cNvSpPr/>
      </dsp:nvSpPr>
      <dsp:spPr>
        <a:xfrm>
          <a:off x="8351307" y="2399127"/>
          <a:ext cx="1884389" cy="1735484"/>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2</a:t>
          </a:r>
          <a:endParaRPr lang="en-US" sz="6500" kern="1200" dirty="0">
            <a:solidFill>
              <a:prstClr val="white"/>
            </a:solidFill>
            <a:latin typeface="Montserrat Black" panose="00000A00000000000000" pitchFamily="2" charset="0"/>
            <a:ea typeface="+mn-ea"/>
            <a:cs typeface="+mn-cs"/>
          </a:endParaRPr>
        </a:p>
      </dsp:txBody>
      <dsp:txXfrm>
        <a:off x="8436026" y="2483846"/>
        <a:ext cx="1714951" cy="1566046"/>
      </dsp:txXfrm>
    </dsp:sp>
    <dsp:sp modelId="{353A564E-9BD0-4C83-BC3E-8364202E6887}">
      <dsp:nvSpPr>
        <dsp:cNvPr id="0" name=""/>
        <dsp:cNvSpPr/>
      </dsp:nvSpPr>
      <dsp:spPr>
        <a:xfrm>
          <a:off x="2532722" y="872483"/>
          <a:ext cx="6930377" cy="6930377"/>
        </a:xfrm>
        <a:custGeom>
          <a:avLst/>
          <a:gdLst/>
          <a:ahLst/>
          <a:cxnLst/>
          <a:rect l="0" t="0" r="0" b="0"/>
          <a:pathLst>
            <a:path>
              <a:moveTo>
                <a:pt x="6925688" y="3284986"/>
              </a:moveTo>
              <a:arcTo wR="3465188" hR="3465188" stAng="21421144" swAng="2269160"/>
            </a:path>
          </a:pathLst>
        </a:custGeom>
        <a:noFill/>
        <a:ln w="9525" cap="flat" cmpd="sng" algn="ctr">
          <a:solidFill>
            <a:schemeClr val="accent5">
              <a:hueOff val="-2483469"/>
              <a:satOff val="9953"/>
              <a:lumOff val="2157"/>
              <a:alphaOff val="0"/>
            </a:schemeClr>
          </a:solidFill>
          <a:prstDash val="solid"/>
        </a:ln>
        <a:effectLst/>
      </dsp:spPr>
      <dsp:style>
        <a:lnRef idx="1">
          <a:scrgbClr r="0" g="0" b="0"/>
        </a:lnRef>
        <a:fillRef idx="0">
          <a:scrgbClr r="0" g="0" b="0"/>
        </a:fillRef>
        <a:effectRef idx="0">
          <a:scrgbClr r="0" g="0" b="0"/>
        </a:effectRef>
        <a:fontRef idx="minor"/>
      </dsp:style>
    </dsp:sp>
    <dsp:sp modelId="{AC4C3055-683B-4FB7-9D7A-9276A4C727D9}">
      <dsp:nvSpPr>
        <dsp:cNvPr id="0" name=""/>
        <dsp:cNvSpPr/>
      </dsp:nvSpPr>
      <dsp:spPr>
        <a:xfrm>
          <a:off x="7240514" y="6273326"/>
          <a:ext cx="1588369" cy="1735484"/>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3</a:t>
          </a:r>
          <a:endParaRPr lang="en-US" sz="6500" kern="1200" dirty="0">
            <a:solidFill>
              <a:prstClr val="white"/>
            </a:solidFill>
            <a:latin typeface="Montserrat Black" panose="00000A00000000000000" pitchFamily="2" charset="0"/>
            <a:ea typeface="+mn-ea"/>
            <a:cs typeface="+mn-cs"/>
          </a:endParaRPr>
        </a:p>
      </dsp:txBody>
      <dsp:txXfrm>
        <a:off x="7318052" y="6350864"/>
        <a:ext cx="1433293" cy="1580408"/>
      </dsp:txXfrm>
    </dsp:sp>
    <dsp:sp modelId="{15EBF45F-9077-4D8D-B18A-F3DA709CA93D}">
      <dsp:nvSpPr>
        <dsp:cNvPr id="0" name=""/>
        <dsp:cNvSpPr/>
      </dsp:nvSpPr>
      <dsp:spPr>
        <a:xfrm>
          <a:off x="2532722" y="872483"/>
          <a:ext cx="6930377" cy="6930377"/>
        </a:xfrm>
        <a:custGeom>
          <a:avLst/>
          <a:gdLst/>
          <a:ahLst/>
          <a:cxnLst/>
          <a:rect l="0" t="0" r="0" b="0"/>
          <a:pathLst>
            <a:path>
              <a:moveTo>
                <a:pt x="4684945" y="6708601"/>
              </a:moveTo>
              <a:arcTo wR="3465188" hR="3465188" stAng="4163407" swAng="2429465"/>
            </a:path>
          </a:pathLst>
        </a:custGeom>
        <a:noFill/>
        <a:ln w="9525" cap="flat" cmpd="sng" algn="ctr">
          <a:solidFill>
            <a:schemeClr val="accent5">
              <a:hueOff val="-4966938"/>
              <a:satOff val="19906"/>
              <a:lumOff val="4314"/>
              <a:alphaOff val="0"/>
            </a:schemeClr>
          </a:solidFill>
          <a:prstDash val="solid"/>
        </a:ln>
        <a:effectLst/>
      </dsp:spPr>
      <dsp:style>
        <a:lnRef idx="1">
          <a:scrgbClr r="0" g="0" b="0"/>
        </a:lnRef>
        <a:fillRef idx="0">
          <a:scrgbClr r="0" g="0" b="0"/>
        </a:fillRef>
        <a:effectRef idx="0">
          <a:scrgbClr r="0" g="0" b="0"/>
        </a:effectRef>
        <a:fontRef idx="minor"/>
      </dsp:style>
    </dsp:sp>
    <dsp:sp modelId="{0A87AA87-CA95-4772-9801-5441D4A9226E}">
      <dsp:nvSpPr>
        <dsp:cNvPr id="0" name=""/>
        <dsp:cNvSpPr/>
      </dsp:nvSpPr>
      <dsp:spPr>
        <a:xfrm>
          <a:off x="3125702" y="6273326"/>
          <a:ext cx="1670844" cy="1735484"/>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4</a:t>
          </a:r>
          <a:endParaRPr lang="en-US" sz="6500" kern="1200" dirty="0">
            <a:solidFill>
              <a:prstClr val="white"/>
            </a:solidFill>
            <a:latin typeface="Montserrat Black" panose="00000A00000000000000" pitchFamily="2" charset="0"/>
            <a:ea typeface="+mn-ea"/>
            <a:cs typeface="+mn-cs"/>
          </a:endParaRPr>
        </a:p>
      </dsp:txBody>
      <dsp:txXfrm>
        <a:off x="3207266" y="6354890"/>
        <a:ext cx="1507716" cy="1572356"/>
      </dsp:txXfrm>
    </dsp:sp>
    <dsp:sp modelId="{2E8C82DE-BD44-46EA-B510-538A8975BF9D}">
      <dsp:nvSpPr>
        <dsp:cNvPr id="0" name=""/>
        <dsp:cNvSpPr/>
      </dsp:nvSpPr>
      <dsp:spPr>
        <a:xfrm>
          <a:off x="2532722" y="872483"/>
          <a:ext cx="6930377" cy="6930377"/>
        </a:xfrm>
        <a:custGeom>
          <a:avLst/>
          <a:gdLst/>
          <a:ahLst/>
          <a:cxnLst/>
          <a:rect l="0" t="0" r="0" b="0"/>
          <a:pathLst>
            <a:path>
              <a:moveTo>
                <a:pt x="580615" y="5385285"/>
              </a:moveTo>
              <a:arcTo wR="3465188" hR="3465188" stAng="8781032" swAng="2198505"/>
            </a:path>
          </a:pathLst>
        </a:custGeom>
        <a:noFill/>
        <a:ln w="9525" cap="flat" cmpd="sng" algn="ctr">
          <a:solidFill>
            <a:schemeClr val="accent5">
              <a:hueOff val="-7450407"/>
              <a:satOff val="29858"/>
              <a:lumOff val="6471"/>
              <a:alphaOff val="0"/>
            </a:schemeClr>
          </a:solidFill>
          <a:prstDash val="solid"/>
        </a:ln>
        <a:effectLst/>
      </dsp:spPr>
      <dsp:style>
        <a:lnRef idx="1">
          <a:scrgbClr r="0" g="0" b="0"/>
        </a:lnRef>
        <a:fillRef idx="0">
          <a:scrgbClr r="0" g="0" b="0"/>
        </a:fillRef>
        <a:effectRef idx="0">
          <a:scrgbClr r="0" g="0" b="0"/>
        </a:effectRef>
        <a:fontRef idx="minor"/>
      </dsp:style>
    </dsp:sp>
    <dsp:sp modelId="{B18739EC-A0FB-4598-99F0-88712C7F2F55}">
      <dsp:nvSpPr>
        <dsp:cNvPr id="0" name=""/>
        <dsp:cNvSpPr/>
      </dsp:nvSpPr>
      <dsp:spPr>
        <a:xfrm>
          <a:off x="1956303" y="2399127"/>
          <a:ext cx="1492036" cy="173548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5</a:t>
          </a:r>
          <a:endParaRPr lang="en-US" sz="6500" kern="1200" dirty="0">
            <a:solidFill>
              <a:prstClr val="white"/>
            </a:solidFill>
            <a:latin typeface="Montserrat Black" panose="00000A00000000000000" pitchFamily="2" charset="0"/>
            <a:ea typeface="+mn-ea"/>
            <a:cs typeface="+mn-cs"/>
          </a:endParaRPr>
        </a:p>
      </dsp:txBody>
      <dsp:txXfrm>
        <a:off x="2029138" y="2471962"/>
        <a:ext cx="1346366" cy="1589814"/>
      </dsp:txXfrm>
    </dsp:sp>
    <dsp:sp modelId="{11514A95-6F37-4082-A2DC-717F365378BD}">
      <dsp:nvSpPr>
        <dsp:cNvPr id="0" name=""/>
        <dsp:cNvSpPr/>
      </dsp:nvSpPr>
      <dsp:spPr>
        <a:xfrm>
          <a:off x="2532722" y="872483"/>
          <a:ext cx="6930377" cy="6930377"/>
        </a:xfrm>
        <a:custGeom>
          <a:avLst/>
          <a:gdLst/>
          <a:ahLst/>
          <a:cxnLst/>
          <a:rect l="0" t="0" r="0" b="0"/>
          <a:pathLst>
            <a:path>
              <a:moveTo>
                <a:pt x="606655" y="1506535"/>
              </a:moveTo>
              <a:arcTo wR="3465188" hR="3465188" stAng="12865126" swAng="2416765"/>
            </a:path>
          </a:pathLst>
        </a:custGeom>
        <a:noFill/>
        <a:ln w="9525" cap="flat" cmpd="sng" algn="ctr">
          <a:solidFill>
            <a:schemeClr val="accent5">
              <a:hueOff val="-9933876"/>
              <a:satOff val="39811"/>
              <a:lumOff val="8628"/>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C9B1A-263E-4D44-B627-7A7901859896}"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D134C-7DAD-4147-92E1-857347782103}" type="slidenum">
              <a:rPr lang="en-US" smtClean="0"/>
              <a:t>‹#›</a:t>
            </a:fld>
            <a:endParaRPr lang="en-US"/>
          </a:p>
        </p:txBody>
      </p:sp>
    </p:spTree>
    <p:extLst>
      <p:ext uri="{BB962C8B-B14F-4D97-AF65-F5344CB8AC3E}">
        <p14:creationId xmlns:p14="http://schemas.microsoft.com/office/powerpoint/2010/main" val="44746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D134C-7DAD-4147-92E1-857347782103}" type="slidenum">
              <a:rPr lang="en-US" smtClean="0"/>
              <a:t>8</a:t>
            </a:fld>
            <a:endParaRPr lang="en-US"/>
          </a:p>
        </p:txBody>
      </p:sp>
    </p:spTree>
    <p:extLst>
      <p:ext uri="{BB962C8B-B14F-4D97-AF65-F5344CB8AC3E}">
        <p14:creationId xmlns:p14="http://schemas.microsoft.com/office/powerpoint/2010/main" val="259553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2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385679"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55483" y="5918418"/>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2 Tiết </a:t>
            </a:r>
            <a:endPar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143000" y="4480165"/>
            <a:ext cx="15958952" cy="1117357"/>
          </a:xfrm>
          <a:prstGeom prst="rect">
            <a:avLst/>
          </a:prstGeom>
        </p:spPr>
        <p:txBody>
          <a:bodyPr wrap="square" lIns="0" tIns="0" rIns="0" bIns="0" rtlCol="0" anchor="t">
            <a:spAutoFit/>
          </a:bodyPr>
          <a:lstStyle/>
          <a:p>
            <a:pPr algn="ctr">
              <a:lnSpc>
                <a:spcPct val="107000"/>
              </a:lnSpc>
              <a:spcAft>
                <a:spcPts val="800"/>
              </a:spcAft>
            </a:pPr>
            <a:r>
              <a:rPr lang="vi-VN"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72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FB86A75E-A826-A1C7-E6AE-F7FEA39C7497}"/>
              </a:ext>
            </a:extLst>
          </p:cNvPr>
          <p:cNvPicPr>
            <a:picLocks noChangeAspect="1"/>
          </p:cNvPicPr>
          <p:nvPr/>
        </p:nvPicPr>
        <p:blipFill rotWithShape="1">
          <a:blip r:embed="rId13"/>
          <a:srcRect l="11173" t="13551" r="9235" b="6048"/>
          <a:stretch/>
        </p:blipFill>
        <p:spPr>
          <a:xfrm>
            <a:off x="7845398" y="1259884"/>
            <a:ext cx="2554156" cy="2585632"/>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479999"/>
            <a:ext cx="15237898" cy="2061526"/>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4400" b="1" dirty="0">
                <a:solidFill>
                  <a:srgbClr val="59A09D"/>
                </a:solidFill>
                <a:latin typeface="Montserrat SemiBold" panose="00000700000000000000" pitchFamily="2" charset="0"/>
                <a:ea typeface="Calibri" panose="020F0502020204030204" pitchFamily="34" charset="0"/>
                <a:cs typeface="Times New Roman" panose="02020603050405020304" pitchFamily="18" charset="0"/>
              </a:rPr>
              <a:t>HOẠT ĐỘNG 3: LUYỆN TẬP- SÁNG TẠO</a:t>
            </a:r>
          </a:p>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710606" y="-522636"/>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F005CFEB-9E40-6089-045B-182A9BA3D8AE}"/>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552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636765" y="2705360"/>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76600" y="3965101"/>
            <a:ext cx="12831834" cy="2452787"/>
          </a:xfrm>
          <a:prstGeom prst="rect">
            <a:avLst/>
          </a:prstGeom>
        </p:spPr>
        <p:txBody>
          <a:bodyPr wrap="square" lIns="0" tIns="0" rIns="0" bIns="0" rtlCol="0" anchor="t">
            <a:spAutoFit/>
          </a:bodyPr>
          <a:lstStyle/>
          <a:p>
            <a:pPr>
              <a:lnSpc>
                <a:spcPct val="107000"/>
              </a:lnSpc>
              <a:spcAft>
                <a:spcPts val="800"/>
              </a:spcAft>
            </a:pPr>
            <a:r>
              <a:rPr lang="vi-VN" sz="4400" b="1" dirty="0">
                <a:latin typeface="Montserrat SemiBold" panose="00000700000000000000" pitchFamily="2" charset="0"/>
                <a:ea typeface="Calibri" panose="020F0502020204030204" pitchFamily="34" charset="0"/>
              </a:rPr>
              <a:t>Em thực hành tạo bức tranh từ khuôn in bằng giấy bìa đã thực hiện ở hoạt động 1</a:t>
            </a:r>
            <a:endParaRPr lang="en-US" sz="4400" b="1" dirty="0">
              <a:latin typeface="Montserrat SemiBold" panose="00000700000000000000" pitchFamily="2" charset="0"/>
              <a:ea typeface="Calibri" panose="020F0502020204030204" pitchFamily="34" charset="0"/>
            </a:endParaRPr>
          </a:p>
          <a:p>
            <a:pPr algn="ctr">
              <a:lnSpc>
                <a:spcPct val="150000"/>
              </a:lnSpc>
            </a:pPr>
            <a:r>
              <a:rPr lang="vi-VN" sz="4400" b="1" dirty="0">
                <a:latin typeface="Montserrat SemiBold" panose="00000700000000000000" pitchFamily="2" charset="0"/>
                <a:ea typeface="Calibri" panose="020F0502020204030204" pitchFamily="34" charset="0"/>
              </a:rPr>
              <a:t>.</a:t>
            </a:r>
            <a:endParaRPr lang="en-US" sz="4400" b="1" dirty="0">
              <a:latin typeface="Montserrat SemiBold" panose="00000700000000000000" pitchFamily="2" charset="0"/>
              <a:ea typeface="Calibri" panose="020F0502020204030204" pitchFamily="34"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2" name="TextBox 13">
            <a:extLst>
              <a:ext uri="{FF2B5EF4-FFF2-40B4-BE49-F238E27FC236}">
                <a16:creationId xmlns:a16="http://schemas.microsoft.com/office/drawing/2014/main" id="{0F3F20DE-2458-4E98-553B-5DBBAD281490}"/>
              </a:ext>
            </a:extLst>
          </p:cNvPr>
          <p:cNvSpPr txBox="1"/>
          <p:nvPr/>
        </p:nvSpPr>
        <p:spPr>
          <a:xfrm>
            <a:off x="2819400" y="820323"/>
            <a:ext cx="15237898" cy="1392625"/>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4800" dirty="0">
                <a:solidFill>
                  <a:srgbClr val="000000"/>
                </a:solidFill>
                <a:latin typeface="Montserrat SemiBold" panose="00000700000000000000" pitchFamily="2" charset="0"/>
              </a:rPr>
              <a:t>Tạo bức tranh từ khuôn in bằng giấy bìa</a:t>
            </a:r>
            <a:endParaRPr lang="en-US" sz="4800" dirty="0">
              <a:solidFill>
                <a:srgbClr val="000000"/>
              </a:solidFill>
              <a:latin typeface="Montserrat SemiBold" panose="00000700000000000000" pitchFamily="2"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C1C35BE-D564-FE88-07C2-8178017F9AE6}"/>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212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blue tree with leaves and a arrow&#10;&#10;Description automatically generated with medium confidence">
            <a:extLst>
              <a:ext uri="{FF2B5EF4-FFF2-40B4-BE49-F238E27FC236}">
                <a16:creationId xmlns:a16="http://schemas.microsoft.com/office/drawing/2014/main" id="{CD8B0844-9A2E-BEDD-917D-6DE0AB33D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4407" y="125187"/>
            <a:ext cx="2267658" cy="3171546"/>
          </a:xfrm>
          <a:prstGeom prst="rect">
            <a:avLst/>
          </a:prstGeom>
        </p:spPr>
      </p:pic>
      <p:pic>
        <p:nvPicPr>
          <p:cNvPr id="21" name="Picture 20" descr="A yellow and blue print&#10;&#10;Description automatically generated">
            <a:extLst>
              <a:ext uri="{FF2B5EF4-FFF2-40B4-BE49-F238E27FC236}">
                <a16:creationId xmlns:a16="http://schemas.microsoft.com/office/drawing/2014/main" id="{5FA3A101-2AE0-9C0C-8FB8-C0917EE42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17007" y="-165376"/>
            <a:ext cx="2748461" cy="3765014"/>
          </a:xfrm>
          <a:prstGeom prst="rect">
            <a:avLst/>
          </a:prstGeom>
        </p:spPr>
      </p:pic>
      <p:pic>
        <p:nvPicPr>
          <p:cNvPr id="25" name="Picture 24" descr="A drawing of a castle and trees&#10;&#10;Description automatically generated">
            <a:extLst>
              <a:ext uri="{FF2B5EF4-FFF2-40B4-BE49-F238E27FC236}">
                <a16:creationId xmlns:a16="http://schemas.microsoft.com/office/drawing/2014/main" id="{4942A8D7-C03B-9237-EE29-1FE3CE7B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1072" y="342902"/>
            <a:ext cx="3797728" cy="2743859"/>
          </a:xfrm>
          <a:prstGeom prst="rect">
            <a:avLst/>
          </a:prstGeom>
        </p:spPr>
      </p:pic>
      <p:pic>
        <p:nvPicPr>
          <p:cNvPr id="29" name="Picture 28" descr="A black and white drawing of trees&#10;&#10;Description automatically generated">
            <a:extLst>
              <a:ext uri="{FF2B5EF4-FFF2-40B4-BE49-F238E27FC236}">
                <a16:creationId xmlns:a16="http://schemas.microsoft.com/office/drawing/2014/main" id="{0702DF1D-2FA8-975F-F148-C02D5E66F4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485" y="3564507"/>
            <a:ext cx="2283498" cy="3171522"/>
          </a:xfrm>
          <a:prstGeom prst="rect">
            <a:avLst/>
          </a:prstGeom>
        </p:spPr>
      </p:pic>
      <p:pic>
        <p:nvPicPr>
          <p:cNvPr id="3" name="Picture 2" descr="A drawing of trees and bushes&#10;&#10;Description automatically generated">
            <a:extLst>
              <a:ext uri="{FF2B5EF4-FFF2-40B4-BE49-F238E27FC236}">
                <a16:creationId xmlns:a16="http://schemas.microsoft.com/office/drawing/2014/main" id="{CCCFAB46-CD58-5B96-C7C1-5577606EE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720" y="7003298"/>
            <a:ext cx="2290280" cy="3159008"/>
          </a:xfrm>
          <a:prstGeom prst="rect">
            <a:avLst/>
          </a:prstGeom>
        </p:spPr>
      </p:pic>
      <p:sp>
        <p:nvSpPr>
          <p:cNvPr id="58" name="Rectangle 57">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32690" y="3450961"/>
            <a:ext cx="6355310" cy="683604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3">
            <a:extLst>
              <a:ext uri="{FF2B5EF4-FFF2-40B4-BE49-F238E27FC236}">
                <a16:creationId xmlns:a16="http://schemas.microsoft.com/office/drawing/2014/main" id="{110C3CDC-2E45-DA90-9474-E7A4A5D95743}"/>
              </a:ext>
            </a:extLst>
          </p:cNvPr>
          <p:cNvSpPr txBox="1"/>
          <p:nvPr/>
        </p:nvSpPr>
        <p:spPr>
          <a:xfrm>
            <a:off x="12344400" y="5004006"/>
            <a:ext cx="5562600" cy="3464046"/>
          </a:xfrm>
          <a:prstGeom prst="rect">
            <a:avLst/>
          </a:prstGeom>
        </p:spPr>
        <p:txBody>
          <a:bodyPr vert="horz" lIns="91440" tIns="45720" rIns="91440" bIns="45720" rtlCol="0" anchor="b">
            <a:normAutofit fontScale="77500" lnSpcReduction="20000"/>
          </a:bodyPr>
          <a:lstStyle/>
          <a:p>
            <a:pPr>
              <a:lnSpc>
                <a:spcPct val="120000"/>
              </a:lnSpc>
              <a:spcBef>
                <a:spcPct val="0"/>
              </a:spcBef>
              <a:spcAft>
                <a:spcPts val="800"/>
              </a:spcAft>
            </a:pPr>
            <a:r>
              <a:rPr lang="vi-VN" sz="5600" dirty="0">
                <a:solidFill>
                  <a:srgbClr val="FFFFFF"/>
                </a:solidFill>
                <a:ea typeface="+mj-ea"/>
                <a:cs typeface="+mj-cs"/>
              </a:rPr>
              <a:t>Lưu ý: Có thể in được nhiều bức tranh với các màu khác nhau từ một khuôn in.</a:t>
            </a:r>
            <a:endParaRPr lang="en-US" sz="5600" dirty="0">
              <a:solidFill>
                <a:srgbClr val="FFFFFF"/>
              </a:solidFill>
              <a:ea typeface="+mj-ea"/>
              <a:cs typeface="+mj-cs"/>
            </a:endParaRPr>
          </a:p>
          <a:p>
            <a:pPr>
              <a:lnSpc>
                <a:spcPct val="90000"/>
              </a:lnSpc>
              <a:spcBef>
                <a:spcPct val="0"/>
              </a:spcBef>
              <a:spcAft>
                <a:spcPts val="800"/>
              </a:spcAft>
            </a:pPr>
            <a:endParaRPr lang="en-US" sz="5600" kern="1200" dirty="0">
              <a:solidFill>
                <a:srgbClr val="FFFFFF"/>
              </a:solidFill>
              <a:effectLst/>
              <a:latin typeface="+mj-lt"/>
              <a:ea typeface="+mj-ea"/>
              <a:cs typeface="+mj-cs"/>
            </a:endParaRPr>
          </a:p>
        </p:txBody>
      </p:sp>
      <p:cxnSp>
        <p:nvCxnSpPr>
          <p:cNvPr id="60" name="Straight Connector 59">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8661"/>
            <a:ext cx="18283428"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857322"/>
            <a:ext cx="609648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478" y="-1020"/>
            <a:ext cx="0" cy="10287004"/>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31113" y="-1020"/>
            <a:ext cx="0" cy="336042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23" name="Picture 22" descr="A close-up of a linocut&#10;&#10;Description automatically generated">
            <a:extLst>
              <a:ext uri="{FF2B5EF4-FFF2-40B4-BE49-F238E27FC236}">
                <a16:creationId xmlns:a16="http://schemas.microsoft.com/office/drawing/2014/main" id="{24225FA4-6038-FAB5-5842-F4716C05A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6059654" y="4734845"/>
            <a:ext cx="6083801" cy="4334708"/>
          </a:xfrm>
          <a:prstGeom prst="rect">
            <a:avLst/>
          </a:prstGeom>
        </p:spPr>
      </p:pic>
      <p:cxnSp>
        <p:nvCxnSpPr>
          <p:cNvPr id="68" name="Straight Connector 67">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510954" y="8004373"/>
            <a:ext cx="2839042"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C18F694-92C7-CF70-08F5-61201C820D44}"/>
              </a:ext>
            </a:extLst>
          </p:cNvPr>
          <p:cNvPicPr>
            <a:picLocks noChangeAspect="1"/>
          </p:cNvPicPr>
          <p:nvPr/>
        </p:nvPicPr>
        <p:blipFill rotWithShape="1">
          <a:blip r:embed="rId8">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128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txBody>
          <a:bodyPr/>
          <a:lstStyle/>
          <a:p>
            <a:endParaRPr lang="en-US"/>
          </a:p>
        </p:txBody>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txBody>
          <a:bodyPr/>
          <a:lstStyle/>
          <a:p>
            <a:endParaRPr lang="en-US"/>
          </a:p>
        </p:txBody>
      </p:sp>
      <p:sp>
        <p:nvSpPr>
          <p:cNvPr id="6" name="Freeform 6"/>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txBody>
          <a:bodyPr/>
          <a:lstStyle/>
          <a:p>
            <a:endParaRPr lang="en-US"/>
          </a:p>
        </p:txBody>
      </p:sp>
      <p:sp>
        <p:nvSpPr>
          <p:cNvPr id="7" name="Freeform 7"/>
          <p:cNvSpPr/>
          <p:nvPr/>
        </p:nvSpPr>
        <p:spPr>
          <a:xfrm>
            <a:off x="2150994" y="-505495"/>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txBody>
          <a:bodyPr/>
          <a:lstStyle/>
          <a:p>
            <a:endParaRPr lang="en-US"/>
          </a:p>
        </p:txBody>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txBody>
          <a:bodyPr/>
          <a:lstStyle/>
          <a:p>
            <a:endParaRPr lang="en-US"/>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txBody>
          <a:bodyPr/>
          <a:lstStyle/>
          <a:p>
            <a:endParaRPr lang="en-US"/>
          </a:p>
        </p:txBody>
      </p:sp>
      <p:sp>
        <p:nvSpPr>
          <p:cNvPr id="12" name="TextBox 16">
            <a:extLst>
              <a:ext uri="{FF2B5EF4-FFF2-40B4-BE49-F238E27FC236}">
                <a16:creationId xmlns:a16="http://schemas.microsoft.com/office/drawing/2014/main" id="{0507BCA1-491C-77AA-23F1-5B22BC809B62}"/>
              </a:ext>
            </a:extLst>
          </p:cNvPr>
          <p:cNvSpPr txBox="1"/>
          <p:nvPr/>
        </p:nvSpPr>
        <p:spPr>
          <a:xfrm>
            <a:off x="2377006" y="4597479"/>
            <a:ext cx="13533987" cy="1231106"/>
          </a:xfrm>
          <a:prstGeom prst="rect">
            <a:avLst/>
          </a:prstGeom>
        </p:spPr>
        <p:txBody>
          <a:bodyPr wrap="square" lIns="0" tIns="0" rIns="0" bIns="0" rtlCol="0" anchor="t">
            <a:spAutoFit/>
          </a:bodyPr>
          <a:lstStyle/>
          <a:p>
            <a:pPr algn="ctr">
              <a:spcBef>
                <a:spcPts val="600"/>
              </a:spcBef>
              <a:spcAft>
                <a:spcPts val="600"/>
              </a:spcAft>
            </a:pPr>
            <a:r>
              <a:rPr lang="vi-VN" sz="80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Nhận xét tiết học</a:t>
            </a:r>
            <a:endParaRPr lang="en-US" sz="80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A50E38B1-9A06-517E-9118-B7E781F34618}"/>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0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385679"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77007" y="5766018"/>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Tiết 2</a:t>
            </a:r>
            <a:endPar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371600" y="4327765"/>
            <a:ext cx="15958952" cy="1117357"/>
          </a:xfrm>
          <a:prstGeom prst="rect">
            <a:avLst/>
          </a:prstGeom>
        </p:spPr>
        <p:txBody>
          <a:bodyPr wrap="square" lIns="0" tIns="0" rIns="0" bIns="0" rtlCol="0" anchor="t">
            <a:spAutoFit/>
          </a:bodyPr>
          <a:lstStyle/>
          <a:p>
            <a:pPr algn="ctr">
              <a:lnSpc>
                <a:spcPct val="107000"/>
              </a:lnSpc>
              <a:spcAft>
                <a:spcPts val="800"/>
              </a:spcAft>
            </a:pPr>
            <a:r>
              <a:rPr lang="vi-VN"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72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5CFFD80F-1EF8-BF2C-D955-E8474EB7C6DF}"/>
              </a:ext>
            </a:extLst>
          </p:cNvPr>
          <p:cNvPicPr>
            <a:picLocks noChangeAspect="1"/>
          </p:cNvPicPr>
          <p:nvPr/>
        </p:nvPicPr>
        <p:blipFill rotWithShape="1">
          <a:blip r:embed="rId1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771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479999"/>
            <a:ext cx="15237898" cy="1919949"/>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3: LUYỆN TẬP- SÁNG TẠO</a:t>
            </a:r>
          </a:p>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 (tiếp theo)</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499378" y="38845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E2F65BD3-4DAE-DD79-C56D-F3155451674B}"/>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6953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761999" y="1104900"/>
            <a:ext cx="16999813" cy="1484574"/>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gn="just">
              <a:lnSpc>
                <a:spcPct val="115000"/>
              </a:lnSpc>
              <a:spcAft>
                <a:spcPts val="800"/>
              </a:spcAft>
              <a:tabLst>
                <a:tab pos="5731510" algn="r"/>
              </a:tabLst>
            </a:pPr>
            <a:r>
              <a:rPr lang="vi-VN" sz="48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 (tiếp theo)</a:t>
            </a:r>
            <a:endParaRPr lang="en-US" sz="4800" b="1" dirty="0">
              <a:latin typeface="Montserrat SemiBold" panose="00000700000000000000" pitchFamily="2" charset="0"/>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613205" y="3979523"/>
            <a:ext cx="17297400" cy="4565865"/>
          </a:xfrm>
          <a:prstGeom prst="rect">
            <a:avLst/>
          </a:prstGeom>
        </p:spPr>
        <p:txBody>
          <a:bodyPr wrap="square" lIns="0" tIns="0" rIns="0" bIns="0" rtlCol="0" anchor="t">
            <a:spAutoFit/>
          </a:bodyPr>
          <a:lstStyle/>
          <a:p>
            <a:pPr>
              <a:lnSpc>
                <a:spcPct val="150000"/>
              </a:lnSpc>
            </a:pPr>
            <a:r>
              <a:rPr lang="vi-VN" sz="4800" dirty="0">
                <a:ea typeface="Calibri" panose="020F0502020204030204" pitchFamily="34" charset="0"/>
                <a:cs typeface="Times New Roman" panose="02020603050405020304" pitchFamily="18" charset="0"/>
              </a:rPr>
              <a:t>- Em nêu lại các bước tạo tranh từ khuôn in bằng giấy bìa.</a:t>
            </a:r>
          </a:p>
          <a:p>
            <a:pPr>
              <a:lnSpc>
                <a:spcPct val="150000"/>
              </a:lnSpc>
            </a:pPr>
            <a:r>
              <a:rPr lang="vi-VN" sz="4800" dirty="0">
                <a:ea typeface="Calibri" panose="020F0502020204030204" pitchFamily="34" charset="0"/>
                <a:cs typeface="Times New Roman" panose="02020603050405020304" pitchFamily="18" charset="0"/>
              </a:rPr>
              <a:t>- Em hoàn thiện bức tranh ở tiết trước.</a:t>
            </a:r>
            <a:endParaRPr lang="en-US" sz="4800" dirty="0">
              <a:ea typeface="Calibri" panose="020F0502020204030204" pitchFamily="34" charset="0"/>
              <a:cs typeface="Times New Roman" panose="02020603050405020304" pitchFamily="18" charset="0"/>
            </a:endParaRPr>
          </a:p>
          <a:p>
            <a:pPr>
              <a:lnSpc>
                <a:spcPct val="150000"/>
              </a:lnSpc>
            </a:pPr>
            <a:endParaRPr lang="vi-VN" sz="4800" dirty="0">
              <a:ea typeface="Calibri" panose="020F0502020204030204" pitchFamily="34" charset="0"/>
              <a:cs typeface="Times New Roman" panose="02020603050405020304" pitchFamily="18" charset="0"/>
            </a:endParaRPr>
          </a:p>
          <a:p>
            <a:pPr algn="just">
              <a:lnSpc>
                <a:spcPct val="150000"/>
              </a:lnSpc>
            </a:pPr>
            <a:endParaRPr lang="en-US" sz="6000" b="1" dirty="0">
              <a:ea typeface="Calibri" panose="020F0502020204030204" pitchFamily="34" charset="0"/>
            </a:endParaRPr>
          </a:p>
        </p:txBody>
      </p:sp>
      <p:pic>
        <p:nvPicPr>
          <p:cNvPr id="3" name="Picture 2">
            <a:extLst>
              <a:ext uri="{FF2B5EF4-FFF2-40B4-BE49-F238E27FC236}">
                <a16:creationId xmlns:a16="http://schemas.microsoft.com/office/drawing/2014/main" id="{1DBB4B8B-859D-0D60-4BC9-628924D605CD}"/>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085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47112" y="3998987"/>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247959"/>
            <a:ext cx="15237898" cy="203863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r>
              <a:rPr lang="vi-VN" sz="7200" b="1" dirty="0">
                <a:ea typeface="Calibri" panose="020F0502020204030204" pitchFamily="34" charset="0"/>
                <a:cs typeface="Times New Roman" panose="02020603050405020304" pitchFamily="18" charset="0"/>
              </a:rPr>
              <a:t>HĐ4.  Phân tích - đánh giá</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1" name="Freeform 11"/>
          <p:cNvSpPr/>
          <p:nvPr/>
        </p:nvSpPr>
        <p:spPr>
          <a:xfrm>
            <a:off x="-552244" y="171711"/>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345D9E34-33EB-8106-7276-6966BB9C572F}"/>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680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762000" y="1104900"/>
            <a:ext cx="15237898" cy="144584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526187" y="3238500"/>
            <a:ext cx="17297400" cy="7126566"/>
          </a:xfrm>
          <a:prstGeom prst="rect">
            <a:avLst/>
          </a:prstGeom>
        </p:spPr>
        <p:txBody>
          <a:bodyPr wrap="square" lIns="0" tIns="0" rIns="0" bIns="0" rtlCol="0" anchor="t">
            <a:spAutoFit/>
          </a:bodyPr>
          <a:lstStyle/>
          <a:p>
            <a:pPr algn="l">
              <a:lnSpc>
                <a:spcPct val="107000"/>
              </a:lnSpc>
              <a:spcAft>
                <a:spcPts val="800"/>
              </a:spcAft>
            </a:pPr>
            <a:r>
              <a:rPr lang="vi-VN" sz="4000" dirty="0">
                <a:effectLst/>
              </a:rPr>
              <a:t>• Em thích bài vẽ in nào nhất? Vì sao?</a:t>
            </a:r>
            <a:endParaRPr lang="en-US" sz="3200" dirty="0">
              <a:effectLst/>
            </a:endParaRPr>
          </a:p>
          <a:p>
            <a:pPr algn="l">
              <a:lnSpc>
                <a:spcPct val="107000"/>
              </a:lnSpc>
              <a:spcAft>
                <a:spcPts val="800"/>
              </a:spcAft>
            </a:pPr>
            <a:r>
              <a:rPr lang="vi-VN" sz="4000" dirty="0">
                <a:effectLst/>
              </a:rPr>
              <a:t>• Em/bạn em đã chọn hình, Cảnh vật trong tranh in được thể hiện thế nào để làm nổi bật nội dung tranh in?</a:t>
            </a:r>
            <a:endParaRPr lang="en-US" sz="3200" dirty="0">
              <a:effectLst/>
            </a:endParaRPr>
          </a:p>
          <a:p>
            <a:pPr algn="l">
              <a:lnSpc>
                <a:spcPct val="107000"/>
              </a:lnSpc>
              <a:spcAft>
                <a:spcPts val="800"/>
              </a:spcAft>
            </a:pPr>
            <a:r>
              <a:rPr lang="vi-VN" sz="4000" dirty="0">
                <a:effectLst/>
              </a:rPr>
              <a:t>• Em/bạn em đã sử dụng Sắc độ đậm nhạt trong tranh in như thế nào để thể hiện không gian xa gần?  </a:t>
            </a:r>
            <a:endParaRPr lang="en-US" sz="3200" dirty="0">
              <a:effectLst/>
            </a:endParaRPr>
          </a:p>
          <a:p>
            <a:pPr algn="l">
              <a:lnSpc>
                <a:spcPct val="107000"/>
              </a:lnSpc>
              <a:spcAft>
                <a:spcPts val="800"/>
              </a:spcAft>
            </a:pPr>
            <a:r>
              <a:rPr lang="vi-VN" sz="4000" dirty="0">
                <a:effectLst/>
              </a:rPr>
              <a:t>•  Em đã điều chỉnh màu như thế nào để khi in có được độ đậm nhạt đó?</a:t>
            </a:r>
            <a:endParaRPr lang="en-US" sz="3200" dirty="0">
              <a:effectLst/>
            </a:endParaRPr>
          </a:p>
          <a:p>
            <a:pPr algn="l">
              <a:lnSpc>
                <a:spcPct val="107000"/>
              </a:lnSpc>
              <a:spcAft>
                <a:spcPts val="800"/>
              </a:spcAft>
            </a:pPr>
            <a:r>
              <a:rPr lang="vi-VN" sz="4000" dirty="0">
                <a:effectLst/>
              </a:rPr>
              <a:t>•  Kỹ thuật tạo khuôn và in tranh như thế nào?</a:t>
            </a:r>
            <a:endParaRPr lang="en-US" sz="3200" dirty="0">
              <a:effectLst/>
            </a:endParaRPr>
          </a:p>
          <a:p>
            <a:pPr algn="l">
              <a:lnSpc>
                <a:spcPct val="107000"/>
              </a:lnSpc>
              <a:spcAft>
                <a:spcPts val="800"/>
              </a:spcAft>
            </a:pPr>
            <a:r>
              <a:rPr lang="vi-VN" sz="4000" dirty="0">
                <a:effectLst/>
              </a:rPr>
              <a:t>•  Chất cảm thể hiện trên bề mặt tranh như thế nào?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US" sz="6000" b="1" dirty="0">
              <a:ea typeface="Calibri" panose="020F0502020204030204" pitchFamily="34" charset="0"/>
            </a:endParaRPr>
          </a:p>
        </p:txBody>
      </p:sp>
      <p:pic>
        <p:nvPicPr>
          <p:cNvPr id="16" name="Picture 15">
            <a:extLst>
              <a:ext uri="{FF2B5EF4-FFF2-40B4-BE49-F238E27FC236}">
                <a16:creationId xmlns:a16="http://schemas.microsoft.com/office/drawing/2014/main" id="{2DC52DE6-9281-E206-79D5-010F3FA6FBAE}"/>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319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2057400" y="3856052"/>
            <a:ext cx="14204087"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3472198" y="4713096"/>
            <a:ext cx="15237898" cy="1092863"/>
          </a:xfrm>
          <a:prstGeom prst="rect">
            <a:avLst/>
          </a:prstGeom>
        </p:spPr>
        <p:txBody>
          <a:bodyPr wrap="square" lIns="0" tIns="0" rIns="0" bIns="0" rtlCol="0" anchor="t">
            <a:spAutoFit/>
          </a:bodyPr>
          <a:lstStyle/>
          <a:p>
            <a:pPr algn="l">
              <a:lnSpc>
                <a:spcPct val="115000"/>
              </a:lnSpc>
              <a:spcAft>
                <a:spcPts val="800"/>
              </a:spcAft>
              <a:tabLst>
                <a:tab pos="5731510" algn="r"/>
              </a:tabLst>
            </a:pPr>
            <a:r>
              <a:rPr lang="vi-VN" sz="6600" b="1" dirty="0">
                <a:ea typeface="Calibri" panose="020F0502020204030204" pitchFamily="34" charset="0"/>
                <a:cs typeface="Times New Roman" panose="02020603050405020304" pitchFamily="18" charset="0"/>
              </a:rPr>
              <a:t>HĐ5. MỞ RỘNG- PHÁT TRIỂN</a:t>
            </a:r>
            <a:endParaRPr lang="en-US" sz="5400" b="1" dirty="0">
              <a:effectLst/>
              <a:ea typeface="Calibri" panose="020F0502020204030204" pitchFamily="34" charset="0"/>
              <a:cs typeface="Times New Roman" panose="02020603050405020304" pitchFamily="18" charset="0"/>
            </a:endParaRPr>
          </a:p>
        </p:txBody>
      </p:sp>
      <p:sp>
        <p:nvSpPr>
          <p:cNvPr id="11" name="Freeform 11"/>
          <p:cNvSpPr/>
          <p:nvPr/>
        </p:nvSpPr>
        <p:spPr>
          <a:xfrm>
            <a:off x="798142" y="230050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A2D2C9F-F736-81DE-AC34-68F75ED64464}"/>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860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432028"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20091" y="5298354"/>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Tiết 1</a:t>
            </a:r>
            <a:endPar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415247" y="3860101"/>
            <a:ext cx="15958952" cy="931089"/>
          </a:xfrm>
          <a:prstGeom prst="rect">
            <a:avLst/>
          </a:prstGeom>
        </p:spPr>
        <p:txBody>
          <a:bodyPr wrap="square" lIns="0" tIns="0" rIns="0" bIns="0" rtlCol="0" anchor="t">
            <a:spAutoFit/>
          </a:bodyPr>
          <a:lstStyle/>
          <a:p>
            <a:pPr algn="ctr">
              <a:lnSpc>
                <a:spcPct val="107000"/>
              </a:lnSpc>
              <a:spcAft>
                <a:spcPts val="800"/>
              </a:spcAft>
            </a:pPr>
            <a:r>
              <a:rPr lang="vi-VN" sz="60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60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60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C573E9AC-421B-DE83-B6D2-C9532C393CF2}"/>
              </a:ext>
            </a:extLst>
          </p:cNvPr>
          <p:cNvPicPr>
            <a:picLocks noChangeAspect="1"/>
          </p:cNvPicPr>
          <p:nvPr/>
        </p:nvPicPr>
        <p:blipFill rotWithShape="1">
          <a:blip r:embed="rId1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1119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group of horses with colorful designs&#10;&#10;Description automatically generated">
            <a:extLst>
              <a:ext uri="{FF2B5EF4-FFF2-40B4-BE49-F238E27FC236}">
                <a16:creationId xmlns:a16="http://schemas.microsoft.com/office/drawing/2014/main" id="{7AB2AF3B-CD6D-DF72-DDD3-642EB0E9B01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105" r="-1" b="-1"/>
          <a:stretch/>
        </p:blipFill>
        <p:spPr>
          <a:xfrm>
            <a:off x="6425853" y="10"/>
            <a:ext cx="11862147" cy="10286993"/>
          </a:xfrm>
          <a:prstGeom prst="rect">
            <a:avLst/>
          </a:prstGeom>
        </p:spPr>
      </p:pic>
      <p:sp>
        <p:nvSpPr>
          <p:cNvPr id="10" name="Rectangle 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5BA9E1FA-FD54-F5E1-31EA-E4D20F700D9E}"/>
              </a:ext>
            </a:extLst>
          </p:cNvPr>
          <p:cNvSpPr txBox="1"/>
          <p:nvPr/>
        </p:nvSpPr>
        <p:spPr>
          <a:xfrm>
            <a:off x="1092994" y="1672828"/>
            <a:ext cx="9422606" cy="3581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500" dirty="0" err="1">
                <a:solidFill>
                  <a:schemeClr val="bg1"/>
                </a:solidFill>
                <a:latin typeface="Montserrat Medium" panose="00000600000000000000" pitchFamily="2" charset="0"/>
                <a:ea typeface="+mj-ea"/>
                <a:cs typeface="+mj-cs"/>
              </a:rPr>
              <a:t>Tìm</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hiểu</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vẻ</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đẹp</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trong</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tranh</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khắc</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gỗ</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của</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họa</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sĩ</a:t>
            </a:r>
            <a:endParaRPr lang="en-US" sz="7500" dirty="0">
              <a:solidFill>
                <a:schemeClr val="bg1"/>
              </a:solidFill>
              <a:latin typeface="Montserrat Medium" panose="00000600000000000000" pitchFamily="2" charset="0"/>
              <a:ea typeface="+mj-ea"/>
              <a:cs typeface="+mj-cs"/>
            </a:endParaRPr>
          </a:p>
        </p:txBody>
      </p:sp>
      <p:cxnSp>
        <p:nvCxnSpPr>
          <p:cNvPr id="12" name="Straight Connector 1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2877" y="5522112"/>
            <a:ext cx="179022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40C1853-07AE-63BB-F161-E94B72D56710}"/>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915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0E7"/>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08692"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 name="connsiteX0" fmla="*/ 0 w 4882642"/>
              <a:gd name="connsiteY0" fmla="*/ 0 h 27432"/>
              <a:gd name="connsiteX1" fmla="*/ 648694 w 4882642"/>
              <a:gd name="connsiteY1" fmla="*/ 0 h 27432"/>
              <a:gd name="connsiteX2" fmla="*/ 1199735 w 4882642"/>
              <a:gd name="connsiteY2" fmla="*/ 0 h 27432"/>
              <a:gd name="connsiteX3" fmla="*/ 1994908 w 4882642"/>
              <a:gd name="connsiteY3" fmla="*/ 0 h 27432"/>
              <a:gd name="connsiteX4" fmla="*/ 2643602 w 4882642"/>
              <a:gd name="connsiteY4" fmla="*/ 0 h 27432"/>
              <a:gd name="connsiteX5" fmla="*/ 3292296 w 4882642"/>
              <a:gd name="connsiteY5" fmla="*/ 0 h 27432"/>
              <a:gd name="connsiteX6" fmla="*/ 4087469 w 4882642"/>
              <a:gd name="connsiteY6" fmla="*/ 0 h 27432"/>
              <a:gd name="connsiteX7" fmla="*/ 4882642 w 4882642"/>
              <a:gd name="connsiteY7" fmla="*/ 0 h 27432"/>
              <a:gd name="connsiteX8" fmla="*/ 4882642 w 4882642"/>
              <a:gd name="connsiteY8" fmla="*/ 27432 h 27432"/>
              <a:gd name="connsiteX9" fmla="*/ 4282775 w 4882642"/>
              <a:gd name="connsiteY9" fmla="*/ 27432 h 27432"/>
              <a:gd name="connsiteX10" fmla="*/ 3585254 w 4882642"/>
              <a:gd name="connsiteY10" fmla="*/ 27432 h 27432"/>
              <a:gd name="connsiteX11" fmla="*/ 2887734 w 4882642"/>
              <a:gd name="connsiteY11" fmla="*/ 27432 h 27432"/>
              <a:gd name="connsiteX12" fmla="*/ 2239040 w 4882642"/>
              <a:gd name="connsiteY12" fmla="*/ 27432 h 27432"/>
              <a:gd name="connsiteX13" fmla="*/ 1443867 w 4882642"/>
              <a:gd name="connsiteY13" fmla="*/ 27432 h 27432"/>
              <a:gd name="connsiteX14" fmla="*/ 648694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2422" y="50852"/>
                  <a:pt x="501396" y="-20227"/>
                  <a:pt x="648694" y="0"/>
                </a:cubicBezTo>
                <a:cubicBezTo>
                  <a:pt x="799812" y="38507"/>
                  <a:pt x="959489" y="-800"/>
                  <a:pt x="1199735" y="0"/>
                </a:cubicBezTo>
                <a:cubicBezTo>
                  <a:pt x="1414420" y="17294"/>
                  <a:pt x="1508747" y="1527"/>
                  <a:pt x="1799602" y="0"/>
                </a:cubicBezTo>
                <a:cubicBezTo>
                  <a:pt x="2066440" y="-1017"/>
                  <a:pt x="2195650" y="32589"/>
                  <a:pt x="2545949" y="0"/>
                </a:cubicBezTo>
                <a:cubicBezTo>
                  <a:pt x="2873794" y="-31645"/>
                  <a:pt x="2929952" y="-3485"/>
                  <a:pt x="3194643" y="0"/>
                </a:cubicBezTo>
                <a:cubicBezTo>
                  <a:pt x="3454854" y="13507"/>
                  <a:pt x="3583403" y="-37677"/>
                  <a:pt x="3794510" y="0"/>
                </a:cubicBezTo>
                <a:cubicBezTo>
                  <a:pt x="4006689" y="30598"/>
                  <a:pt x="4340446" y="-94541"/>
                  <a:pt x="4882642" y="0"/>
                </a:cubicBezTo>
                <a:cubicBezTo>
                  <a:pt x="4881830" y="8405"/>
                  <a:pt x="4881054" y="21756"/>
                  <a:pt x="4882642" y="27432"/>
                </a:cubicBezTo>
                <a:cubicBezTo>
                  <a:pt x="4602011" y="27736"/>
                  <a:pt x="4385273" y="27792"/>
                  <a:pt x="4185122" y="27432"/>
                </a:cubicBezTo>
                <a:cubicBezTo>
                  <a:pt x="4006416" y="-24290"/>
                  <a:pt x="3836508" y="36434"/>
                  <a:pt x="3585254" y="27432"/>
                </a:cubicBezTo>
                <a:cubicBezTo>
                  <a:pt x="3336147" y="759"/>
                  <a:pt x="3187969" y="-5198"/>
                  <a:pt x="2790081" y="27432"/>
                </a:cubicBezTo>
                <a:cubicBezTo>
                  <a:pt x="2412999" y="38696"/>
                  <a:pt x="2457514" y="16798"/>
                  <a:pt x="2141387" y="27432"/>
                </a:cubicBezTo>
                <a:cubicBezTo>
                  <a:pt x="1838990" y="46054"/>
                  <a:pt x="1771634" y="27462"/>
                  <a:pt x="1590346" y="27432"/>
                </a:cubicBezTo>
                <a:cubicBezTo>
                  <a:pt x="1444790" y="48064"/>
                  <a:pt x="1195028" y="1250"/>
                  <a:pt x="844000" y="27432"/>
                </a:cubicBezTo>
                <a:cubicBezTo>
                  <a:pt x="493299" y="36516"/>
                  <a:pt x="334969" y="15761"/>
                  <a:pt x="0" y="27432"/>
                </a:cubicBezTo>
                <a:cubicBezTo>
                  <a:pt x="-476" y="15539"/>
                  <a:pt x="-411" y="9181"/>
                  <a:pt x="0" y="0"/>
                </a:cubicBezTo>
                <a:close/>
              </a:path>
              <a:path w="4882642" h="27432" stroke="0" extrusionOk="0">
                <a:moveTo>
                  <a:pt x="0" y="0"/>
                </a:moveTo>
                <a:cubicBezTo>
                  <a:pt x="253027" y="23111"/>
                  <a:pt x="491193" y="-9736"/>
                  <a:pt x="648694" y="0"/>
                </a:cubicBezTo>
                <a:cubicBezTo>
                  <a:pt x="774418" y="32734"/>
                  <a:pt x="1004421" y="15443"/>
                  <a:pt x="1199735" y="0"/>
                </a:cubicBezTo>
                <a:cubicBezTo>
                  <a:pt x="1414066" y="-19237"/>
                  <a:pt x="1745615" y="-11843"/>
                  <a:pt x="1994908" y="0"/>
                </a:cubicBezTo>
                <a:cubicBezTo>
                  <a:pt x="2228376" y="-7139"/>
                  <a:pt x="2371916" y="44711"/>
                  <a:pt x="2643602" y="0"/>
                </a:cubicBezTo>
                <a:cubicBezTo>
                  <a:pt x="2914314" y="-21888"/>
                  <a:pt x="3044662" y="1137"/>
                  <a:pt x="3292296" y="0"/>
                </a:cubicBezTo>
                <a:cubicBezTo>
                  <a:pt x="3560253" y="4721"/>
                  <a:pt x="3901562" y="8014"/>
                  <a:pt x="4087469" y="0"/>
                </a:cubicBezTo>
                <a:cubicBezTo>
                  <a:pt x="4275340" y="-4038"/>
                  <a:pt x="4487843" y="-21532"/>
                  <a:pt x="4882642" y="0"/>
                </a:cubicBezTo>
                <a:cubicBezTo>
                  <a:pt x="4883146" y="9145"/>
                  <a:pt x="4884401" y="18278"/>
                  <a:pt x="4882642" y="27432"/>
                </a:cubicBezTo>
                <a:cubicBezTo>
                  <a:pt x="4640452" y="55312"/>
                  <a:pt x="4469276" y="12389"/>
                  <a:pt x="4282775" y="27432"/>
                </a:cubicBezTo>
                <a:cubicBezTo>
                  <a:pt x="4127518" y="7175"/>
                  <a:pt x="3830432" y="34045"/>
                  <a:pt x="3585254" y="27432"/>
                </a:cubicBezTo>
                <a:cubicBezTo>
                  <a:pt x="3397964" y="-19363"/>
                  <a:pt x="3088373" y="27783"/>
                  <a:pt x="2887734" y="27432"/>
                </a:cubicBezTo>
                <a:cubicBezTo>
                  <a:pt x="2686715" y="33491"/>
                  <a:pt x="2471858" y="-15874"/>
                  <a:pt x="2239040" y="27432"/>
                </a:cubicBezTo>
                <a:cubicBezTo>
                  <a:pt x="2010727" y="69105"/>
                  <a:pt x="1750352" y="75633"/>
                  <a:pt x="1443867" y="27432"/>
                </a:cubicBezTo>
                <a:cubicBezTo>
                  <a:pt x="1059802" y="3232"/>
                  <a:pt x="850219" y="23727"/>
                  <a:pt x="648694" y="27432"/>
                </a:cubicBezTo>
                <a:cubicBezTo>
                  <a:pt x="414440" y="23153"/>
                  <a:pt x="304476" y="56600"/>
                  <a:pt x="0" y="27432"/>
                </a:cubicBezTo>
                <a:cubicBezTo>
                  <a:pt x="-736" y="17315"/>
                  <a:pt x="432" y="6508"/>
                  <a:pt x="0" y="0"/>
                </a:cubicBezTo>
                <a:close/>
              </a:path>
              <a:path w="4882642" h="27432" fill="none" stroke="0" extrusionOk="0">
                <a:moveTo>
                  <a:pt x="0" y="0"/>
                </a:moveTo>
                <a:cubicBezTo>
                  <a:pt x="278307" y="12359"/>
                  <a:pt x="458140" y="1341"/>
                  <a:pt x="648694" y="0"/>
                </a:cubicBezTo>
                <a:cubicBezTo>
                  <a:pt x="837654" y="9322"/>
                  <a:pt x="968082" y="-1784"/>
                  <a:pt x="1199735" y="0"/>
                </a:cubicBezTo>
                <a:cubicBezTo>
                  <a:pt x="1403481" y="5976"/>
                  <a:pt x="1529540" y="18391"/>
                  <a:pt x="1799602" y="0"/>
                </a:cubicBezTo>
                <a:cubicBezTo>
                  <a:pt x="2060949" y="10650"/>
                  <a:pt x="2230517" y="38632"/>
                  <a:pt x="2545949" y="0"/>
                </a:cubicBezTo>
                <a:cubicBezTo>
                  <a:pt x="2872552" y="-33837"/>
                  <a:pt x="2933189" y="-11123"/>
                  <a:pt x="3194643" y="0"/>
                </a:cubicBezTo>
                <a:cubicBezTo>
                  <a:pt x="3425833" y="1576"/>
                  <a:pt x="3570403" y="-8842"/>
                  <a:pt x="3794510" y="0"/>
                </a:cubicBezTo>
                <a:cubicBezTo>
                  <a:pt x="3994857" y="-4870"/>
                  <a:pt x="4333504" y="-26345"/>
                  <a:pt x="4882642" y="0"/>
                </a:cubicBezTo>
                <a:cubicBezTo>
                  <a:pt x="4882085" y="8537"/>
                  <a:pt x="4883564" y="21849"/>
                  <a:pt x="4882642" y="27432"/>
                </a:cubicBezTo>
                <a:cubicBezTo>
                  <a:pt x="4562314" y="-173"/>
                  <a:pt x="4430982" y="86245"/>
                  <a:pt x="4185122" y="27432"/>
                </a:cubicBezTo>
                <a:cubicBezTo>
                  <a:pt x="3986202" y="13896"/>
                  <a:pt x="3828751" y="61605"/>
                  <a:pt x="3585254" y="27432"/>
                </a:cubicBezTo>
                <a:cubicBezTo>
                  <a:pt x="3360279" y="30319"/>
                  <a:pt x="3187249" y="44608"/>
                  <a:pt x="2790081" y="27432"/>
                </a:cubicBezTo>
                <a:cubicBezTo>
                  <a:pt x="2423355" y="30305"/>
                  <a:pt x="2455688" y="-1923"/>
                  <a:pt x="2141387" y="27432"/>
                </a:cubicBezTo>
                <a:cubicBezTo>
                  <a:pt x="1826188" y="48501"/>
                  <a:pt x="1763258" y="10227"/>
                  <a:pt x="1590346" y="27432"/>
                </a:cubicBezTo>
                <a:cubicBezTo>
                  <a:pt x="1376289" y="34931"/>
                  <a:pt x="1198242" y="14277"/>
                  <a:pt x="844000" y="27432"/>
                </a:cubicBezTo>
                <a:cubicBezTo>
                  <a:pt x="489390" y="13107"/>
                  <a:pt x="304080" y="13295"/>
                  <a:pt x="0" y="27432"/>
                </a:cubicBezTo>
                <a:cubicBezTo>
                  <a:pt x="-1508" y="15815"/>
                  <a:pt x="-177" y="8147"/>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7">
            <a:extLst>
              <a:ext uri="{FF2B5EF4-FFF2-40B4-BE49-F238E27FC236}">
                <a16:creationId xmlns:a16="http://schemas.microsoft.com/office/drawing/2014/main" id="{81FC82CF-C4D1-DC90-A4AE-E68BAF9A51E6}"/>
              </a:ext>
            </a:extLst>
          </p:cNvPr>
          <p:cNvSpPr txBox="1"/>
          <p:nvPr/>
        </p:nvSpPr>
        <p:spPr>
          <a:xfrm>
            <a:off x="9982200" y="4076700"/>
            <a:ext cx="7569708" cy="1292475"/>
          </a:xfrm>
          <a:prstGeom prst="rect">
            <a:avLst/>
          </a:prstGeom>
        </p:spPr>
        <p:txBody>
          <a:bodyPr vert="horz" lIns="91440" tIns="45720" rIns="91440" bIns="45720" rtlCol="0" anchor="t">
            <a:normAutofit fontScale="92500"/>
          </a:bodyPr>
          <a:lstStyle/>
          <a:p>
            <a:pPr indent="-228600">
              <a:lnSpc>
                <a:spcPct val="90000"/>
              </a:lnSpc>
              <a:spcBef>
                <a:spcPct val="0"/>
              </a:spcBef>
              <a:spcAft>
                <a:spcPts val="600"/>
              </a:spcAft>
              <a:buFont typeface="Arial" panose="020B0604020202020204" pitchFamily="34" charset="0"/>
              <a:buChar char="•"/>
            </a:pPr>
            <a:r>
              <a:rPr lang="en-US" sz="3300" dirty="0"/>
              <a:t>Em </a:t>
            </a:r>
            <a:r>
              <a:rPr lang="en-US" sz="3300" dirty="0" err="1"/>
              <a:t>quan</a:t>
            </a:r>
            <a:r>
              <a:rPr lang="en-US" sz="3300" dirty="0"/>
              <a:t> </a:t>
            </a:r>
            <a:r>
              <a:rPr lang="en-US" sz="3300" dirty="0" err="1"/>
              <a:t>sát</a:t>
            </a:r>
            <a:r>
              <a:rPr lang="en-US" sz="3300" dirty="0"/>
              <a:t> </a:t>
            </a:r>
            <a:r>
              <a:rPr lang="en-US" sz="3300" dirty="0" err="1"/>
              <a:t>hình</a:t>
            </a:r>
            <a:r>
              <a:rPr lang="en-US" sz="3300" dirty="0"/>
              <a:t> </a:t>
            </a:r>
            <a:r>
              <a:rPr lang="en-US" sz="3300" dirty="0" err="1"/>
              <a:t>để</a:t>
            </a:r>
            <a:r>
              <a:rPr lang="en-US" sz="3300" dirty="0"/>
              <a:t> </a:t>
            </a:r>
            <a:r>
              <a:rPr lang="en-US" sz="3300" dirty="0" err="1"/>
              <a:t>nhận</a:t>
            </a:r>
            <a:r>
              <a:rPr lang="en-US" sz="3300" dirty="0"/>
              <a:t> </a:t>
            </a:r>
            <a:r>
              <a:rPr lang="en-US" sz="3300" dirty="0" err="1"/>
              <a:t>biết</a:t>
            </a:r>
            <a:r>
              <a:rPr lang="en-US" sz="3300" dirty="0"/>
              <a:t> </a:t>
            </a:r>
            <a:r>
              <a:rPr lang="en-US" sz="3300" dirty="0" err="1"/>
              <a:t>thêm</a:t>
            </a:r>
            <a:r>
              <a:rPr lang="en-US" sz="3300" dirty="0"/>
              <a:t> </a:t>
            </a:r>
            <a:r>
              <a:rPr lang="en-US" sz="3300" dirty="0" err="1"/>
              <a:t>vẻ</a:t>
            </a:r>
            <a:r>
              <a:rPr lang="en-US" sz="3300" dirty="0"/>
              <a:t> </a:t>
            </a:r>
            <a:r>
              <a:rPr lang="en-US" sz="3300" dirty="0" err="1"/>
              <a:t>đẹp</a:t>
            </a:r>
            <a:r>
              <a:rPr lang="en-US" sz="3300" dirty="0"/>
              <a:t> </a:t>
            </a:r>
            <a:r>
              <a:rPr lang="en-US" sz="3300" dirty="0" err="1"/>
              <a:t>trong</a:t>
            </a:r>
            <a:r>
              <a:rPr lang="en-US" sz="3300" dirty="0"/>
              <a:t> </a:t>
            </a:r>
            <a:r>
              <a:rPr lang="en-US" sz="3300" dirty="0" err="1"/>
              <a:t>tranh</a:t>
            </a:r>
            <a:r>
              <a:rPr lang="en-US" sz="3300" dirty="0"/>
              <a:t> </a:t>
            </a:r>
            <a:r>
              <a:rPr lang="en-US" sz="3300" dirty="0" err="1"/>
              <a:t>khắc</a:t>
            </a:r>
            <a:r>
              <a:rPr lang="en-US" sz="3300" dirty="0"/>
              <a:t> </a:t>
            </a:r>
            <a:r>
              <a:rPr lang="en-US" sz="3300" dirty="0" err="1"/>
              <a:t>gỗ</a:t>
            </a:r>
            <a:r>
              <a:rPr lang="en-US" sz="3300" dirty="0"/>
              <a:t> </a:t>
            </a:r>
            <a:r>
              <a:rPr lang="en-US" sz="3300" dirty="0" err="1"/>
              <a:t>của</a:t>
            </a:r>
            <a:r>
              <a:rPr lang="en-US" sz="3300" dirty="0"/>
              <a:t> </a:t>
            </a:r>
            <a:r>
              <a:rPr lang="en-US" sz="3300" dirty="0" err="1"/>
              <a:t>họa</a:t>
            </a:r>
            <a:r>
              <a:rPr lang="en-US" sz="3300" dirty="0"/>
              <a:t> </a:t>
            </a:r>
            <a:r>
              <a:rPr lang="en-US" sz="3300" dirty="0" err="1"/>
              <a:t>sĩ</a:t>
            </a:r>
            <a:r>
              <a:rPr lang="en-US" sz="3300" dirty="0"/>
              <a:t> Vũ Duy </a:t>
            </a:r>
            <a:r>
              <a:rPr lang="en-US" sz="3300" dirty="0" err="1"/>
              <a:t>Nghĩa</a:t>
            </a:r>
            <a:endParaRPr lang="en-US" sz="3300" dirty="0"/>
          </a:p>
        </p:txBody>
      </p:sp>
      <p:grpSp>
        <p:nvGrpSpPr>
          <p:cNvPr id="6" name="Group 5">
            <a:extLst>
              <a:ext uri="{FF2B5EF4-FFF2-40B4-BE49-F238E27FC236}">
                <a16:creationId xmlns:a16="http://schemas.microsoft.com/office/drawing/2014/main" id="{87A7BEA3-3E21-68EB-5AD4-BD9CFAC73C94}"/>
              </a:ext>
            </a:extLst>
          </p:cNvPr>
          <p:cNvGrpSpPr/>
          <p:nvPr/>
        </p:nvGrpSpPr>
        <p:grpSpPr>
          <a:xfrm>
            <a:off x="972915" y="960120"/>
            <a:ext cx="8135430" cy="8366761"/>
            <a:chOff x="9753600" y="1332007"/>
            <a:chExt cx="8133178" cy="8364443"/>
          </a:xfrm>
        </p:grpSpPr>
        <p:pic>
          <p:nvPicPr>
            <p:cNvPr id="2" name="Picture 1" descr="A group of horses with colorful designs&#10;&#10;Description automatically generated">
              <a:extLst>
                <a:ext uri="{FF2B5EF4-FFF2-40B4-BE49-F238E27FC236}">
                  <a16:creationId xmlns:a16="http://schemas.microsoft.com/office/drawing/2014/main" id="{C0F9D8A9-0DC1-DFBF-7B42-3F38669E8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1332007"/>
              <a:ext cx="8056978" cy="7203886"/>
            </a:xfrm>
            <a:prstGeom prst="rect">
              <a:avLst/>
            </a:prstGeom>
          </p:spPr>
        </p:pic>
        <p:sp>
          <p:nvSpPr>
            <p:cNvPr id="5" name="TextBox 7">
              <a:extLst>
                <a:ext uri="{FF2B5EF4-FFF2-40B4-BE49-F238E27FC236}">
                  <a16:creationId xmlns:a16="http://schemas.microsoft.com/office/drawing/2014/main" id="{D011F2B3-57B8-32DE-3891-FF757C63188E}"/>
                </a:ext>
              </a:extLst>
            </p:cNvPr>
            <p:cNvSpPr txBox="1"/>
            <p:nvPr/>
          </p:nvSpPr>
          <p:spPr>
            <a:xfrm>
              <a:off x="9753600" y="8591550"/>
              <a:ext cx="3186641" cy="1104900"/>
            </a:xfrm>
            <a:prstGeom prst="rect">
              <a:avLst/>
            </a:prstGeom>
          </p:spPr>
          <p:txBody>
            <a:bodyPr vert="horz" lIns="91440" tIns="45720" rIns="91440" bIns="45720" rtlCol="0" anchor="b">
              <a:normAutofit/>
            </a:bodyPr>
            <a:lstStyle/>
            <a:p>
              <a:pPr defTabSz="905256">
                <a:spcBef>
                  <a:spcPct val="0"/>
                </a:spcBef>
                <a:spcAft>
                  <a:spcPts val="594"/>
                </a:spcAft>
              </a:pPr>
              <a:r>
                <a:rPr lang="vi-VN" sz="1584" i="1" kern="1200">
                  <a:solidFill>
                    <a:schemeClr val="tx1"/>
                  </a:solidFill>
                  <a:latin typeface="+mn-lt"/>
                  <a:ea typeface="+mj-ea"/>
                  <a:cs typeface="+mj-cs"/>
                </a:rPr>
                <a:t>Tác phẩm: Gió trên cánh đồng</a:t>
              </a:r>
            </a:p>
            <a:p>
              <a:pPr defTabSz="905256">
                <a:spcBef>
                  <a:spcPct val="0"/>
                </a:spcBef>
                <a:spcAft>
                  <a:spcPts val="594"/>
                </a:spcAft>
              </a:pPr>
              <a:r>
                <a:rPr lang="vi-VN" sz="1584" i="1" kern="1200">
                  <a:solidFill>
                    <a:schemeClr val="tx1"/>
                  </a:solidFill>
                  <a:latin typeface="+mn-lt"/>
                  <a:ea typeface="+mj-ea"/>
                  <a:cs typeface="+mj-cs"/>
                </a:rPr>
                <a:t>Tác giả: Vũ Duy Nghĩa</a:t>
              </a:r>
            </a:p>
            <a:p>
              <a:pPr defTabSz="905256">
                <a:spcBef>
                  <a:spcPct val="0"/>
                </a:spcBef>
                <a:spcAft>
                  <a:spcPts val="594"/>
                </a:spcAft>
              </a:pPr>
              <a:r>
                <a:rPr lang="vi-VN" sz="1584" i="1" kern="1200">
                  <a:solidFill>
                    <a:schemeClr val="tx1"/>
                  </a:solidFill>
                  <a:latin typeface="+mn-lt"/>
                  <a:ea typeface="+mj-ea"/>
                  <a:cs typeface="+mj-cs"/>
                </a:rPr>
                <a:t>Chất liệu tranh khắc gỗ</a:t>
              </a:r>
              <a:endParaRPr lang="en-US" sz="1600" i="1">
                <a:ea typeface="+mj-ea"/>
                <a:cs typeface="+mj-cs"/>
              </a:endParaRPr>
            </a:p>
          </p:txBody>
        </p:sp>
      </p:grpSp>
    </p:spTree>
    <p:extLst>
      <p:ext uri="{BB962C8B-B14F-4D97-AF65-F5344CB8AC3E}">
        <p14:creationId xmlns:p14="http://schemas.microsoft.com/office/powerpoint/2010/main" val="235917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501905" y="2668896"/>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76600" y="3009900"/>
            <a:ext cx="11934974" cy="4055597"/>
          </a:xfrm>
          <a:prstGeom prst="rect">
            <a:avLst/>
          </a:prstGeom>
        </p:spPr>
        <p:txBody>
          <a:bodyPr wrap="square" lIns="0" tIns="0" rIns="0" bIns="0" rtlCol="0" anchor="t">
            <a:spAutoFit/>
          </a:bodyPr>
          <a:lstStyle/>
          <a:p>
            <a:pPr algn="just">
              <a:lnSpc>
                <a:spcPct val="150000"/>
              </a:lnSpc>
            </a:pPr>
            <a:r>
              <a:rPr lang="vi-VN" sz="6000" b="1" dirty="0">
                <a:effectLst/>
                <a:ea typeface="Calibri" panose="020F0502020204030204" pitchFamily="34" charset="0"/>
              </a:rPr>
              <a:t> </a:t>
            </a:r>
            <a:r>
              <a:rPr lang="vi-VN" sz="4000" b="1" dirty="0">
                <a:ea typeface="Calibri" panose="020F0502020204030204" pitchFamily="34" charset="0"/>
              </a:rPr>
              <a:t>Tranh in là loại hình nghệ thuật có từ lâu đời. Ngày nay, tranh in được phát triển đa dạng về đề tài, phong phú về hình thức thể hiện, góp phần làm giàu thêm kho tàng nghệ thuật Việt Nam.</a:t>
            </a:r>
            <a:endParaRPr lang="en-US" sz="6000" b="1" dirty="0">
              <a:ea typeface="Calibri" panose="020F0502020204030204" pitchFamily="34" charset="0"/>
            </a:endParaRPr>
          </a:p>
        </p:txBody>
      </p:sp>
      <p:sp>
        <p:nvSpPr>
          <p:cNvPr id="7" name="TextBox 7"/>
          <p:cNvSpPr txBox="1"/>
          <p:nvPr/>
        </p:nvSpPr>
        <p:spPr>
          <a:xfrm>
            <a:off x="3758660" y="587791"/>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latin typeface="Montserrat SemiBold" panose="00000700000000000000" pitchFamily="2" charset="0"/>
              </a:rPr>
              <a:t>Em nhớ nhé</a:t>
            </a:r>
            <a:endParaRPr lang="en-US" sz="9184" dirty="0">
              <a:solidFill>
                <a:srgbClr val="000000"/>
              </a:solidFill>
              <a:latin typeface="Montserrat SemiBold" panose="00000700000000000000" pitchFamily="2"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58DC1151-7658-A738-842E-A83ABF512726}"/>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551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684672" y="4605622"/>
            <a:ext cx="4189683" cy="6322232"/>
          </a:xfrm>
          <a:custGeom>
            <a:avLst/>
            <a:gdLst/>
            <a:ahLst/>
            <a:cxnLst/>
            <a:rect l="l" t="t" r="r" b="b"/>
            <a:pathLst>
              <a:path w="4189683" h="6322232">
                <a:moveTo>
                  <a:pt x="0" y="0"/>
                </a:moveTo>
                <a:lnTo>
                  <a:pt x="4189683" y="0"/>
                </a:lnTo>
                <a:lnTo>
                  <a:pt x="4189683" y="6322232"/>
                </a:lnTo>
                <a:lnTo>
                  <a:pt x="0" y="6322232"/>
                </a:lnTo>
                <a:lnTo>
                  <a:pt x="0" y="0"/>
                </a:lnTo>
                <a:close/>
              </a:path>
            </a:pathLst>
          </a:custGeom>
          <a:blipFill>
            <a:blip r:embed="rId2"/>
            <a:stretch>
              <a:fillRect/>
            </a:stretch>
          </a:blipFill>
        </p:spPr>
        <p:txBody>
          <a:bodyPr/>
          <a:lstStyle/>
          <a:p>
            <a:endParaRPr lang="en-US"/>
          </a:p>
        </p:txBody>
      </p:sp>
      <p:sp>
        <p:nvSpPr>
          <p:cNvPr id="3" name="Freeform 3"/>
          <p:cNvSpPr/>
          <p:nvPr/>
        </p:nvSpPr>
        <p:spPr>
          <a:xfrm>
            <a:off x="-2088710" y="8419248"/>
            <a:ext cx="7864217" cy="3735503"/>
          </a:xfrm>
          <a:custGeom>
            <a:avLst/>
            <a:gdLst/>
            <a:ahLst/>
            <a:cxnLst/>
            <a:rect l="l" t="t" r="r" b="b"/>
            <a:pathLst>
              <a:path w="7864217" h="3735503">
                <a:moveTo>
                  <a:pt x="0" y="0"/>
                </a:moveTo>
                <a:lnTo>
                  <a:pt x="7864217" y="0"/>
                </a:lnTo>
                <a:lnTo>
                  <a:pt x="7864217" y="3735504"/>
                </a:lnTo>
                <a:lnTo>
                  <a:pt x="0" y="3735504"/>
                </a:lnTo>
                <a:lnTo>
                  <a:pt x="0" y="0"/>
                </a:lnTo>
                <a:close/>
              </a:path>
            </a:pathLst>
          </a:custGeom>
          <a:blipFill>
            <a:blip r:embed="rId3"/>
            <a:stretch>
              <a:fillRect/>
            </a:stretch>
          </a:blipFill>
        </p:spPr>
        <p:txBody>
          <a:bodyPr/>
          <a:lstStyle/>
          <a:p>
            <a:endParaRPr lang="en-US"/>
          </a:p>
        </p:txBody>
      </p:sp>
      <p:sp>
        <p:nvSpPr>
          <p:cNvPr id="4" name="Freeform 4"/>
          <p:cNvSpPr/>
          <p:nvPr/>
        </p:nvSpPr>
        <p:spPr>
          <a:xfrm>
            <a:off x="3196628" y="9258300"/>
            <a:ext cx="16230600" cy="2339912"/>
          </a:xfrm>
          <a:custGeom>
            <a:avLst/>
            <a:gdLst/>
            <a:ahLst/>
            <a:cxnLst/>
            <a:rect l="l" t="t" r="r" b="b"/>
            <a:pathLst>
              <a:path w="16230600" h="2339912">
                <a:moveTo>
                  <a:pt x="0" y="0"/>
                </a:moveTo>
                <a:lnTo>
                  <a:pt x="16230600" y="0"/>
                </a:lnTo>
                <a:lnTo>
                  <a:pt x="16230600" y="2339912"/>
                </a:lnTo>
                <a:lnTo>
                  <a:pt x="0" y="2339912"/>
                </a:lnTo>
                <a:lnTo>
                  <a:pt x="0" y="0"/>
                </a:lnTo>
                <a:close/>
              </a:path>
            </a:pathLst>
          </a:custGeom>
          <a:blipFill>
            <a:blip r:embed="rId4"/>
            <a:stretch>
              <a:fillRect/>
            </a:stretch>
          </a:blipFill>
        </p:spPr>
        <p:txBody>
          <a:bodyPr/>
          <a:lstStyle/>
          <a:p>
            <a:endParaRPr lang="en-US"/>
          </a:p>
        </p:txBody>
      </p:sp>
      <p:sp>
        <p:nvSpPr>
          <p:cNvPr id="5" name="Freeform 5"/>
          <p:cNvSpPr/>
          <p:nvPr/>
        </p:nvSpPr>
        <p:spPr>
          <a:xfrm>
            <a:off x="11903874"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5"/>
            <a:stretch>
              <a:fillRect/>
            </a:stretch>
          </a:blipFill>
        </p:spPr>
        <p:txBody>
          <a:bodyPr/>
          <a:lstStyle/>
          <a:p>
            <a:endParaRPr lang="en-US"/>
          </a:p>
        </p:txBody>
      </p:sp>
      <p:sp>
        <p:nvSpPr>
          <p:cNvPr id="6" name="TextBox 12">
            <a:extLst>
              <a:ext uri="{FF2B5EF4-FFF2-40B4-BE49-F238E27FC236}">
                <a16:creationId xmlns:a16="http://schemas.microsoft.com/office/drawing/2014/main" id="{59C8BC97-616F-5D63-A866-7265C9EDEABF}"/>
              </a:ext>
            </a:extLst>
          </p:cNvPr>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vi-VN" sz="14068" b="1" dirty="0">
                <a:solidFill>
                  <a:srgbClr val="FE9F95"/>
                </a:solidFill>
              </a:rPr>
              <a:t>Dặn dò</a:t>
            </a:r>
            <a:endParaRPr lang="en-US" sz="14068" b="1" dirty="0">
              <a:solidFill>
                <a:srgbClr val="FE9F95"/>
              </a:solidFill>
            </a:endParaRPr>
          </a:p>
        </p:txBody>
      </p:sp>
      <p:pic>
        <p:nvPicPr>
          <p:cNvPr id="7" name="Picture 6">
            <a:extLst>
              <a:ext uri="{FF2B5EF4-FFF2-40B4-BE49-F238E27FC236}">
                <a16:creationId xmlns:a16="http://schemas.microsoft.com/office/drawing/2014/main" id="{1F6E617E-7E7A-83C5-BC7D-6F85FB7AE642}"/>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txBody>
          <a:bodyPr/>
          <a:lstStyle/>
          <a:p>
            <a:endParaRPr lang="en-US"/>
          </a:p>
        </p:txBody>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txBody>
          <a:bodyPr/>
          <a:lstStyle/>
          <a:p>
            <a:endParaRPr lang="en-US"/>
          </a:p>
        </p:txBody>
      </p:sp>
      <p:sp>
        <p:nvSpPr>
          <p:cNvPr id="6" name="Freeform 6"/>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txBody>
          <a:bodyPr/>
          <a:lstStyle/>
          <a:p>
            <a:endParaRPr lang="en-US"/>
          </a:p>
        </p:txBody>
      </p:sp>
      <p:sp>
        <p:nvSpPr>
          <p:cNvPr id="7" name="Freeform 7"/>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txBody>
          <a:bodyPr/>
          <a:lstStyle/>
          <a:p>
            <a:endParaRPr lang="en-US"/>
          </a:p>
        </p:txBody>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txBody>
          <a:bodyPr/>
          <a:lstStyle/>
          <a:p>
            <a:endParaRPr lang="en-US"/>
          </a:p>
        </p:txBody>
      </p:sp>
      <p:sp>
        <p:nvSpPr>
          <p:cNvPr id="12" name="TextBox 12"/>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vi-VN" sz="14068" b="1" dirty="0">
                <a:solidFill>
                  <a:srgbClr val="FE9F95"/>
                </a:solidFill>
              </a:rPr>
              <a:t>MẾN CHÀO</a:t>
            </a:r>
            <a:endParaRPr lang="en-US" sz="14068" b="1" dirty="0">
              <a:solidFill>
                <a:srgbClr val="FE9F95"/>
              </a:solidFill>
            </a:endParaRPr>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txBody>
          <a:bodyPr/>
          <a:lstStyle/>
          <a:p>
            <a:endParaRPr lang="en-US"/>
          </a:p>
        </p:txBody>
      </p:sp>
      <p:pic>
        <p:nvPicPr>
          <p:cNvPr id="15" name="Picture 14">
            <a:extLst>
              <a:ext uri="{FF2B5EF4-FFF2-40B4-BE49-F238E27FC236}">
                <a16:creationId xmlns:a16="http://schemas.microsoft.com/office/drawing/2014/main" id="{B3D9A16E-6A51-4D1F-678F-FEDC17FD28B2}"/>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017" y="5519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dirty="0"/>
          </a:p>
        </p:txBody>
      </p:sp>
      <p:sp>
        <p:nvSpPr>
          <p:cNvPr id="6" name="Freeform 6"/>
          <p:cNvSpPr/>
          <p:nvPr/>
        </p:nvSpPr>
        <p:spPr>
          <a:xfrm>
            <a:off x="-9906000" y="-266700"/>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3"/>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4"/>
            <a:stretch>
              <a:fillRect/>
            </a:stretch>
          </a:blipFill>
        </p:spPr>
        <p:txBody>
          <a:bodyPr/>
          <a:lstStyle/>
          <a:p>
            <a:endParaRPr lang="en-US"/>
          </a:p>
        </p:txBody>
      </p:sp>
      <p:sp>
        <p:nvSpPr>
          <p:cNvPr id="12" name="Freeform 12"/>
          <p:cNvSpPr/>
          <p:nvPr/>
        </p:nvSpPr>
        <p:spPr>
          <a:xfrm>
            <a:off x="1058426" y="505273"/>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2510932" y="1438005"/>
            <a:ext cx="15237898" cy="1254061"/>
          </a:xfrm>
          <a:prstGeom prst="rect">
            <a:avLst/>
          </a:prstGeom>
        </p:spPr>
        <p:txBody>
          <a:bodyPr wrap="square" lIns="0" tIns="0" rIns="0" bIns="0" rtlCol="0" anchor="t">
            <a:spAutoFit/>
          </a:bodyPr>
          <a:lstStyle/>
          <a:p>
            <a:pPr>
              <a:lnSpc>
                <a:spcPct val="107000"/>
              </a:lnSpc>
              <a:spcAft>
                <a:spcPts val="800"/>
              </a:spcAf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I: KHÁM PHÁ</a:t>
            </a:r>
            <a:endParaRPr lang="vi-VN" sz="3600" b="1" dirty="0">
              <a:effectLst/>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vi-VN" sz="3600" b="1" dirty="0">
                <a:effectLst/>
                <a:latin typeface="Montserrat SemiBold" panose="00000700000000000000" pitchFamily="2" charset="0"/>
                <a:ea typeface="Calibri" panose="020F0502020204030204" pitchFamily="34" charset="0"/>
                <a:cs typeface="Times New Roman" panose="02020603050405020304" pitchFamily="18" charset="0"/>
              </a:rPr>
              <a:t>Tạo tranh cắt dán về cảnh vật thiên nhiên bằng giấy bìa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643517" y="505273"/>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4"/>
            <a:stretch>
              <a:fillRect/>
            </a:stretch>
          </a:blipFill>
        </p:spPr>
        <p:txBody>
          <a:bodyPr/>
          <a:lstStyle/>
          <a:p>
            <a:endParaRPr lang="en-US"/>
          </a:p>
        </p:txBody>
      </p:sp>
      <p:sp>
        <p:nvSpPr>
          <p:cNvPr id="15" name="TextBox 10">
            <a:extLst>
              <a:ext uri="{FF2B5EF4-FFF2-40B4-BE49-F238E27FC236}">
                <a16:creationId xmlns:a16="http://schemas.microsoft.com/office/drawing/2014/main" id="{963D0135-9486-8A85-5547-AE7C5DC2FDE6}"/>
              </a:ext>
            </a:extLst>
          </p:cNvPr>
          <p:cNvSpPr txBox="1"/>
          <p:nvPr/>
        </p:nvSpPr>
        <p:spPr>
          <a:xfrm>
            <a:off x="1600200" y="5660300"/>
            <a:ext cx="15476974" cy="1412503"/>
          </a:xfrm>
          <a:prstGeom prst="rect">
            <a:avLst/>
          </a:prstGeom>
        </p:spPr>
        <p:txBody>
          <a:bodyPr wrap="square" lIns="0" tIns="0" rIns="0" bIns="0" rtlCol="0" anchor="t">
            <a:spAutoFit/>
          </a:bodyPr>
          <a:lstStyle/>
          <a:p>
            <a:pPr>
              <a:lnSpc>
                <a:spcPct val="107000"/>
              </a:lnSpc>
              <a:spcAft>
                <a:spcPts val="800"/>
              </a:spcAft>
            </a:pPr>
            <a:r>
              <a:rPr lang="vi-VN" sz="4400" dirty="0">
                <a:ea typeface="Calibri" panose="020F0502020204030204" pitchFamily="34" charset="0"/>
                <a:cs typeface="Times New Roman" panose="02020603050405020304" pitchFamily="18" charset="0"/>
              </a:rPr>
              <a:t>Em quan sát hình minh hoạ ở trang 14 trong SGK Mĩ thuật 5 để nhận biết hình thức của bức tranh cắt dán bằng giấy bìa. </a:t>
            </a:r>
            <a:endParaRPr lang="en-US" sz="4400"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3B23BA3-8D5F-5FC4-0E85-E1F9C49C3C58}"/>
              </a:ext>
            </a:extLst>
          </p:cNvPr>
          <p:cNvPicPr>
            <a:picLocks noChangeAspect="1"/>
          </p:cNvPicPr>
          <p:nvPr/>
        </p:nvPicPr>
        <p:blipFill rotWithShape="1">
          <a:blip r:embed="rId7">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20929D3C-7F8B-ADAB-63F8-D3E93F6A4421}"/>
              </a:ext>
            </a:extLst>
          </p:cNvPr>
          <p:cNvSpPr/>
          <p:nvPr/>
        </p:nvSpPr>
        <p:spPr>
          <a:xfrm>
            <a:off x="-66017"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pic>
        <p:nvPicPr>
          <p:cNvPr id="7" name="Picture 6" descr="A tree cut out of cardboard&#10;&#10;Description automatically generated">
            <a:extLst>
              <a:ext uri="{FF2B5EF4-FFF2-40B4-BE49-F238E27FC236}">
                <a16:creationId xmlns:a16="http://schemas.microsoft.com/office/drawing/2014/main" id="{9849EF6C-B8DD-4E32-3678-04826EE09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201" y="965200"/>
            <a:ext cx="6643496" cy="835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house and tree made out of cardboard&#10;&#10;Description automatically generated">
            <a:extLst>
              <a:ext uri="{FF2B5EF4-FFF2-40B4-BE49-F238E27FC236}">
                <a16:creationId xmlns:a16="http://schemas.microsoft.com/office/drawing/2014/main" id="{32CABFD8-A9BB-6E11-D88F-F0FED6BE0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297" y="2295921"/>
            <a:ext cx="7937501" cy="5695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F7DA4FB-DC30-FF57-EBCD-C512ED5EC0D2}"/>
              </a:ext>
            </a:extLst>
          </p:cNvPr>
          <p:cNvPicPr>
            <a:picLocks noChangeAspect="1"/>
          </p:cNvPicPr>
          <p:nvPr/>
        </p:nvPicPr>
        <p:blipFill rotWithShape="1">
          <a:blip r:embed="rId5">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7891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017" y="5519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dirty="0"/>
          </a:p>
        </p:txBody>
      </p:sp>
      <p:sp>
        <p:nvSpPr>
          <p:cNvPr id="6" name="Freeform 6"/>
          <p:cNvSpPr/>
          <p:nvPr/>
        </p:nvSpPr>
        <p:spPr>
          <a:xfrm>
            <a:off x="-9906000" y="-266700"/>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3"/>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4"/>
            <a:stretch>
              <a:fillRect/>
            </a:stretch>
          </a:blipFill>
        </p:spPr>
        <p:txBody>
          <a:bodyPr/>
          <a:lstStyle/>
          <a:p>
            <a:endParaRPr lang="en-US"/>
          </a:p>
        </p:txBody>
      </p:sp>
      <p:sp>
        <p:nvSpPr>
          <p:cNvPr id="12" name="Freeform 12"/>
          <p:cNvSpPr/>
          <p:nvPr/>
        </p:nvSpPr>
        <p:spPr>
          <a:xfrm>
            <a:off x="1058426" y="505273"/>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2510932" y="1438005"/>
            <a:ext cx="15237898" cy="1254061"/>
          </a:xfrm>
          <a:prstGeom prst="rect">
            <a:avLst/>
          </a:prstGeom>
        </p:spPr>
        <p:txBody>
          <a:bodyPr wrap="square" lIns="0" tIns="0" rIns="0" bIns="0" rtlCol="0" anchor="t">
            <a:spAutoFit/>
          </a:bodyPr>
          <a:lstStyle/>
          <a:p>
            <a:pPr>
              <a:lnSpc>
                <a:spcPct val="107000"/>
              </a:lnSpc>
              <a:spcAft>
                <a:spcPts val="800"/>
              </a:spcAf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I: KHÁM PHÁ</a:t>
            </a:r>
            <a:endParaRPr lang="vi-VN" sz="3600" b="1" dirty="0">
              <a:effectLst/>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vi-VN" sz="3600" b="1" dirty="0">
                <a:effectLst/>
                <a:latin typeface="Montserrat SemiBold" panose="00000700000000000000" pitchFamily="2" charset="0"/>
                <a:ea typeface="Calibri" panose="020F0502020204030204" pitchFamily="34" charset="0"/>
                <a:cs typeface="Times New Roman" panose="02020603050405020304" pitchFamily="18" charset="0"/>
              </a:rPr>
              <a:t>Tạo tranh cắt dán về cảnh vật thiên nhiên bằng giấy bìa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594145" y="266700"/>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4"/>
            <a:stretch>
              <a:fillRect/>
            </a:stretch>
          </a:blipFill>
        </p:spPr>
        <p:txBody>
          <a:bodyPr/>
          <a:lstStyle/>
          <a:p>
            <a:endParaRPr lang="en-US"/>
          </a:p>
        </p:txBody>
      </p:sp>
      <p:sp>
        <p:nvSpPr>
          <p:cNvPr id="15" name="TextBox 10">
            <a:extLst>
              <a:ext uri="{FF2B5EF4-FFF2-40B4-BE49-F238E27FC236}">
                <a16:creationId xmlns:a16="http://schemas.microsoft.com/office/drawing/2014/main" id="{963D0135-9486-8A85-5547-AE7C5DC2FDE6}"/>
              </a:ext>
            </a:extLst>
          </p:cNvPr>
          <p:cNvSpPr txBox="1"/>
          <p:nvPr/>
        </p:nvSpPr>
        <p:spPr>
          <a:xfrm>
            <a:off x="1058427" y="5503362"/>
            <a:ext cx="15476974" cy="1846852"/>
          </a:xfrm>
          <a:prstGeom prst="rect">
            <a:avLst/>
          </a:prstGeom>
        </p:spPr>
        <p:txBody>
          <a:bodyPr wrap="square" lIns="0" tIns="0" rIns="0" bIns="0" rtlCol="0" anchor="t">
            <a:spAutoFit/>
          </a:bodyPr>
          <a:lstStyle/>
          <a:p>
            <a:pPr>
              <a:lnSpc>
                <a:spcPct val="107000"/>
              </a:lnSpc>
              <a:spcAft>
                <a:spcPts val="800"/>
              </a:spcAft>
            </a:pPr>
            <a:r>
              <a:rPr lang="vi-VN" sz="3600" dirty="0">
                <a:latin typeface="Montserrat Medium" panose="00000600000000000000" pitchFamily="2" charset="0"/>
                <a:ea typeface="Calibri" panose="020F0502020204030204" pitchFamily="34" charset="0"/>
                <a:cs typeface="Times New Roman" panose="02020603050405020304" pitchFamily="18" charset="0"/>
              </a:rPr>
              <a:t>- Em chia sẻ về bức tranh cắt dán bằng giấy bìa các em sẽ tạo</a:t>
            </a:r>
          </a:p>
          <a:p>
            <a:pPr>
              <a:lnSpc>
                <a:spcPct val="107000"/>
              </a:lnSpc>
              <a:spcAft>
                <a:spcPts val="800"/>
              </a:spcAft>
            </a:pPr>
            <a:r>
              <a:rPr lang="vi-VN" sz="3600" dirty="0">
                <a:latin typeface="Montserrat Medium" panose="00000600000000000000" pitchFamily="2" charset="0"/>
                <a:ea typeface="Calibri" panose="020F0502020204030204" pitchFamily="34" charset="0"/>
                <a:cs typeface="Times New Roman" panose="02020603050405020304" pitchFamily="18" charset="0"/>
              </a:rPr>
              <a:t>- Các em thực hiện tạo bức tranh cắt dán về cảnh vật thiên nhiên theo ý thích bằng giấy bìa. </a:t>
            </a:r>
            <a:endParaRPr lang="en-US" sz="3600" dirty="0">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2C96CEE-57A7-7075-1944-31B3EA367060}"/>
              </a:ext>
            </a:extLst>
          </p:cNvPr>
          <p:cNvPicPr>
            <a:picLocks noChangeAspect="1"/>
          </p:cNvPicPr>
          <p:nvPr/>
        </p:nvPicPr>
        <p:blipFill rotWithShape="1">
          <a:blip r:embed="rId7">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254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133600" y="4779106"/>
            <a:ext cx="15237898" cy="1773049"/>
          </a:xfrm>
          <a:prstGeom prst="rect">
            <a:avLst/>
          </a:prstGeom>
        </p:spPr>
        <p:txBody>
          <a:bodyPr wrap="square" lIns="0" tIns="0" rIns="0" bIns="0" rtlCol="0" anchor="t">
            <a:spAutoFit/>
          </a:bodyPr>
          <a:lstStyle/>
          <a:p>
            <a:pPr>
              <a:lnSpc>
                <a:spcPct val="115000"/>
              </a:lnSpc>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2: KIẾN TẠO KIẾN THỨC - KỸ NĂNG</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Các bước tạo tranh từ khuôn in bằng giấy bìa</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632051" y="33533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131391C9-697A-DC61-EF6E-216FFC744D67}"/>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9543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77363B0-B52B-B11F-03CE-F16BE143C202}"/>
              </a:ext>
            </a:extLst>
          </p:cNvPr>
          <p:cNvCxnSpPr>
            <a:cxnSpLocks/>
          </p:cNvCxnSpPr>
          <p:nvPr/>
        </p:nvCxnSpPr>
        <p:spPr>
          <a:xfrm>
            <a:off x="13525499" y="5651500"/>
            <a:ext cx="44958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73411CB2-37B1-CDD8-02DC-8B79C4743FA9}"/>
              </a:ext>
            </a:extLst>
          </p:cNvPr>
          <p:cNvGraphicFramePr/>
          <p:nvPr>
            <p:extLst>
              <p:ext uri="{D42A27DB-BD31-4B8C-83A1-F6EECF244321}">
                <p14:modId xmlns:p14="http://schemas.microsoft.com/office/powerpoint/2010/main" val="1519211266"/>
              </p:ext>
            </p:extLst>
          </p:nvPr>
        </p:nvGraphicFramePr>
        <p:xfrm>
          <a:off x="3390899" y="16637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92CC5CF9-D36D-97E1-29B0-918CED1B4FA8}"/>
              </a:ext>
            </a:extLst>
          </p:cNvPr>
          <p:cNvCxnSpPr>
            <a:cxnSpLocks/>
          </p:cNvCxnSpPr>
          <p:nvPr/>
        </p:nvCxnSpPr>
        <p:spPr>
          <a:xfrm>
            <a:off x="10096499" y="2603500"/>
            <a:ext cx="57912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614F40-30F5-4528-344F-6535982D6ADF}"/>
              </a:ext>
            </a:extLst>
          </p:cNvPr>
          <p:cNvCxnSpPr>
            <a:cxnSpLocks/>
          </p:cNvCxnSpPr>
          <p:nvPr/>
        </p:nvCxnSpPr>
        <p:spPr>
          <a:xfrm>
            <a:off x="12153899" y="9613900"/>
            <a:ext cx="58674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5F0626-03A7-3893-E8D8-FF540F414D68}"/>
              </a:ext>
            </a:extLst>
          </p:cNvPr>
          <p:cNvCxnSpPr>
            <a:cxnSpLocks/>
          </p:cNvCxnSpPr>
          <p:nvPr/>
        </p:nvCxnSpPr>
        <p:spPr>
          <a:xfrm>
            <a:off x="609600" y="5651500"/>
            <a:ext cx="4686299"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5191E0-9054-162C-066C-39AED4AE1C78}"/>
              </a:ext>
            </a:extLst>
          </p:cNvPr>
          <p:cNvCxnSpPr>
            <a:cxnSpLocks/>
          </p:cNvCxnSpPr>
          <p:nvPr/>
        </p:nvCxnSpPr>
        <p:spPr>
          <a:xfrm>
            <a:off x="800099" y="9574882"/>
            <a:ext cx="57150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3C6DF0B-7F4E-53E9-1D52-AA86EF705A87}"/>
              </a:ext>
            </a:extLst>
          </p:cNvPr>
          <p:cNvSpPr txBox="1"/>
          <p:nvPr/>
        </p:nvSpPr>
        <p:spPr>
          <a:xfrm>
            <a:off x="10291589" y="1954288"/>
            <a:ext cx="5791200" cy="523220"/>
          </a:xfrm>
          <a:prstGeom prst="rect">
            <a:avLst/>
          </a:prstGeom>
          <a:noFill/>
        </p:spPr>
        <p:txBody>
          <a:bodyPr wrap="square" rtlCol="0">
            <a:spAutoFit/>
          </a:bodyPr>
          <a:lstStyle/>
          <a:p>
            <a:r>
              <a:rPr lang="vi-VN" sz="2800" dirty="0">
                <a:latin typeface="Montserrat Medium" panose="00000600000000000000" pitchFamily="2" charset="0"/>
              </a:rPr>
              <a:t>Cố định khuôn in lên mặt bàn</a:t>
            </a:r>
            <a:endParaRPr lang="en-US" sz="2800" dirty="0">
              <a:latin typeface="Montserrat Medium" panose="00000600000000000000" pitchFamily="2" charset="0"/>
            </a:endParaRPr>
          </a:p>
        </p:txBody>
      </p:sp>
      <p:sp>
        <p:nvSpPr>
          <p:cNvPr id="17" name="TextBox 16">
            <a:extLst>
              <a:ext uri="{FF2B5EF4-FFF2-40B4-BE49-F238E27FC236}">
                <a16:creationId xmlns:a16="http://schemas.microsoft.com/office/drawing/2014/main" id="{BE0BEA42-D761-0203-2CB0-407536800B2E}"/>
              </a:ext>
            </a:extLst>
          </p:cNvPr>
          <p:cNvSpPr txBox="1"/>
          <p:nvPr/>
        </p:nvSpPr>
        <p:spPr>
          <a:xfrm>
            <a:off x="13677899" y="4183846"/>
            <a:ext cx="4495800" cy="1384995"/>
          </a:xfrm>
          <a:prstGeom prst="rect">
            <a:avLst/>
          </a:prstGeom>
          <a:noFill/>
        </p:spPr>
        <p:txBody>
          <a:bodyPr wrap="square" rtlCol="0">
            <a:spAutoFit/>
          </a:bodyPr>
          <a:lstStyle/>
          <a:p>
            <a:r>
              <a:rPr lang="vi-VN" sz="2800" dirty="0">
                <a:latin typeface="Montserrat Medium" panose="00000600000000000000" pitchFamily="2" charset="0"/>
              </a:rPr>
              <a:t>Đặt tờ giấy lên khuôn in rồi cố định một cạnh lên mặt bàn</a:t>
            </a:r>
            <a:endParaRPr lang="en-US" sz="2800" dirty="0">
              <a:latin typeface="Montserrat Medium" panose="00000600000000000000" pitchFamily="2" charset="0"/>
            </a:endParaRPr>
          </a:p>
        </p:txBody>
      </p:sp>
      <p:sp>
        <p:nvSpPr>
          <p:cNvPr id="18" name="TextBox 17">
            <a:extLst>
              <a:ext uri="{FF2B5EF4-FFF2-40B4-BE49-F238E27FC236}">
                <a16:creationId xmlns:a16="http://schemas.microsoft.com/office/drawing/2014/main" id="{7BAD7765-6E4A-5358-2570-5F0BCD9264FC}"/>
              </a:ext>
            </a:extLst>
          </p:cNvPr>
          <p:cNvSpPr txBox="1"/>
          <p:nvPr/>
        </p:nvSpPr>
        <p:spPr>
          <a:xfrm>
            <a:off x="12534899" y="7759000"/>
            <a:ext cx="5219699" cy="1815882"/>
          </a:xfrm>
          <a:prstGeom prst="rect">
            <a:avLst/>
          </a:prstGeom>
          <a:noFill/>
        </p:spPr>
        <p:txBody>
          <a:bodyPr wrap="square" rtlCol="0">
            <a:spAutoFit/>
          </a:bodyPr>
          <a:lstStyle/>
          <a:p>
            <a:r>
              <a:rPr lang="vi-VN" sz="2800" dirty="0">
                <a:latin typeface="Montserrat Medium" panose="00000600000000000000" pitchFamily="2" charset="0"/>
              </a:rPr>
              <a:t>Pha màu đều rôi thấm vào miếng mút. Dập nhẹ cho màu từ miếng mút thấm đều lên khuôn in</a:t>
            </a:r>
            <a:endParaRPr lang="en-US" sz="2800" dirty="0">
              <a:latin typeface="Montserrat Medium" panose="00000600000000000000" pitchFamily="2" charset="0"/>
            </a:endParaRPr>
          </a:p>
        </p:txBody>
      </p:sp>
      <p:sp>
        <p:nvSpPr>
          <p:cNvPr id="19" name="TextBox 18">
            <a:extLst>
              <a:ext uri="{FF2B5EF4-FFF2-40B4-BE49-F238E27FC236}">
                <a16:creationId xmlns:a16="http://schemas.microsoft.com/office/drawing/2014/main" id="{D11C04E7-F284-9326-1F8C-5A48862C77D7}"/>
              </a:ext>
            </a:extLst>
          </p:cNvPr>
          <p:cNvSpPr txBox="1"/>
          <p:nvPr/>
        </p:nvSpPr>
        <p:spPr>
          <a:xfrm>
            <a:off x="257175" y="8117182"/>
            <a:ext cx="5953124" cy="1384995"/>
          </a:xfrm>
          <a:prstGeom prst="rect">
            <a:avLst/>
          </a:prstGeom>
          <a:noFill/>
        </p:spPr>
        <p:txBody>
          <a:bodyPr wrap="square" rtlCol="0">
            <a:spAutoFit/>
          </a:bodyPr>
          <a:lstStyle/>
          <a:p>
            <a:pPr algn="r"/>
            <a:r>
              <a:rPr lang="vi-VN" sz="2800" dirty="0">
                <a:latin typeface="Montserrat Medium" panose="00000600000000000000" pitchFamily="2" charset="0"/>
              </a:rPr>
              <a:t>Đặt giấy lên khuôn in đã có  màu và xoa đều lên mặt giấy cho màu thấm sang giấy in</a:t>
            </a:r>
            <a:endParaRPr lang="en-US" sz="2800" dirty="0">
              <a:latin typeface="Montserrat Medium" panose="00000600000000000000" pitchFamily="2" charset="0"/>
            </a:endParaRPr>
          </a:p>
        </p:txBody>
      </p:sp>
      <p:sp>
        <p:nvSpPr>
          <p:cNvPr id="20" name="TextBox 19">
            <a:extLst>
              <a:ext uri="{FF2B5EF4-FFF2-40B4-BE49-F238E27FC236}">
                <a16:creationId xmlns:a16="http://schemas.microsoft.com/office/drawing/2014/main" id="{3AB14F2F-61BD-260B-3D34-55FAEA1F223A}"/>
              </a:ext>
            </a:extLst>
          </p:cNvPr>
          <p:cNvSpPr txBox="1"/>
          <p:nvPr/>
        </p:nvSpPr>
        <p:spPr>
          <a:xfrm>
            <a:off x="228600" y="4975080"/>
            <a:ext cx="5143499" cy="523220"/>
          </a:xfrm>
          <a:prstGeom prst="rect">
            <a:avLst/>
          </a:prstGeom>
          <a:noFill/>
        </p:spPr>
        <p:txBody>
          <a:bodyPr wrap="square" rtlCol="0">
            <a:spAutoFit/>
          </a:bodyPr>
          <a:lstStyle/>
          <a:p>
            <a:pPr algn="r"/>
            <a:r>
              <a:rPr lang="vi-VN" sz="2800" dirty="0">
                <a:latin typeface="Montserrat Medium" panose="00000600000000000000" pitchFamily="2" charset="0"/>
              </a:rPr>
              <a:t>Nhấc giấy ra khỏi khuôn in</a:t>
            </a:r>
            <a:endParaRPr lang="en-US" sz="2800" dirty="0">
              <a:latin typeface="Montserrat Medium" panose="00000600000000000000" pitchFamily="2" charset="0"/>
            </a:endParaRPr>
          </a:p>
        </p:txBody>
      </p:sp>
      <p:pic>
        <p:nvPicPr>
          <p:cNvPr id="22" name="Picture 21" descr="A black and white image of a house and a tree&#10;&#10;Description automatically generated">
            <a:extLst>
              <a:ext uri="{FF2B5EF4-FFF2-40B4-BE49-F238E27FC236}">
                <a16:creationId xmlns:a16="http://schemas.microsoft.com/office/drawing/2014/main" id="{E4C45F2D-54AC-6674-A275-5495584E2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30" r="11274" b="2"/>
          <a:stretch/>
        </p:blipFill>
        <p:spPr>
          <a:xfrm>
            <a:off x="7200899" y="3815671"/>
            <a:ext cx="4343400" cy="4447052"/>
          </a:xfrm>
          <a:prstGeom prst="ellipse">
            <a:avLst/>
          </a:prstGeom>
          <a:effectLst>
            <a:glow rad="330200">
              <a:srgbClr val="DDCBA9"/>
            </a:glow>
            <a:softEdge rad="0"/>
          </a:effectLst>
        </p:spPr>
      </p:pic>
      <p:sp>
        <p:nvSpPr>
          <p:cNvPr id="33" name="TextBox 32">
            <a:extLst>
              <a:ext uri="{FF2B5EF4-FFF2-40B4-BE49-F238E27FC236}">
                <a16:creationId xmlns:a16="http://schemas.microsoft.com/office/drawing/2014/main" id="{D5215EBB-3591-C73E-1667-1EAAF9D7540A}"/>
              </a:ext>
            </a:extLst>
          </p:cNvPr>
          <p:cNvSpPr txBox="1"/>
          <p:nvPr/>
        </p:nvSpPr>
        <p:spPr>
          <a:xfrm>
            <a:off x="1371599" y="667561"/>
            <a:ext cx="12153899" cy="646331"/>
          </a:xfrm>
          <a:prstGeom prst="rect">
            <a:avLst/>
          </a:prstGeom>
          <a:noFill/>
        </p:spPr>
        <p:txBody>
          <a:bodyPr wrap="square">
            <a:spAutoFit/>
          </a:bodyPr>
          <a:lstStyle/>
          <a:p>
            <a:r>
              <a:rPr lang="vi-VN" sz="3600" b="1" u="sng" dirty="0">
                <a:latin typeface="Montserrat Black" panose="00000A00000000000000" pitchFamily="2" charset="0"/>
                <a:ea typeface="Calibri" panose="020F0502020204030204" pitchFamily="34" charset="0"/>
                <a:cs typeface="Times New Roman" panose="02020603050405020304" pitchFamily="18" charset="0"/>
              </a:rPr>
              <a:t>Các bước tạo tranh từ khuôn in bằng giấy bìa</a:t>
            </a:r>
            <a:endParaRPr lang="en-US" sz="3600" u="sng" dirty="0">
              <a:latin typeface="Montserrat Black" panose="00000A00000000000000" pitchFamily="2" charset="0"/>
            </a:endParaRPr>
          </a:p>
        </p:txBody>
      </p:sp>
      <p:pic>
        <p:nvPicPr>
          <p:cNvPr id="4" name="Picture 3">
            <a:extLst>
              <a:ext uri="{FF2B5EF4-FFF2-40B4-BE49-F238E27FC236}">
                <a16:creationId xmlns:a16="http://schemas.microsoft.com/office/drawing/2014/main" id="{19B4EE49-E295-4E4F-93AC-AEB200A23F74}"/>
              </a:ext>
            </a:extLst>
          </p:cNvPr>
          <p:cNvPicPr>
            <a:picLocks noChangeAspect="1"/>
          </p:cNvPicPr>
          <p:nvPr/>
        </p:nvPicPr>
        <p:blipFill rotWithShape="1">
          <a:blip r:embed="rId8">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346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ece of paper with a tree cut out of it&#10;&#10;Description automatically generated">
            <a:extLst>
              <a:ext uri="{FF2B5EF4-FFF2-40B4-BE49-F238E27FC236}">
                <a16:creationId xmlns:a16="http://schemas.microsoft.com/office/drawing/2014/main" id="{29E605B1-5EF6-ACE3-58A5-77FDEB00C22B}"/>
              </a:ext>
            </a:extLst>
          </p:cNvPr>
          <p:cNvPicPr>
            <a:picLocks noChangeAspect="1"/>
          </p:cNvPicPr>
          <p:nvPr/>
        </p:nvPicPr>
        <p:blipFill rotWithShape="1">
          <a:blip r:embed="rId3">
            <a:extLst>
              <a:ext uri="{28A0092B-C50C-407E-A947-70E740481C1C}">
                <a14:useLocalDpi xmlns:a14="http://schemas.microsoft.com/office/drawing/2010/main" val="0"/>
              </a:ext>
            </a:extLst>
          </a:blip>
          <a:srcRect l="5200" r="5205" b="2"/>
          <a:stretch/>
        </p:blipFill>
        <p:spPr>
          <a:xfrm>
            <a:off x="12185113" y="663667"/>
            <a:ext cx="5188488" cy="4343161"/>
          </a:xfrm>
          <a:prstGeom prst="rect">
            <a:avLst/>
          </a:prstGeom>
        </p:spPr>
      </p:pic>
      <p:pic>
        <p:nvPicPr>
          <p:cNvPr id="31" name="Picture 30" descr="A hand holding a sponge over a piece of paper&#10;&#10;Description automatically generated">
            <a:extLst>
              <a:ext uri="{FF2B5EF4-FFF2-40B4-BE49-F238E27FC236}">
                <a16:creationId xmlns:a16="http://schemas.microsoft.com/office/drawing/2014/main" id="{4D76B16E-7BA3-52E6-63BA-FB935CE6ACE9}"/>
              </a:ext>
            </a:extLst>
          </p:cNvPr>
          <p:cNvPicPr>
            <a:picLocks noChangeAspect="1"/>
          </p:cNvPicPr>
          <p:nvPr/>
        </p:nvPicPr>
        <p:blipFill rotWithShape="1">
          <a:blip r:embed="rId4">
            <a:extLst>
              <a:ext uri="{28A0092B-C50C-407E-A947-70E740481C1C}">
                <a14:useLocalDpi xmlns:a14="http://schemas.microsoft.com/office/drawing/2010/main" val="0"/>
              </a:ext>
            </a:extLst>
          </a:blip>
          <a:srcRect l="3147" r="7257" b="2"/>
          <a:stretch/>
        </p:blipFill>
        <p:spPr>
          <a:xfrm>
            <a:off x="6248401" y="5643014"/>
            <a:ext cx="5188488" cy="4343161"/>
          </a:xfrm>
          <a:prstGeom prst="rect">
            <a:avLst/>
          </a:prstGeom>
        </p:spPr>
      </p:pic>
      <p:pic>
        <p:nvPicPr>
          <p:cNvPr id="27" name="Picture 26" descr="A drawing of a house and a tree&#10;&#10;Description automatically generated">
            <a:extLst>
              <a:ext uri="{FF2B5EF4-FFF2-40B4-BE49-F238E27FC236}">
                <a16:creationId xmlns:a16="http://schemas.microsoft.com/office/drawing/2014/main" id="{445AA8BC-AE97-23B9-0A14-09825F25EFE2}"/>
              </a:ext>
            </a:extLst>
          </p:cNvPr>
          <p:cNvPicPr>
            <a:picLocks noChangeAspect="1"/>
          </p:cNvPicPr>
          <p:nvPr/>
        </p:nvPicPr>
        <p:blipFill rotWithShape="1">
          <a:blip r:embed="rId5">
            <a:extLst>
              <a:ext uri="{28A0092B-C50C-407E-A947-70E740481C1C}">
                <a14:useLocalDpi xmlns:a14="http://schemas.microsoft.com/office/drawing/2010/main" val="0"/>
              </a:ext>
            </a:extLst>
          </a:blip>
          <a:srcRect l="3285" r="7120" b="2"/>
          <a:stretch/>
        </p:blipFill>
        <p:spPr>
          <a:xfrm>
            <a:off x="6248401" y="663667"/>
            <a:ext cx="5188488" cy="4343161"/>
          </a:xfrm>
          <a:prstGeom prst="rect">
            <a:avLst/>
          </a:prstGeom>
        </p:spPr>
      </p:pic>
      <p:pic>
        <p:nvPicPr>
          <p:cNvPr id="19" name="Picture 18" descr="A roll of paper with a drawing of a house and a tree&#10;&#10;Description automatically generated">
            <a:extLst>
              <a:ext uri="{FF2B5EF4-FFF2-40B4-BE49-F238E27FC236}">
                <a16:creationId xmlns:a16="http://schemas.microsoft.com/office/drawing/2014/main" id="{46324F5D-01D8-9B83-8BC1-A21E9F83F86A}"/>
              </a:ext>
            </a:extLst>
          </p:cNvPr>
          <p:cNvPicPr>
            <a:picLocks noChangeAspect="1"/>
          </p:cNvPicPr>
          <p:nvPr/>
        </p:nvPicPr>
        <p:blipFill rotWithShape="1">
          <a:blip r:embed="rId6">
            <a:extLst>
              <a:ext uri="{28A0092B-C50C-407E-A947-70E740481C1C}">
                <a14:useLocalDpi xmlns:a14="http://schemas.microsoft.com/office/drawing/2010/main" val="0"/>
              </a:ext>
            </a:extLst>
          </a:blip>
          <a:srcRect l="10320" r="-1" b="-1"/>
          <a:stretch/>
        </p:blipFill>
        <p:spPr>
          <a:xfrm>
            <a:off x="286633" y="5642630"/>
            <a:ext cx="5188488" cy="4339175"/>
          </a:xfrm>
          <a:prstGeom prst="rect">
            <a:avLst/>
          </a:prstGeom>
        </p:spPr>
      </p:pic>
      <p:pic>
        <p:nvPicPr>
          <p:cNvPr id="3" name="Picture 2" descr="A house and tree made out of cardboard&#10;&#10;Description automatically generated">
            <a:extLst>
              <a:ext uri="{FF2B5EF4-FFF2-40B4-BE49-F238E27FC236}">
                <a16:creationId xmlns:a16="http://schemas.microsoft.com/office/drawing/2014/main" id="{8B2D64E5-F358-38FE-0328-D9C5A6B6DA61}"/>
              </a:ext>
            </a:extLst>
          </p:cNvPr>
          <p:cNvPicPr>
            <a:picLocks noChangeAspect="1"/>
          </p:cNvPicPr>
          <p:nvPr/>
        </p:nvPicPr>
        <p:blipFill rotWithShape="1">
          <a:blip r:embed="rId7">
            <a:extLst>
              <a:ext uri="{28A0092B-C50C-407E-A947-70E740481C1C}">
                <a14:useLocalDpi xmlns:a14="http://schemas.microsoft.com/office/drawing/2010/main" val="0"/>
              </a:ext>
            </a:extLst>
          </a:blip>
          <a:srcRect l="11706" r="2498" b="-2"/>
          <a:stretch/>
        </p:blipFill>
        <p:spPr>
          <a:xfrm>
            <a:off x="286633" y="663283"/>
            <a:ext cx="5188488" cy="4339175"/>
          </a:xfrm>
          <a:prstGeom prst="rect">
            <a:avLst/>
          </a:prstGeom>
        </p:spPr>
      </p:pic>
      <p:pic>
        <p:nvPicPr>
          <p:cNvPr id="11" name="Picture 10" descr="A black and white image of a house and a tree&#10;&#10;Description automatically generated">
            <a:extLst>
              <a:ext uri="{FF2B5EF4-FFF2-40B4-BE49-F238E27FC236}">
                <a16:creationId xmlns:a16="http://schemas.microsoft.com/office/drawing/2014/main" id="{AA274B79-0F00-DCF8-982E-E6E6F47C8A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30" r="11274" b="2"/>
          <a:stretch/>
        </p:blipFill>
        <p:spPr>
          <a:xfrm>
            <a:off x="12185113" y="5642630"/>
            <a:ext cx="5188488" cy="4339175"/>
          </a:xfrm>
          <a:prstGeom prst="rect">
            <a:avLst/>
          </a:prstGeom>
        </p:spPr>
      </p:pic>
      <p:sp>
        <p:nvSpPr>
          <p:cNvPr id="8" name="Rectangle: Rounded Corners 7">
            <a:extLst>
              <a:ext uri="{FF2B5EF4-FFF2-40B4-BE49-F238E27FC236}">
                <a16:creationId xmlns:a16="http://schemas.microsoft.com/office/drawing/2014/main" id="{0C44BA7E-0575-A155-A5FC-632C72C2719A}"/>
              </a:ext>
            </a:extLst>
          </p:cNvPr>
          <p:cNvSpPr/>
          <p:nvPr/>
        </p:nvSpPr>
        <p:spPr>
          <a:xfrm>
            <a:off x="6102888" y="4537616"/>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1</a:t>
            </a:r>
            <a:endParaRPr lang="en-US" sz="4000" dirty="0">
              <a:latin typeface="Montserrat Black" panose="00000A00000000000000" pitchFamily="2" charset="0"/>
            </a:endParaRPr>
          </a:p>
        </p:txBody>
      </p:sp>
      <p:sp>
        <p:nvSpPr>
          <p:cNvPr id="9" name="Rectangle: Rounded Corners 8">
            <a:extLst>
              <a:ext uri="{FF2B5EF4-FFF2-40B4-BE49-F238E27FC236}">
                <a16:creationId xmlns:a16="http://schemas.microsoft.com/office/drawing/2014/main" id="{9881D1A4-7FD4-90CA-3511-FB1CE2B5F57D}"/>
              </a:ext>
            </a:extLst>
          </p:cNvPr>
          <p:cNvSpPr/>
          <p:nvPr/>
        </p:nvSpPr>
        <p:spPr>
          <a:xfrm>
            <a:off x="12115800" y="4602597"/>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2</a:t>
            </a:r>
            <a:endParaRPr lang="en-US" sz="4000" dirty="0">
              <a:latin typeface="Montserrat Black" panose="00000A00000000000000" pitchFamily="2" charset="0"/>
            </a:endParaRPr>
          </a:p>
        </p:txBody>
      </p:sp>
      <p:sp>
        <p:nvSpPr>
          <p:cNvPr id="10" name="Rectangle: Rounded Corners 9">
            <a:extLst>
              <a:ext uri="{FF2B5EF4-FFF2-40B4-BE49-F238E27FC236}">
                <a16:creationId xmlns:a16="http://schemas.microsoft.com/office/drawing/2014/main" id="{B56FC282-01D5-307B-F2F3-2C8B7671C9A6}"/>
              </a:ext>
            </a:extLst>
          </p:cNvPr>
          <p:cNvSpPr/>
          <p:nvPr/>
        </p:nvSpPr>
        <p:spPr>
          <a:xfrm>
            <a:off x="245536" y="9535320"/>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3</a:t>
            </a:r>
            <a:endParaRPr lang="en-US" sz="4000" dirty="0">
              <a:latin typeface="Montserrat Black" panose="00000A00000000000000" pitchFamily="2" charset="0"/>
            </a:endParaRPr>
          </a:p>
        </p:txBody>
      </p:sp>
      <p:sp>
        <p:nvSpPr>
          <p:cNvPr id="12" name="Rectangle: Rounded Corners 11">
            <a:extLst>
              <a:ext uri="{FF2B5EF4-FFF2-40B4-BE49-F238E27FC236}">
                <a16:creationId xmlns:a16="http://schemas.microsoft.com/office/drawing/2014/main" id="{3C71DA0A-0C24-F046-647B-124EFB0FFAD7}"/>
              </a:ext>
            </a:extLst>
          </p:cNvPr>
          <p:cNvSpPr/>
          <p:nvPr/>
        </p:nvSpPr>
        <p:spPr>
          <a:xfrm>
            <a:off x="6204194" y="9535319"/>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4</a:t>
            </a:r>
            <a:endParaRPr lang="en-US" sz="4000" dirty="0">
              <a:latin typeface="Montserrat Black" panose="00000A00000000000000" pitchFamily="2" charset="0"/>
            </a:endParaRPr>
          </a:p>
        </p:txBody>
      </p:sp>
      <p:sp>
        <p:nvSpPr>
          <p:cNvPr id="13" name="Rectangle: Rounded Corners 12">
            <a:extLst>
              <a:ext uri="{FF2B5EF4-FFF2-40B4-BE49-F238E27FC236}">
                <a16:creationId xmlns:a16="http://schemas.microsoft.com/office/drawing/2014/main" id="{BF28F21A-5C8D-5996-DC69-A69CB31C70E9}"/>
              </a:ext>
            </a:extLst>
          </p:cNvPr>
          <p:cNvSpPr/>
          <p:nvPr/>
        </p:nvSpPr>
        <p:spPr>
          <a:xfrm>
            <a:off x="12162852" y="9535318"/>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5</a:t>
            </a:r>
            <a:endParaRPr lang="en-US" sz="4000" dirty="0">
              <a:latin typeface="Montserrat Black" panose="00000A00000000000000" pitchFamily="2" charset="0"/>
            </a:endParaRPr>
          </a:p>
        </p:txBody>
      </p:sp>
      <p:pic>
        <p:nvPicPr>
          <p:cNvPr id="2" name="Picture 1">
            <a:extLst>
              <a:ext uri="{FF2B5EF4-FFF2-40B4-BE49-F238E27FC236}">
                <a16:creationId xmlns:a16="http://schemas.microsoft.com/office/drawing/2014/main" id="{2BE07F22-A695-4C4D-3763-5849DBAEA280}"/>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517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636765" y="2705360"/>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819400" y="4185064"/>
            <a:ext cx="12831834" cy="1916871"/>
          </a:xfrm>
          <a:prstGeom prst="rect">
            <a:avLst/>
          </a:prstGeom>
        </p:spPr>
        <p:txBody>
          <a:bodyPr wrap="square" lIns="0" tIns="0" rIns="0" bIns="0" rtlCol="0" anchor="t">
            <a:spAutoFit/>
          </a:bodyPr>
          <a:lstStyle/>
          <a:p>
            <a:pPr algn="ctr">
              <a:lnSpc>
                <a:spcPct val="150000"/>
              </a:lnSpc>
            </a:pPr>
            <a:r>
              <a:rPr lang="vi-VN" sz="4400" b="1" dirty="0">
                <a:effectLst/>
                <a:latin typeface="Montserrat SemiBold" panose="00000700000000000000" pitchFamily="2" charset="0"/>
                <a:ea typeface="Calibri" panose="020F0502020204030204" pitchFamily="34" charset="0"/>
              </a:rPr>
              <a:t>Sử dụng bức tranh từ hình cắt dán giấy bìa làm khuôn có thể tạo được tranh in.</a:t>
            </a:r>
            <a:endParaRPr lang="en-US" sz="6000" dirty="0">
              <a:solidFill>
                <a:srgbClr val="000000"/>
              </a:solidFill>
              <a:latin typeface="Montserrat SemiBold" panose="00000700000000000000" pitchFamily="2" charset="0"/>
            </a:endParaRPr>
          </a:p>
        </p:txBody>
      </p:sp>
      <p:sp>
        <p:nvSpPr>
          <p:cNvPr id="7" name="TextBox 7"/>
          <p:cNvSpPr txBox="1"/>
          <p:nvPr/>
        </p:nvSpPr>
        <p:spPr>
          <a:xfrm>
            <a:off x="3758660" y="587791"/>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latin typeface="Montserrat SemiBold" panose="00000700000000000000" pitchFamily="2" charset="0"/>
              </a:rPr>
              <a:t>Em nhớ nhé</a:t>
            </a:r>
            <a:endParaRPr lang="en-US" sz="9184" dirty="0">
              <a:solidFill>
                <a:srgbClr val="000000"/>
              </a:solidFill>
              <a:latin typeface="Montserrat SemiBold" panose="00000700000000000000" pitchFamily="2"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E5077AE8-BFB3-BFAB-1718-477EA75ADC0A}"/>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660</Words>
  <Application>Microsoft Office PowerPoint</Application>
  <PresentationFormat>Custom</PresentationFormat>
  <Paragraphs>70</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Montserrat SemiBold</vt:lpstr>
      <vt:lpstr>Montserrat Medium</vt:lpstr>
      <vt:lpstr>Montserrat ExtraBold</vt:lpstr>
      <vt:lpstr>Calibri</vt:lpstr>
      <vt:lpstr>Montserrat Black</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24</cp:revision>
  <dcterms:created xsi:type="dcterms:W3CDTF">2006-08-16T00:00:00Z</dcterms:created>
  <dcterms:modified xsi:type="dcterms:W3CDTF">2024-09-08T15:12:03Z</dcterms:modified>
  <dc:identifier>DAF4j5_yhQ8</dc:identifier>
</cp:coreProperties>
</file>