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85" r:id="rId3"/>
    <p:sldId id="386" r:id="rId4"/>
    <p:sldId id="321" r:id="rId5"/>
    <p:sldId id="362" r:id="rId6"/>
    <p:sldId id="320" r:id="rId7"/>
    <p:sldId id="387" r:id="rId8"/>
    <p:sldId id="267" r:id="rId9"/>
    <p:sldId id="268" r:id="rId10"/>
    <p:sldId id="269" r:id="rId11"/>
    <p:sldId id="345" r:id="rId12"/>
    <p:sldId id="281" r:id="rId13"/>
    <p:sldId id="290" r:id="rId14"/>
    <p:sldId id="291" r:id="rId15"/>
    <p:sldId id="293" r:id="rId16"/>
    <p:sldId id="294" r:id="rId17"/>
    <p:sldId id="295" r:id="rId18"/>
    <p:sldId id="296" r:id="rId19"/>
    <p:sldId id="337" r:id="rId20"/>
    <p:sldId id="338" r:id="rId21"/>
    <p:sldId id="381" r:id="rId22"/>
    <p:sldId id="339" r:id="rId23"/>
    <p:sldId id="382" r:id="rId24"/>
    <p:sldId id="340" r:id="rId25"/>
    <p:sldId id="383" r:id="rId26"/>
    <p:sldId id="306" r:id="rId2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A3"/>
    <a:srgbClr val="0B75A0"/>
    <a:srgbClr val="80B959"/>
    <a:srgbClr val="FF5D92"/>
    <a:srgbClr val="E1B743"/>
    <a:srgbClr val="7F7258"/>
    <a:srgbClr val="5A9F11"/>
    <a:srgbClr val="629F08"/>
    <a:srgbClr val="45B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2" d="100"/>
          <a:sy n="62" d="100"/>
        </p:scale>
        <p:origin x="228" y="66"/>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3" name="chimes.wav"/>
          </p:stSnd>
        </p:sndAc>
      </p:transition>
    </mc:Choice>
    <mc:Fallback xmlns="">
      <p:transition spd="slow">
        <p:fade/>
        <p:sndAc>
          <p:stSnd>
            <p:snd r:embed="rId14"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26.jpg"/><Relationship Id="rId5" Type="http://schemas.openxmlformats.org/officeDocument/2006/relationships/image" Target="../media/image9.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audio" Target="file:///C:\Users\NONG%20THI%20HA\Downloads\NhacNen-Hoatau_r2t9.mp3" TargetMode="External"/><Relationship Id="rId10" Type="http://schemas.openxmlformats.org/officeDocument/2006/relationships/image" Target="../media/image8.GIF"/><Relationship Id="rId4" Type="http://schemas.microsoft.com/office/2007/relationships/media" Target="file:///C:\Users\NONG%20THI%20HA\Downloads\NhacNen-Hoatau_r2t9.mp3" TargetMode="External"/><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FD91C6B-B8CF-FF4B-10A3-9879AD9A8741}"/>
              </a:ext>
            </a:extLst>
          </p:cNvPr>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90B6281-94AD-3F56-D5C7-305C8F922B86}"/>
              </a:ext>
            </a:extLst>
          </p:cNvPr>
          <p:cNvSpPr txBox="1"/>
          <p:nvPr/>
        </p:nvSpPr>
        <p:spPr>
          <a:xfrm>
            <a:off x="3590011" y="180287"/>
            <a:ext cx="5011978" cy="707886"/>
          </a:xfrm>
          <a:prstGeom prst="rect">
            <a:avLst/>
          </a:prstGeom>
          <a:noFill/>
        </p:spPr>
        <p:txBody>
          <a:bodyPr wrap="square" rtlCol="0">
            <a:spAutoFit/>
          </a:bodyPr>
          <a:lstStyle/>
          <a:p>
            <a:pPr algn="ctr"/>
            <a:r>
              <a:rPr lang="vi-VN" sz="2000">
                <a:solidFill>
                  <a:srgbClr val="FF0000"/>
                </a:solidFill>
                <a:latin typeface="Times New Roman" panose="02020603050405020304" pitchFamily="18" charset="0"/>
                <a:cs typeface="Times New Roman" panose="02020603050405020304" pitchFamily="18" charset="0"/>
              </a:rPr>
              <a:t>UBND QUẬN LONG BIÊN</a:t>
            </a:r>
          </a:p>
          <a:p>
            <a:pPr algn="ctr"/>
            <a:r>
              <a:rPr lang="vi-VN" sz="2000" b="1">
                <a:solidFill>
                  <a:srgbClr val="FF0000"/>
                </a:solidFill>
                <a:latin typeface="Times New Roman" panose="02020603050405020304" pitchFamily="18" charset="0"/>
                <a:cs typeface="Times New Roman" panose="02020603050405020304" pitchFamily="18" charset="0"/>
              </a:rPr>
              <a:t>TRƯỜNG MẦM NON ÁNH SAO</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8DD4FCA0-F741-83BA-7EA6-4C8BE01D134B}"/>
              </a:ext>
            </a:extLst>
          </p:cNvPr>
          <p:cNvSpPr txBox="1"/>
          <p:nvPr/>
        </p:nvSpPr>
        <p:spPr>
          <a:xfrm>
            <a:off x="1649895" y="1067178"/>
            <a:ext cx="8892209" cy="3200284"/>
          </a:xfrm>
          <a:prstGeom prst="wave">
            <a:avLst>
              <a:gd name="adj1" fmla="val 9857"/>
              <a:gd name="adj2" fmla="val 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vi-VN" sz="2800" b="1">
                <a:solidFill>
                  <a:srgbClr val="7F7258"/>
                </a:solidFill>
                <a:latin typeface="Times New Roman" panose="02020603050405020304" pitchFamily="18" charset="0"/>
                <a:cs typeface="Times New Roman" panose="02020603050405020304" pitchFamily="18" charset="0"/>
              </a:rPr>
              <a:t>HOẠT ĐỘNG </a:t>
            </a:r>
            <a:r>
              <a:rPr lang="en-US" sz="2800" b="1">
                <a:solidFill>
                  <a:srgbClr val="7F7258"/>
                </a:solidFill>
                <a:latin typeface="Times New Roman" panose="02020603050405020304" pitchFamily="18" charset="0"/>
                <a:cs typeface="Times New Roman" panose="02020603050405020304" pitchFamily="18" charset="0"/>
              </a:rPr>
              <a:t>LÀM QUEN VỚI TOÁN</a:t>
            </a:r>
            <a:endParaRPr lang="vi-VN" sz="2800" b="1">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a:solidFill>
                  <a:srgbClr val="046335"/>
                </a:solidFill>
                <a:latin typeface="Times New Roman" panose="02020603050405020304" pitchFamily="18" charset="0"/>
                <a:cs typeface="Times New Roman" panose="02020603050405020304" pitchFamily="18" charset="0"/>
              </a:rPr>
              <a:t>ĐỀ TÀI</a:t>
            </a:r>
            <a:r>
              <a:rPr lang="vi-VN" sz="2800" b="1">
                <a:solidFill>
                  <a:srgbClr val="FF5D92"/>
                </a:solidFill>
                <a:latin typeface="Times New Roman" panose="02020603050405020304" pitchFamily="18" charset="0"/>
                <a:cs typeface="Times New Roman" panose="02020603050405020304" pitchFamily="18" charset="0"/>
              </a:rPr>
              <a:t>: </a:t>
            </a:r>
            <a:r>
              <a:rPr lang="vi-VN" altLang="en-US" sz="2400" b="1">
                <a:solidFill>
                  <a:srgbClr val="FF5D92"/>
                </a:solidFill>
                <a:latin typeface="Arial" panose="020B0604020202020204" pitchFamily="34" charset="0"/>
                <a:cs typeface="Arial" panose="020B0604020202020204" pitchFamily="34" charset="0"/>
              </a:rPr>
              <a:t>Ý NGHĨA CỦA CÁC CON SỐ ĐƯỢC SỬ DỤNG TRONG CUỘC SỐNG HẰNG NGÀY </a:t>
            </a:r>
            <a:endParaRPr lang="en-US" sz="2800" b="1">
              <a:solidFill>
                <a:srgbClr val="FF5D92"/>
              </a:solidFill>
              <a:latin typeface="Times New Roman" panose="02020603050405020304" pitchFamily="18" charset="0"/>
              <a:cs typeface="Times New Roman" panose="02020603050405020304" pitchFamily="18" charset="0"/>
            </a:endParaRPr>
          </a:p>
        </p:txBody>
      </p:sp>
      <p:sp>
        <p:nvSpPr>
          <p:cNvPr id="5" name="Rounded Rectangle 6">
            <a:extLst>
              <a:ext uri="{FF2B5EF4-FFF2-40B4-BE49-F238E27FC236}">
                <a16:creationId xmlns:a16="http://schemas.microsoft.com/office/drawing/2014/main" id="{7E418A3B-86B0-E270-4B44-D24DC90F998F}"/>
              </a:ext>
            </a:extLst>
          </p:cNvPr>
          <p:cNvSpPr/>
          <p:nvPr/>
        </p:nvSpPr>
        <p:spPr>
          <a:xfrm>
            <a:off x="5274165" y="4997699"/>
            <a:ext cx="3556000"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2665" b="1">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Lứa tuổi: 5-6 tuổi</a:t>
            </a:r>
          </a:p>
        </p:txBody>
      </p:sp>
      <p:sp>
        <p:nvSpPr>
          <p:cNvPr id="6" name="Rounded Rectangle 7">
            <a:extLst>
              <a:ext uri="{FF2B5EF4-FFF2-40B4-BE49-F238E27FC236}">
                <a16:creationId xmlns:a16="http://schemas.microsoft.com/office/drawing/2014/main" id="{383055AF-B115-1A84-4970-CB8514647B16}"/>
              </a:ext>
            </a:extLst>
          </p:cNvPr>
          <p:cNvSpPr/>
          <p:nvPr/>
        </p:nvSpPr>
        <p:spPr>
          <a:xfrm>
            <a:off x="5985365" y="5708899"/>
            <a:ext cx="5233247"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vi-VN" altLang="en-US" sz="2665" b="1">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 thực hiện: </a:t>
            </a:r>
            <a:r>
              <a:rPr lang="en-US" altLang="en-US" sz="2665" b="1">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Đỗ Thị Huế</a:t>
            </a:r>
            <a:endParaRPr lang="vi-VN" altLang="en-US" sz="2665" b="1">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906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10;&#10;Mô tả được tạo tự động">
            <a:extLst>
              <a:ext uri="{FF2B5EF4-FFF2-40B4-BE49-F238E27FC236}">
                <a16:creationId xmlns:a16="http://schemas.microsoft.com/office/drawing/2014/main" id="{1DE1F517-6654-17BF-C66C-4136CCCCB46A}"/>
              </a:ext>
            </a:extLst>
          </p:cNvPr>
          <p:cNvPicPr>
            <a:picLocks noChangeAspect="1"/>
          </p:cNvPicPr>
          <p:nvPr/>
        </p:nvPicPr>
        <p:blipFill>
          <a:blip r:embed="rId3"/>
          <a:stretch>
            <a:fillRect/>
          </a:stretch>
        </p:blipFill>
        <p:spPr>
          <a:xfrm>
            <a:off x="1143000" y="7749"/>
            <a:ext cx="9741976" cy="6795029"/>
          </a:xfrm>
          <a:prstGeom prst="rect">
            <a:avLst/>
          </a:prstGeom>
        </p:spPr>
      </p:pic>
      <p:sp>
        <p:nvSpPr>
          <p:cNvPr id="6" name="Hộp Văn bản 5">
            <a:extLst>
              <a:ext uri="{FF2B5EF4-FFF2-40B4-BE49-F238E27FC236}">
                <a16:creationId xmlns:a16="http://schemas.microsoft.com/office/drawing/2014/main" id="{6D5A4051-29EE-3028-1188-BA731E82A854}"/>
              </a:ext>
            </a:extLst>
          </p:cNvPr>
          <p:cNvSpPr txBox="1"/>
          <p:nvPr/>
        </p:nvSpPr>
        <p:spPr>
          <a:xfrm>
            <a:off x="4343400" y="3962400"/>
            <a:ext cx="4410990" cy="1015663"/>
          </a:xfrm>
          <a:prstGeom prst="rect">
            <a:avLst/>
          </a:prstGeom>
          <a:noFill/>
        </p:spPr>
        <p:txBody>
          <a:bodyPr wrap="square" rtlCol="0">
            <a:spAutoFit/>
          </a:bodyPr>
          <a:lstStyle/>
          <a:p>
            <a:r>
              <a:rPr lang="en-US" sz="6000" b="1">
                <a:solidFill>
                  <a:srgbClr val="0C75A3"/>
                </a:solidFill>
                <a:latin typeface="Times New Roman" panose="02020603050405020304" pitchFamily="18" charset="0"/>
                <a:cs typeface="Times New Roman" panose="02020603050405020304" pitchFamily="18" charset="0"/>
              </a:rPr>
              <a:t>MỞ RỘNG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A4ECC1E-F99C-1467-2925-1401E993759E}"/>
              </a:ext>
            </a:extLst>
          </p:cNvPr>
          <p:cNvPicPr>
            <a:picLocks noChangeAspect="1"/>
          </p:cNvPicPr>
          <p:nvPr/>
        </p:nvPicPr>
        <p:blipFill rotWithShape="1">
          <a:blip r:embed="rId3">
            <a:extLst>
              <a:ext uri="{28A0092B-C50C-407E-A947-70E740481C1C}">
                <a14:useLocalDpi xmlns:a14="http://schemas.microsoft.com/office/drawing/2010/main" val="0"/>
              </a:ext>
            </a:extLst>
          </a:blip>
          <a:srcRect t="56450" b="3761"/>
          <a:stretch/>
        </p:blipFill>
        <p:spPr>
          <a:xfrm>
            <a:off x="20" y="1282"/>
            <a:ext cx="12191980" cy="6856718"/>
          </a:xfrm>
          <a:prstGeom prst="rect">
            <a:avLst/>
          </a:prstGeom>
        </p:spPr>
      </p:pic>
      <p:sp>
        <p:nvSpPr>
          <p:cNvPr id="4" name="Hộp Văn bản 3">
            <a:extLst>
              <a:ext uri="{FF2B5EF4-FFF2-40B4-BE49-F238E27FC236}">
                <a16:creationId xmlns:a16="http://schemas.microsoft.com/office/drawing/2014/main" id="{63C47A20-0A57-7BFC-775E-B653942397AF}"/>
              </a:ext>
            </a:extLst>
          </p:cNvPr>
          <p:cNvSpPr txBox="1"/>
          <p:nvPr/>
        </p:nvSpPr>
        <p:spPr>
          <a:xfrm>
            <a:off x="644471" y="1066800"/>
            <a:ext cx="10134600" cy="3416320"/>
          </a:xfrm>
          <a:prstGeom prst="rect">
            <a:avLst/>
          </a:prstGeom>
          <a:noFill/>
        </p:spPr>
        <p:txBody>
          <a:bodyPr wrap="square">
            <a:spAutoFit/>
          </a:bodyPr>
          <a:lstStyle/>
          <a:p>
            <a:pPr algn="just"/>
            <a:r>
              <a:rPr lang="vi-VN" sz="2400" b="1" i="0">
                <a:solidFill>
                  <a:srgbClr val="0B75A0"/>
                </a:solidFill>
                <a:effectLst/>
                <a:latin typeface="Times New Roman" panose="02020603050405020304" pitchFamily="18" charset="0"/>
              </a:rPr>
              <a:t>1. Kiến thức</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Trẻ hiểu ý nghĩa của các con số trong toán học được sử dụng trong cuộc sống hàng ngày: 113, 114, 115</a:t>
            </a:r>
          </a:p>
          <a:p>
            <a:pPr algn="just"/>
            <a:r>
              <a:rPr lang="vi-VN" sz="2400" b="1" i="0">
                <a:solidFill>
                  <a:srgbClr val="0B75A0"/>
                </a:solidFill>
                <a:effectLst/>
                <a:latin typeface="Times New Roman" panose="02020603050405020304" pitchFamily="18" charset="0"/>
              </a:rPr>
              <a:t>2. Kỹ năng</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Rèn trẻ khả năng quan sát, nhận biết, phân biệt</a:t>
            </a:r>
          </a:p>
          <a:p>
            <a:pPr algn="just"/>
            <a:r>
              <a:rPr lang="vi-VN" sz="2400" b="0" i="0">
                <a:solidFill>
                  <a:srgbClr val="0B75A0"/>
                </a:solidFill>
                <a:effectLst/>
                <a:latin typeface="Times New Roman" panose="02020603050405020304" pitchFamily="18" charset="0"/>
              </a:rPr>
              <a:t>- Kỹ năng đếm, sắp xếp, tư duy, phán đoán, tưởng tượng, kỹ năng ghi nhớ có chủ định.</a:t>
            </a:r>
          </a:p>
          <a:p>
            <a:pPr algn="just"/>
            <a:r>
              <a:rPr lang="vi-VN" sz="2400" b="1" i="0">
                <a:solidFill>
                  <a:srgbClr val="0B75A0"/>
                </a:solidFill>
                <a:effectLst/>
                <a:latin typeface="Times New Roman" panose="02020603050405020304" pitchFamily="18" charset="0"/>
              </a:rPr>
              <a:t>3. Thái độ</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Giáo dục trẻ biết sử dụng các con số đúng lúc, đúng số, đúng thời điểm</a:t>
            </a:r>
          </a:p>
        </p:txBody>
      </p:sp>
      <p:sp>
        <p:nvSpPr>
          <p:cNvPr id="5" name="Hộp Văn bản 4">
            <a:extLst>
              <a:ext uri="{FF2B5EF4-FFF2-40B4-BE49-F238E27FC236}">
                <a16:creationId xmlns:a16="http://schemas.microsoft.com/office/drawing/2014/main" id="{260418C4-0CAB-C3D3-93C5-5E36A08092B8}"/>
              </a:ext>
            </a:extLst>
          </p:cNvPr>
          <p:cNvSpPr txBox="1"/>
          <p:nvPr/>
        </p:nvSpPr>
        <p:spPr>
          <a:xfrm>
            <a:off x="632847" y="666690"/>
            <a:ext cx="5011978" cy="400110"/>
          </a:xfrm>
          <a:prstGeom prst="rect">
            <a:avLst/>
          </a:prstGeom>
          <a:noFill/>
        </p:spPr>
        <p:txBody>
          <a:bodyPr wrap="square" rtlCol="0">
            <a:spAutoFit/>
          </a:bodyPr>
          <a:lstStyle/>
          <a:p>
            <a:r>
              <a:rPr lang="en-US" sz="2000" b="1">
                <a:solidFill>
                  <a:srgbClr val="0C75A3"/>
                </a:solidFill>
                <a:latin typeface="Times New Roman" panose="02020603050405020304" pitchFamily="18" charset="0"/>
                <a:cs typeface="Times New Roman" panose="02020603050405020304" pitchFamily="18" charset="0"/>
              </a:rPr>
              <a:t>I. MỤC ĐÍCH - YÊU CẦU</a:t>
            </a:r>
          </a:p>
        </p:txBody>
      </p:sp>
    </p:spTree>
    <p:extLst>
      <p:ext uri="{BB962C8B-B14F-4D97-AF65-F5344CB8AC3E}">
        <p14:creationId xmlns:p14="http://schemas.microsoft.com/office/powerpoint/2010/main" val="377429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4267200" y="5029200"/>
            <a:ext cx="495300" cy="495300"/>
          </a:xfrm>
          <a:prstGeom prst="rect">
            <a:avLst/>
          </a:prstGeom>
        </p:spPr>
      </p:pic>
      <p:pic>
        <p:nvPicPr>
          <p:cNvPr id="2" name="Hình ảnh 1">
            <a:extLst>
              <a:ext uri="{FF2B5EF4-FFF2-40B4-BE49-F238E27FC236}">
                <a16:creationId xmlns:a16="http://schemas.microsoft.com/office/drawing/2014/main" id="{18C3DC29-C3CF-7714-17DE-7EDCAE80AFF0}"/>
              </a:ext>
            </a:extLst>
          </p:cNvPr>
          <p:cNvPicPr>
            <a:picLocks noChangeAspect="1"/>
          </p:cNvPicPr>
          <p:nvPr/>
        </p:nvPicPr>
        <p:blipFill rotWithShape="1">
          <a:blip r:embed="rId6">
            <a:extLst>
              <a:ext uri="{28A0092B-C50C-407E-A947-70E740481C1C}">
                <a14:useLocalDpi xmlns:a14="http://schemas.microsoft.com/office/drawing/2010/main" val="0"/>
              </a:ext>
            </a:extLst>
          </a:blip>
          <a:srcRect t="32647"/>
          <a:stretch/>
        </p:blipFill>
        <p:spPr>
          <a:xfrm>
            <a:off x="20" y="1282"/>
            <a:ext cx="12191980" cy="6856718"/>
          </a:xfrm>
          <a:prstGeom prst="rect">
            <a:avLst/>
          </a:prstGeom>
        </p:spPr>
      </p:pic>
      <p:pic>
        <p:nvPicPr>
          <p:cNvPr id="3" name="Picture 2" descr="Dạy trẻ biết cảm ơn và xin lỗi - Trường Mầm Non Sắc Màu An Khê">
            <a:extLst>
              <a:ext uri="{FF2B5EF4-FFF2-40B4-BE49-F238E27FC236}">
                <a16:creationId xmlns:a16="http://schemas.microsoft.com/office/drawing/2014/main" id="{EFE2A2CC-61BA-B3D6-4297-3F2A1A601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75651"/>
            <a:ext cx="4879181" cy="487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C784288-E9D4-71F2-E53F-B56940968AD4}"/>
              </a:ext>
            </a:extLst>
          </p:cNvPr>
          <p:cNvPicPr>
            <a:picLocks noChangeAspect="1"/>
          </p:cNvPicPr>
          <p:nvPr/>
        </p:nvPicPr>
        <p:blipFill rotWithShape="1">
          <a:blip r:embed="rId3">
            <a:extLst>
              <a:ext uri="{28A0092B-C50C-407E-A947-70E740481C1C}">
                <a14:useLocalDpi xmlns:a14="http://schemas.microsoft.com/office/drawing/2010/main" val="0"/>
              </a:ext>
            </a:extLst>
          </a:blip>
          <a:srcRect t="12558" b="3188"/>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6F79E6C-5957-5412-A695-28FD5E7924EF}"/>
              </a:ext>
            </a:extLst>
          </p:cNvPr>
          <p:cNvSpPr txBox="1"/>
          <p:nvPr/>
        </p:nvSpPr>
        <p:spPr>
          <a:xfrm>
            <a:off x="1828800" y="457200"/>
            <a:ext cx="5011978"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 CHUẨN BỊ:</a:t>
            </a:r>
          </a:p>
        </p:txBody>
      </p:sp>
      <p:sp>
        <p:nvSpPr>
          <p:cNvPr id="5" name="Hộp Văn bản 4">
            <a:extLst>
              <a:ext uri="{FF2B5EF4-FFF2-40B4-BE49-F238E27FC236}">
                <a16:creationId xmlns:a16="http://schemas.microsoft.com/office/drawing/2014/main" id="{3B0F1F37-3973-98F3-092E-45A552BAEE8A}"/>
              </a:ext>
            </a:extLst>
          </p:cNvPr>
          <p:cNvSpPr txBox="1"/>
          <p:nvPr/>
        </p:nvSpPr>
        <p:spPr>
          <a:xfrm>
            <a:off x="1828800" y="1066800"/>
            <a:ext cx="8915400" cy="2677656"/>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vi-VN" sz="2800" b="1" i="1" u="sng">
                <a:solidFill>
                  <a:srgbClr val="0C75A3"/>
                </a:solidFill>
                <a:effectLst/>
                <a:latin typeface="Times New Roman" panose="02020603050405020304" pitchFamily="18" charset="0"/>
              </a:rPr>
              <a:t>Đồ dùng của cô</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Bảng to, bảng cho trẻ</a:t>
            </a:r>
          </a:p>
          <a:p>
            <a:pPr algn="just"/>
            <a:r>
              <a:rPr lang="vi-VN" sz="2800" b="0" i="0">
                <a:solidFill>
                  <a:srgbClr val="0C75A3"/>
                </a:solidFill>
                <a:effectLst/>
                <a:latin typeface="Times New Roman" panose="02020603050405020304" pitchFamily="18" charset="0"/>
              </a:rPr>
              <a:t>- Máy tính, các slide hình ảnh trình chiếu</a:t>
            </a:r>
          </a:p>
          <a:p>
            <a:pPr algn="just"/>
            <a:r>
              <a:rPr lang="vi-VN" sz="2800" b="1" i="1">
                <a:solidFill>
                  <a:srgbClr val="0C75A3"/>
                </a:solidFill>
                <a:effectLst/>
                <a:latin typeface="Times New Roman" panose="02020603050405020304" pitchFamily="18" charset="0"/>
              </a:rPr>
              <a:t>2. </a:t>
            </a:r>
            <a:r>
              <a:rPr lang="vi-VN" sz="2800" b="1" i="1" u="sng">
                <a:solidFill>
                  <a:srgbClr val="0C75A3"/>
                </a:solidFill>
                <a:effectLst/>
                <a:latin typeface="Times New Roman" panose="02020603050405020304" pitchFamily="18" charset="0"/>
              </a:rPr>
              <a:t>Đồ dùng của trẻ</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Mỗi trẻ một rổ đồ dùng gồm các thẻ số từ 0 đến 9</a:t>
            </a:r>
          </a:p>
          <a:p>
            <a:pPr algn="just"/>
            <a:r>
              <a:rPr lang="vi-VN" sz="2800" b="0" i="0">
                <a:solidFill>
                  <a:srgbClr val="0C75A3"/>
                </a:solidFill>
                <a:effectLst/>
                <a:latin typeface="Times New Roman" panose="02020603050405020304" pitchFamily="18" charset="0"/>
              </a:rPr>
              <a:t>- Thẻ các số điện thoại 113, 114, 115 đủ số lượng trẻ</a:t>
            </a:r>
          </a:p>
        </p:txBody>
      </p:sp>
    </p:spTree>
    <p:extLst>
      <p:ext uri="{BB962C8B-B14F-4D97-AF65-F5344CB8AC3E}">
        <p14:creationId xmlns:p14="http://schemas.microsoft.com/office/powerpoint/2010/main" val="398221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8" name="Picture 7" descr="8b642edc5a1c77a0477eee93394e252d"/>
          <p:cNvPicPr>
            <a:picLocks noChangeAspect="1"/>
          </p:cNvPicPr>
          <p:nvPr/>
        </p:nvPicPr>
        <p:blipFill>
          <a:blip r:embed="rId4"/>
          <a:stretch>
            <a:fillRect/>
          </a:stretch>
        </p:blipFill>
        <p:spPr>
          <a:xfrm>
            <a:off x="3137535" y="1747520"/>
            <a:ext cx="5748020" cy="4695825"/>
          </a:xfrm>
          <a:prstGeom prst="rect">
            <a:avLst/>
          </a:prstGeom>
        </p:spPr>
      </p:pic>
      <p:sp>
        <p:nvSpPr>
          <p:cNvPr id="3" name="Hộp Văn bản 2">
            <a:extLst>
              <a:ext uri="{FF2B5EF4-FFF2-40B4-BE49-F238E27FC236}">
                <a16:creationId xmlns:a16="http://schemas.microsoft.com/office/drawing/2014/main" id="{392C2B47-3BE3-1D4B-62DE-90A154D1E602}"/>
              </a:ext>
            </a:extLst>
          </p:cNvPr>
          <p:cNvSpPr txBox="1"/>
          <p:nvPr/>
        </p:nvSpPr>
        <p:spPr>
          <a:xfrm>
            <a:off x="533400" y="414655"/>
            <a:ext cx="7620000"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III. PHƯƠNG PHÁP HÌNH THỨC TỔ CHỨC:</a:t>
            </a:r>
          </a:p>
        </p:txBody>
      </p:sp>
      <p:sp>
        <p:nvSpPr>
          <p:cNvPr id="10" name="Hộp Văn bản 9">
            <a:extLst>
              <a:ext uri="{FF2B5EF4-FFF2-40B4-BE49-F238E27FC236}">
                <a16:creationId xmlns:a16="http://schemas.microsoft.com/office/drawing/2014/main" id="{DD4C11BC-2847-DB91-42A3-339DC5081723}"/>
              </a:ext>
            </a:extLst>
          </p:cNvPr>
          <p:cNvSpPr txBox="1"/>
          <p:nvPr/>
        </p:nvSpPr>
        <p:spPr>
          <a:xfrm>
            <a:off x="685800" y="1050310"/>
            <a:ext cx="8915400" cy="523220"/>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en-US" sz="2800" b="1" i="1">
                <a:solidFill>
                  <a:srgbClr val="0C75A3"/>
                </a:solidFill>
                <a:latin typeface="Times New Roman" panose="02020603050405020304" pitchFamily="18" charset="0"/>
              </a:rPr>
              <a:t>Ôn số từ 1 đến 9:</a:t>
            </a:r>
            <a:endParaRPr lang="vi-VN" sz="2800" b="0" i="0">
              <a:solidFill>
                <a:srgbClr val="0C75A3"/>
              </a:solidFill>
              <a:effectLst/>
              <a:latin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5"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4"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7"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mẫu họa&#10;&#10;Mô tả được tạo tự động">
            <a:extLst>
              <a:ext uri="{FF2B5EF4-FFF2-40B4-BE49-F238E27FC236}">
                <a16:creationId xmlns:a16="http://schemas.microsoft.com/office/drawing/2014/main" id="{481227FB-8BCC-A30F-4BA9-4DDD19586F99}"/>
              </a:ext>
            </a:extLst>
          </p:cNvPr>
          <p:cNvPicPr>
            <a:picLocks noChangeAspect="1"/>
          </p:cNvPicPr>
          <p:nvPr/>
        </p:nvPicPr>
        <p:blipFill>
          <a:blip r:embed="rId3"/>
          <a:stretch>
            <a:fillRect/>
          </a:stretch>
        </p:blipFill>
        <p:spPr>
          <a:xfrm>
            <a:off x="1142999" y="7749"/>
            <a:ext cx="9929285" cy="6795029"/>
          </a:xfrm>
          <a:prstGeom prst="rect">
            <a:avLst/>
          </a:prstGeom>
        </p:spPr>
      </p:pic>
      <p:sp>
        <p:nvSpPr>
          <p:cNvPr id="3" name="Hộp Văn bản 2">
            <a:extLst>
              <a:ext uri="{FF2B5EF4-FFF2-40B4-BE49-F238E27FC236}">
                <a16:creationId xmlns:a16="http://schemas.microsoft.com/office/drawing/2014/main" id="{8AC5BFD4-6457-66AD-1C57-0AA1D469B767}"/>
              </a:ext>
            </a:extLst>
          </p:cNvPr>
          <p:cNvSpPr txBox="1"/>
          <p:nvPr/>
        </p:nvSpPr>
        <p:spPr>
          <a:xfrm>
            <a:off x="2209800" y="3581400"/>
            <a:ext cx="8153400" cy="1569660"/>
          </a:xfrm>
          <a:prstGeom prst="rect">
            <a:avLst/>
          </a:prstGeom>
          <a:noFill/>
        </p:spPr>
        <p:txBody>
          <a:bodyPr wrap="square" rtlCol="0">
            <a:spAutoFit/>
          </a:bodyPr>
          <a:lstStyle/>
          <a:p>
            <a:pPr algn="ctr"/>
            <a:r>
              <a:rPr lang="en-US" sz="4800" b="1">
                <a:solidFill>
                  <a:srgbClr val="0C75A3"/>
                </a:solidFill>
                <a:latin typeface="Times New Roman" panose="02020603050405020304" pitchFamily="18" charset="0"/>
                <a:cs typeface="Times New Roman" panose="02020603050405020304" pitchFamily="18" charset="0"/>
              </a:rPr>
              <a:t>CÁC SỐ ĐIỆN THOẠI KHẨN CẤP</a:t>
            </a:r>
          </a:p>
        </p:txBody>
      </p:sp>
    </p:spTree>
    <p:extLst>
      <p:ext uri="{BB962C8B-B14F-4D97-AF65-F5344CB8AC3E}">
        <p14:creationId xmlns:p14="http://schemas.microsoft.com/office/powerpoint/2010/main" val="3516887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363</Words>
  <Application>Microsoft Office PowerPoint</Application>
  <PresentationFormat>Màn hình rộng</PresentationFormat>
  <Paragraphs>57</Paragraphs>
  <Slides>26</Slides>
  <Notes>0</Notes>
  <HiddenSlides>0</HiddenSlides>
  <MMClips>3</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26</vt:i4>
      </vt:variant>
    </vt:vector>
  </HeadingPairs>
  <TitlesOfParts>
    <vt:vector size="31" baseType="lpstr">
      <vt:lpstr>.VnTime</vt:lpstr>
      <vt:lpstr>Arial</vt:lpstr>
      <vt:lpstr>Impact</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Trò chơi: Thi xem ai nhanh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118 Pho Vu - Tran Hung Dao - Bac Ninh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Huế Đỗ</cp:lastModifiedBy>
  <cp:revision>54</cp:revision>
  <dcterms:created xsi:type="dcterms:W3CDTF">2013-04-08T00:59:00Z</dcterms:created>
  <dcterms:modified xsi:type="dcterms:W3CDTF">2023-04-15T16:20:27Z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