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63" r:id="rId3"/>
    <p:sldId id="264" r:id="rId4"/>
    <p:sldId id="270" r:id="rId5"/>
    <p:sldId id="266" r:id="rId6"/>
    <p:sldId id="257" r:id="rId7"/>
    <p:sldId id="268" r:id="rId8"/>
    <p:sldId id="259" r:id="rId9"/>
    <p:sldId id="260" r:id="rId10"/>
    <p:sldId id="261" r:id="rId11"/>
    <p:sldId id="262" r:id="rId12"/>
    <p:sldId id="265" r:id="rId13"/>
    <p:sldId id="267" r:id="rId14"/>
    <p:sldId id="26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0" d="100"/>
          <a:sy n="90" d="100"/>
        </p:scale>
        <p:origin x="140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6CDC7989-4BB2-49D9-98D5-6E5D8928CF62}" type="datetimeFigureOut">
              <a:rPr lang="en-US" smtClean="0"/>
              <a:t>30-03-23</a:t>
            </a:fld>
            <a:endParaRPr lang="en-US"/>
          </a:p>
        </p:txBody>
      </p:sp>
      <p:sp>
        <p:nvSpPr>
          <p:cNvPr id="8" name="Slide Number Placeholder 7"/>
          <p:cNvSpPr>
            <a:spLocks noGrp="1"/>
          </p:cNvSpPr>
          <p:nvPr>
            <p:ph type="sldNum" sz="quarter" idx="11"/>
          </p:nvPr>
        </p:nvSpPr>
        <p:spPr/>
        <p:txBody>
          <a:bodyPr/>
          <a:lstStyle/>
          <a:p>
            <a:fld id="{6E9A90F8-FAB3-4F1A-B6E4-7F0982939975}"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C7989-4BB2-49D9-98D5-6E5D8928CF62}" type="datetimeFigureOut">
              <a:rPr lang="en-US" smtClean="0"/>
              <a:t>30-03-23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C7989-4BB2-49D9-98D5-6E5D8928CF62}" type="datetimeFigureOut">
              <a:rPr lang="en-US" smtClean="0"/>
              <a:t>30-03-23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DC7989-4BB2-49D9-98D5-6E5D8928CF62}" type="datetimeFigureOut">
              <a:rPr lang="en-US" smtClean="0"/>
              <a:t>30-03-23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DC7989-4BB2-49D9-98D5-6E5D8928CF62}" type="datetimeFigureOut">
              <a:rPr lang="en-US" smtClean="0"/>
              <a:t>30-03-23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DC7989-4BB2-49D9-98D5-6E5D8928CF62}" type="datetimeFigureOut">
              <a:rPr lang="en-US" smtClean="0"/>
              <a:t>30-03-23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6CDC7989-4BB2-49D9-98D5-6E5D8928CF62}" type="datetimeFigureOut">
              <a:rPr lang="en-US" smtClean="0"/>
              <a:t>30-03-23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9A90F8-FAB3-4F1A-B6E4-7F0982939975}"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DC7989-4BB2-49D9-98D5-6E5D8928CF62}" type="datetimeFigureOut">
              <a:rPr lang="en-US" smtClean="0"/>
              <a:t>30-03-23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C7989-4BB2-49D9-98D5-6E5D8928CF62}" type="datetimeFigureOut">
              <a:rPr lang="en-US" smtClean="0"/>
              <a:t>30-03-23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DC7989-4BB2-49D9-98D5-6E5D8928CF62}" type="datetimeFigureOut">
              <a:rPr lang="en-US" smtClean="0"/>
              <a:t>30-03-23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DC7989-4BB2-49D9-98D5-6E5D8928CF62}" type="datetimeFigureOut">
              <a:rPr lang="en-US" smtClean="0"/>
              <a:t>30-03-23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6CDC7989-4BB2-49D9-98D5-6E5D8928CF62}" type="datetimeFigureOut">
              <a:rPr lang="en-US" smtClean="0"/>
              <a:t>30-03-23</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6E9A90F8-FAB3-4F1A-B6E4-7F0982939975}"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 y="-1"/>
            <a:ext cx="9144000" cy="6858001"/>
          </a:xfrm>
          <a:prstGeom prst="rect">
            <a:avLst/>
          </a:prstGeom>
        </p:spPr>
      </p:pic>
      <p:sp>
        <p:nvSpPr>
          <p:cNvPr id="7" name="Rectangle 6"/>
          <p:cNvSpPr/>
          <p:nvPr/>
        </p:nvSpPr>
        <p:spPr>
          <a:xfrm>
            <a:off x="703096" y="1988840"/>
            <a:ext cx="7766229" cy="372409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ct val="200000"/>
              </a:lnSpc>
            </a:pPr>
            <a:r>
              <a:rPr lang="en-US" sz="2000" b="1" cap="all" dirty="0" err="1">
                <a:ln w="0"/>
                <a:solidFill>
                  <a:srgbClr val="00206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Lĩnh</a:t>
            </a:r>
            <a:r>
              <a:rPr lang="en-US" sz="2000" b="1" cap="all" dirty="0">
                <a:ln w="0"/>
                <a:solidFill>
                  <a:srgbClr val="00206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00206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vực</a:t>
            </a:r>
            <a:r>
              <a:rPr lang="en-US" sz="2000" b="1" cap="all" dirty="0">
                <a:ln w="0"/>
                <a:solidFill>
                  <a:srgbClr val="00206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00206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phát</a:t>
            </a:r>
            <a:r>
              <a:rPr lang="en-US" sz="2000" b="1" cap="all" dirty="0">
                <a:ln w="0"/>
                <a:solidFill>
                  <a:srgbClr val="00206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00206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triển</a:t>
            </a:r>
            <a:r>
              <a:rPr lang="en-US" sz="2000" b="1" cap="all" dirty="0">
                <a:ln w="0"/>
                <a:solidFill>
                  <a:srgbClr val="00206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00206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nhận</a:t>
            </a:r>
            <a:r>
              <a:rPr lang="en-US" sz="2000" b="1" cap="all" dirty="0">
                <a:ln w="0"/>
                <a:solidFill>
                  <a:srgbClr val="00206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00206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thức</a:t>
            </a:r>
            <a:endParaRPr lang="en-US" sz="2000" b="1" cap="all" dirty="0">
              <a:ln w="0"/>
              <a:solidFill>
                <a:srgbClr val="00206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Chủ</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đề</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giao</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thông</a:t>
            </a:r>
            <a:endPar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Đề</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tài</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tìm</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hiểu</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một</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số</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luật</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lệ</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giao</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thông</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phổ</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biến</a:t>
            </a:r>
            <a:endPar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Lứa</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tuổi</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4 - 5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tuổi</a:t>
            </a:r>
            <a:endPar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sz="2000" b="1" cap="all" dirty="0" err="1">
                <a:ln w="0"/>
                <a:solidFill>
                  <a:srgbClr val="00206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Giáo</a:t>
            </a:r>
            <a:r>
              <a:rPr lang="en-US" sz="2000" b="1" cap="all" dirty="0">
                <a:ln w="0"/>
                <a:solidFill>
                  <a:srgbClr val="00206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00206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viên</a:t>
            </a:r>
            <a:r>
              <a:rPr lang="en-US" sz="2000" b="1" cap="all" dirty="0">
                <a:ln w="0"/>
                <a:solidFill>
                  <a:srgbClr val="00206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00206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Kiều</a:t>
            </a:r>
            <a:r>
              <a:rPr lang="en-US" sz="2000" b="1" cap="all" dirty="0">
                <a:ln w="0"/>
                <a:solidFill>
                  <a:srgbClr val="00206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00206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thị</a:t>
            </a:r>
            <a:r>
              <a:rPr lang="en-US" sz="2000" b="1" cap="all" dirty="0">
                <a:ln w="0"/>
                <a:solidFill>
                  <a:srgbClr val="00206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00206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lan</a:t>
            </a:r>
            <a:r>
              <a:rPr lang="en-US" sz="2000" b="1" cap="all" dirty="0">
                <a:ln w="0"/>
                <a:solidFill>
                  <a:srgbClr val="00206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00206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anh</a:t>
            </a:r>
            <a:endParaRPr lang="en-US" sz="2000" b="1" cap="all" dirty="0">
              <a:ln w="0"/>
              <a:solidFill>
                <a:srgbClr val="00206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endParaRPr lang="en-US"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
        <p:nvSpPr>
          <p:cNvPr id="6" name="Rectangle 5"/>
          <p:cNvSpPr/>
          <p:nvPr/>
        </p:nvSpPr>
        <p:spPr>
          <a:xfrm>
            <a:off x="2286000" y="404665"/>
            <a:ext cx="4230216" cy="646331"/>
          </a:xfrm>
          <a:prstGeom prst="rect">
            <a:avLst/>
          </a:prstGeom>
        </p:spPr>
        <p:txBody>
          <a:bodyPr wrap="square">
            <a:spAutoFit/>
          </a:bodyPr>
          <a:lstStyle/>
          <a:p>
            <a:pPr algn="ctr">
              <a:spcBef>
                <a:spcPct val="0"/>
              </a:spcBef>
              <a:buFontTx/>
              <a:buNone/>
            </a:pPr>
            <a:r>
              <a:rPr lang="en-US" altLang="en-US" b="1" dirty="0">
                <a:solidFill>
                  <a:schemeClr val="tx2"/>
                </a:solidFill>
                <a:latin typeface="Times New Roman" panose="02020603050405020304" pitchFamily="18" charset="0"/>
                <a:cs typeface="Times New Roman" panose="02020603050405020304" pitchFamily="18" charset="0"/>
              </a:rPr>
              <a:t>UBND QUẬN LONG BIÊN</a:t>
            </a:r>
            <a:br>
              <a:rPr lang="en-US" altLang="en-US" b="1" dirty="0">
                <a:solidFill>
                  <a:schemeClr val="tx2"/>
                </a:solidFill>
                <a:latin typeface="Times New Roman" panose="02020603050405020304" pitchFamily="18" charset="0"/>
                <a:cs typeface="Times New Roman" panose="02020603050405020304" pitchFamily="18" charset="0"/>
              </a:rPr>
            </a:br>
            <a:r>
              <a:rPr lang="en-US" altLang="en-US" b="1" dirty="0">
                <a:solidFill>
                  <a:schemeClr val="tx2"/>
                </a:solidFill>
                <a:latin typeface="Times New Roman" panose="02020603050405020304" pitchFamily="18" charset="0"/>
                <a:cs typeface="Times New Roman" panose="02020603050405020304" pitchFamily="18" charset="0"/>
              </a:rPr>
              <a:t>TRƯỜNG MẦM NON ÁNH SAO</a:t>
            </a:r>
            <a:endParaRPr lang="en-US" altLang="en-US" dirty="0">
              <a:latin typeface=".VnTime" panose="020B7200000000000000" pitchFamily="34" charset="0"/>
            </a:endParaRPr>
          </a:p>
        </p:txBody>
      </p:sp>
      <p:pic>
        <p:nvPicPr>
          <p:cNvPr id="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3929" y="1124744"/>
            <a:ext cx="936103" cy="92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429483" y="5528270"/>
            <a:ext cx="2313454" cy="369332"/>
          </a:xfrm>
          <a:prstGeom prst="rect">
            <a:avLst/>
          </a:prstGeom>
        </p:spPr>
        <p:txBody>
          <a:bodyPr wrap="none">
            <a:spAutoFit/>
          </a:bodyPr>
          <a:lstStyle/>
          <a:p>
            <a:pPr>
              <a:defRPr/>
            </a:pPr>
            <a:r>
              <a:rPr lang="en-US" b="1" kern="0" dirty="0">
                <a:solidFill>
                  <a:srgbClr val="002060"/>
                </a:solidFill>
                <a:latin typeface="Times New Roman" panose="02020603050405020304" pitchFamily="18" charset="0"/>
                <a:cs typeface="Times New Roman" panose="02020603050405020304" pitchFamily="18" charset="0"/>
              </a:rPr>
              <a:t> </a:t>
            </a:r>
            <a:r>
              <a:rPr lang="en-US" b="1" kern="0" dirty="0" err="1">
                <a:solidFill>
                  <a:srgbClr val="002060"/>
                </a:solidFill>
                <a:latin typeface="Times New Roman" panose="02020603050405020304" pitchFamily="18" charset="0"/>
                <a:cs typeface="Times New Roman" panose="02020603050405020304" pitchFamily="18" charset="0"/>
              </a:rPr>
              <a:t>Năm</a:t>
            </a:r>
            <a:r>
              <a:rPr lang="en-US" b="1" kern="0" dirty="0">
                <a:solidFill>
                  <a:srgbClr val="002060"/>
                </a:solidFill>
                <a:latin typeface="Times New Roman" panose="02020603050405020304" pitchFamily="18" charset="0"/>
                <a:cs typeface="Times New Roman" panose="02020603050405020304" pitchFamily="18" charset="0"/>
              </a:rPr>
              <a:t> </a:t>
            </a:r>
            <a:r>
              <a:rPr lang="en-US" b="1" kern="0" dirty="0" err="1">
                <a:solidFill>
                  <a:srgbClr val="002060"/>
                </a:solidFill>
                <a:latin typeface="Times New Roman" panose="02020603050405020304" pitchFamily="18" charset="0"/>
                <a:cs typeface="Times New Roman" panose="02020603050405020304" pitchFamily="18" charset="0"/>
              </a:rPr>
              <a:t>học</a:t>
            </a:r>
            <a:r>
              <a:rPr lang="en-US" b="1" kern="0" dirty="0">
                <a:solidFill>
                  <a:srgbClr val="002060"/>
                </a:solidFill>
                <a:latin typeface="Times New Roman" panose="02020603050405020304" pitchFamily="18" charset="0"/>
                <a:cs typeface="Times New Roman" panose="02020603050405020304" pitchFamily="18" charset="0"/>
              </a:rPr>
              <a:t>: 2022 -2023</a:t>
            </a:r>
            <a:endParaRPr lang="en-US" dirty="0"/>
          </a:p>
        </p:txBody>
      </p:sp>
    </p:spTree>
    <p:extLst>
      <p:ext uri="{BB962C8B-B14F-4D97-AF65-F5344CB8AC3E}">
        <p14:creationId xmlns:p14="http://schemas.microsoft.com/office/powerpoint/2010/main" val="83491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17" y="5261"/>
            <a:ext cx="9139483" cy="6852739"/>
          </a:xfrm>
        </p:spPr>
      </p:pic>
    </p:spTree>
    <p:extLst>
      <p:ext uri="{BB962C8B-B14F-4D97-AF65-F5344CB8AC3E}">
        <p14:creationId xmlns:p14="http://schemas.microsoft.com/office/powerpoint/2010/main" val="150359390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105513"/>
            <a:ext cx="3192016" cy="253342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4392"/>
            <a:ext cx="3189281" cy="26754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584" y="3284984"/>
            <a:ext cx="2580134" cy="2471758"/>
          </a:xfrm>
          <a:prstGeom prst="rect">
            <a:avLst/>
          </a:prstGeom>
        </p:spPr>
      </p:pic>
      <p:sp>
        <p:nvSpPr>
          <p:cNvPr id="7" name="TextBox 6"/>
          <p:cNvSpPr txBox="1"/>
          <p:nvPr/>
        </p:nvSpPr>
        <p:spPr>
          <a:xfrm>
            <a:off x="684459" y="2698194"/>
            <a:ext cx="3456384"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652120" y="2698194"/>
            <a:ext cx="324036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122584" y="5949280"/>
            <a:ext cx="3313259"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endParaRPr lang="en-US" sz="24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8144" y="3360544"/>
            <a:ext cx="2535035" cy="2320637"/>
          </a:xfrm>
          <a:prstGeom prst="rect">
            <a:avLst/>
          </a:prstGeom>
        </p:spPr>
      </p:pic>
      <p:sp>
        <p:nvSpPr>
          <p:cNvPr id="2" name="TextBox 1"/>
          <p:cNvSpPr txBox="1"/>
          <p:nvPr/>
        </p:nvSpPr>
        <p:spPr>
          <a:xfrm>
            <a:off x="5884743" y="5948211"/>
            <a:ext cx="252028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667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heel(1)">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0"/>
            <a:ext cx="2886397" cy="2618253"/>
          </a:xfrm>
          <a:prstGeom prst="rect">
            <a:avLst/>
          </a:prstGeom>
        </p:spPr>
      </p:pic>
      <p:sp>
        <p:nvSpPr>
          <p:cNvPr id="3" name="TextBox 2"/>
          <p:cNvSpPr txBox="1"/>
          <p:nvPr/>
        </p:nvSpPr>
        <p:spPr>
          <a:xfrm>
            <a:off x="323528" y="2653246"/>
            <a:ext cx="352839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227104"/>
            <a:ext cx="3011988" cy="2164044"/>
          </a:xfrm>
          <a:prstGeom prst="rect">
            <a:avLst/>
          </a:prstGeom>
        </p:spPr>
      </p:pic>
      <p:sp>
        <p:nvSpPr>
          <p:cNvPr id="5" name="TextBox 4"/>
          <p:cNvSpPr txBox="1"/>
          <p:nvPr/>
        </p:nvSpPr>
        <p:spPr>
          <a:xfrm>
            <a:off x="5220072" y="2653246"/>
            <a:ext cx="360040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582" y="3573015"/>
            <a:ext cx="2739343" cy="2206441"/>
          </a:xfrm>
          <a:prstGeom prst="rect">
            <a:avLst/>
          </a:prstGeom>
        </p:spPr>
      </p:pic>
      <p:sp>
        <p:nvSpPr>
          <p:cNvPr id="7" name="TextBox 6"/>
          <p:cNvSpPr txBox="1"/>
          <p:nvPr/>
        </p:nvSpPr>
        <p:spPr>
          <a:xfrm>
            <a:off x="397054" y="6021288"/>
            <a:ext cx="3022818"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endParaRPr lang="en-US" sz="24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3922" y="3293431"/>
            <a:ext cx="2552700" cy="2486025"/>
          </a:xfrm>
          <a:prstGeom prst="rect">
            <a:avLst/>
          </a:prstGeom>
        </p:spPr>
      </p:pic>
      <p:sp>
        <p:nvSpPr>
          <p:cNvPr id="9" name="TextBox 8"/>
          <p:cNvSpPr txBox="1"/>
          <p:nvPr/>
        </p:nvSpPr>
        <p:spPr>
          <a:xfrm>
            <a:off x="5508104" y="5836621"/>
            <a:ext cx="3096344"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6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000"/>
                                        <p:tgtEl>
                                          <p:spTgt spid="8"/>
                                        </p:tgtEl>
                                      </p:cBhvr>
                                    </p:animEffect>
                                    <p:anim calcmode="lin" valueType="num">
                                      <p:cBhvr>
                                        <p:cTn id="41" dur="2000" fill="hold"/>
                                        <p:tgtEl>
                                          <p:spTgt spid="8"/>
                                        </p:tgtEl>
                                        <p:attrNameLst>
                                          <p:attrName>ppt_w</p:attrName>
                                        </p:attrNameLst>
                                      </p:cBhvr>
                                      <p:tavLst>
                                        <p:tav tm="0" fmla="#ppt_w*sin(2.5*pi*$)">
                                          <p:val>
                                            <p:fltVal val="0"/>
                                          </p:val>
                                        </p:tav>
                                        <p:tav tm="100000">
                                          <p:val>
                                            <p:fltVal val="1"/>
                                          </p:val>
                                        </p:tav>
                                      </p:tavLst>
                                    </p:anim>
                                    <p:anim calcmode="lin" valueType="num">
                                      <p:cBhvr>
                                        <p:cTn id="42"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8" y="32970"/>
            <a:ext cx="9129192" cy="6825030"/>
          </a:xfrm>
          <a:prstGeom prst="rect">
            <a:avLst/>
          </a:prstGeom>
        </p:spPr>
      </p:pic>
      <p:pic>
        <p:nvPicPr>
          <p:cNvPr id="7" name="beat chia sẻ - Em đi qua ngã tư đường phố.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37676" y="5517232"/>
            <a:ext cx="408428" cy="22974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404" y="1439028"/>
            <a:ext cx="8028384" cy="4012913"/>
          </a:xfrm>
          <a:prstGeom prst="rect">
            <a:avLst/>
          </a:prstGeom>
        </p:spPr>
      </p:pic>
      <p:sp>
        <p:nvSpPr>
          <p:cNvPr id="2" name="TextBox 1"/>
          <p:cNvSpPr txBox="1"/>
          <p:nvPr/>
        </p:nvSpPr>
        <p:spPr>
          <a:xfrm>
            <a:off x="1835696" y="476672"/>
            <a:ext cx="5472608" cy="1569660"/>
          </a:xfrm>
          <a:prstGeom prst="rect">
            <a:avLst/>
          </a:prstGeom>
          <a:noFill/>
        </p:spPr>
        <p:txBody>
          <a:bodyPr wrap="square" rtlCol="0">
            <a:spAutoFit/>
          </a:bodyPr>
          <a:lstStyle/>
          <a:p>
            <a:r>
              <a:rPr lang="en-US" sz="4800" dirty="0" err="1">
                <a:solidFill>
                  <a:srgbClr val="FF0000"/>
                </a:solidFill>
                <a:latin typeface="Times New Roman" panose="02020603050405020304" pitchFamily="18" charset="0"/>
                <a:cs typeface="Times New Roman" panose="02020603050405020304" pitchFamily="18" charset="0"/>
              </a:rPr>
              <a:t>Trò</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chơi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theo</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tín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hiệu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đèn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giao</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thông</a:t>
            </a:r>
            <a:endParaRPr lang="en-US"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022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54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1259632" y="2636912"/>
            <a:ext cx="6192688" cy="1800200"/>
          </a:xfrm>
          <a:prstGeom prst="rect">
            <a:avLst/>
          </a:prstGeom>
          <a:noFill/>
        </p:spPr>
        <p:txBody>
          <a:bodyPr wrap="none" lIns="91440" tIns="45720" rIns="91440" bIns="45720">
            <a:prstTxWarp prst="textWave2">
              <a:avLst/>
            </a:prstTxWarp>
            <a:spAutoFit/>
          </a:bodyPr>
          <a:lstStyle/>
          <a:p>
            <a:pPr algn="ctr"/>
            <a:r>
              <a:rPr lang="en-US" sz="5400" b="1" cap="none"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Chào</a:t>
            </a:r>
            <a:r>
              <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tạm</a:t>
            </a:r>
            <a:r>
              <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biệt</a:t>
            </a:r>
            <a:r>
              <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các</a:t>
            </a:r>
            <a:r>
              <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bé</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868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0" cy="6767795"/>
          </a:xfrm>
        </p:spPr>
      </p:pic>
      <p:sp>
        <p:nvSpPr>
          <p:cNvPr id="5" name="TextBox 4"/>
          <p:cNvSpPr txBox="1"/>
          <p:nvPr/>
        </p:nvSpPr>
        <p:spPr>
          <a:xfrm>
            <a:off x="251520" y="188640"/>
            <a:ext cx="6264696" cy="7109639"/>
          </a:xfrm>
          <a:prstGeom prst="rect">
            <a:avLst/>
          </a:prstGeom>
          <a:noFill/>
        </p:spPr>
        <p:txBody>
          <a:bodyPr wrap="square" rtlCol="0">
            <a:spAutoFit/>
          </a:bodyPr>
          <a:lstStyle/>
          <a:p>
            <a:pPr algn="ctr"/>
            <a:r>
              <a:rPr lang="en-US" sz="3200" dirty="0" err="1">
                <a:solidFill>
                  <a:srgbClr val="C00000"/>
                </a:solidFill>
                <a:latin typeface="Times New Roman" panose="02020603050405020304" pitchFamily="18" charset="0"/>
                <a:cs typeface="Times New Roman" panose="02020603050405020304" pitchFamily="18" charset="0"/>
              </a:rPr>
              <a:t>Mục</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đích</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yêu</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cầu</a:t>
            </a:r>
            <a:endParaRPr lang="en-US" sz="3200" dirty="0">
              <a:solidFill>
                <a:srgbClr val="C00000"/>
              </a:solidFill>
              <a:latin typeface="Times New Roman" panose="02020603050405020304" pitchFamily="18" charset="0"/>
              <a:cs typeface="Times New Roman" panose="02020603050405020304" pitchFamily="18" charset="0"/>
            </a:endParaRPr>
          </a:p>
          <a:p>
            <a:r>
              <a:rPr lang="vi-VN" sz="2400" dirty="0">
                <a:solidFill>
                  <a:srgbClr val="C00000"/>
                </a:solidFill>
                <a:latin typeface="Times New Roman" panose="02020603050405020304" pitchFamily="18" charset="0"/>
                <a:cs typeface="Times New Roman" panose="02020603050405020304" pitchFamily="18" charset="0"/>
              </a:rPr>
              <a:t>1. Kiến thức :	</a:t>
            </a:r>
          </a:p>
          <a:p>
            <a:r>
              <a:rPr lang="vi-VN" sz="2400" dirty="0">
                <a:solidFill>
                  <a:srgbClr val="C00000"/>
                </a:solidFill>
                <a:latin typeface="Times New Roman" panose="02020603050405020304" pitchFamily="18" charset="0"/>
                <a:cs typeface="Times New Roman" panose="02020603050405020304" pitchFamily="18" charset="0"/>
              </a:rPr>
              <a:t>- Trẻ biết một số luật lệ giao thông phổ biến khi tham gia giao thông, biết đi trên lề đường, vỉa hè phía bên phải. Biết một số đèn hiệu, biển báo giao thông đường bộ.</a:t>
            </a:r>
          </a:p>
          <a:p>
            <a:r>
              <a:rPr lang="vi-VN" sz="2400" dirty="0">
                <a:solidFill>
                  <a:srgbClr val="C00000"/>
                </a:solidFill>
                <a:latin typeface="Times New Roman" panose="02020603050405020304" pitchFamily="18" charset="0"/>
                <a:cs typeface="Times New Roman" panose="02020603050405020304" pitchFamily="18" charset="0"/>
              </a:rPr>
              <a:t>- Biết chơi trò chơi “Đi theo tín hiệu đèn giao thông”</a:t>
            </a:r>
          </a:p>
          <a:p>
            <a:r>
              <a:rPr lang="vi-VN" sz="2400" dirty="0">
                <a:solidFill>
                  <a:srgbClr val="C00000"/>
                </a:solidFill>
                <a:latin typeface="Times New Roman" panose="02020603050405020304" pitchFamily="18" charset="0"/>
                <a:cs typeface="Times New Roman" panose="02020603050405020304" pitchFamily="18" charset="0"/>
              </a:rPr>
              <a:t>2. Kỹ năng :</a:t>
            </a:r>
          </a:p>
          <a:p>
            <a:r>
              <a:rPr lang="vi-VN" sz="2400" dirty="0">
                <a:solidFill>
                  <a:srgbClr val="C00000"/>
                </a:solidFill>
                <a:latin typeface="Times New Roman" panose="02020603050405020304" pitchFamily="18" charset="0"/>
                <a:cs typeface="Times New Roman" panose="02020603050405020304" pitchFamily="18" charset="0"/>
              </a:rPr>
              <a:t> - Rèn khả năng quan sát, chú ý, ghi nhớ có chủ định.</a:t>
            </a:r>
          </a:p>
          <a:p>
            <a:r>
              <a:rPr lang="vi-VN" sz="2400" dirty="0">
                <a:solidFill>
                  <a:srgbClr val="C00000"/>
                </a:solidFill>
                <a:latin typeface="Times New Roman" panose="02020603050405020304" pitchFamily="18" charset="0"/>
                <a:cs typeface="Times New Roman" panose="02020603050405020304" pitchFamily="18" charset="0"/>
              </a:rPr>
              <a:t> - Phát triển ngôn ngữ, khả năng diễn đạt cho trẻ.</a:t>
            </a:r>
          </a:p>
          <a:p>
            <a:r>
              <a:rPr lang="vi-VN" sz="2400" dirty="0">
                <a:solidFill>
                  <a:srgbClr val="C00000"/>
                </a:solidFill>
                <a:latin typeface="Times New Roman" panose="02020603050405020304" pitchFamily="18" charset="0"/>
                <a:cs typeface="Times New Roman" panose="02020603050405020304" pitchFamily="18" charset="0"/>
              </a:rPr>
              <a:t> - Rèn sự nhanh nhẹn khi chơi trò chơi</a:t>
            </a:r>
          </a:p>
          <a:p>
            <a:r>
              <a:rPr lang="vi-VN" sz="2400" dirty="0">
                <a:solidFill>
                  <a:srgbClr val="C00000"/>
                </a:solidFill>
                <a:latin typeface="Times New Roman" panose="02020603050405020304" pitchFamily="18" charset="0"/>
                <a:cs typeface="Times New Roman" panose="02020603050405020304" pitchFamily="18" charset="0"/>
              </a:rPr>
              <a:t> 3. Giáo dục</a:t>
            </a:r>
          </a:p>
          <a:p>
            <a:r>
              <a:rPr lang="vi-VN" sz="2400" dirty="0">
                <a:solidFill>
                  <a:srgbClr val="C00000"/>
                </a:solidFill>
                <a:latin typeface="Times New Roman" panose="02020603050405020304" pitchFamily="18" charset="0"/>
                <a:cs typeface="Times New Roman" panose="02020603050405020304" pitchFamily="18" charset="0"/>
              </a:rPr>
              <a:t>- Trẻ biết chấp hành luật lệ an toàn giao thông: đi bên phải đường, đi trên vỉa hè, tuân thủ theo tín hiệu đèn giao thông và biển báo giao thông</a:t>
            </a:r>
          </a:p>
          <a:p>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64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668" y="0"/>
            <a:ext cx="9178668" cy="6858000"/>
          </a:xfrm>
        </p:spPr>
      </p:pic>
      <p:pic>
        <p:nvPicPr>
          <p:cNvPr id="5" name="CoGiaoDayAnToanGiaoThongBeat-HoaiBang-4580641_hq.mp3">
            <a:hlinkClick r:id="" action="ppaction://media"/>
          </p:cNvPr>
          <p:cNvPicPr>
            <a:picLocks noChangeAspect="1"/>
          </p:cNvPicPr>
          <p:nvPr>
            <a:audioFile r:link="rId1"/>
            <p:extLst>
              <p:ext uri="{DAA4B4D4-6D71-4841-9C94-3DE7FCFB9230}">
                <p14:media xmlns:p14="http://schemas.microsoft.com/office/powerpoint/2010/main" r:embed="rId2">
                  <p14:trim st="22580.072" end="89910.7916"/>
                  <p14:fade in="250" out="1500"/>
                </p14:media>
              </p:ext>
            </p:extLst>
          </p:nvPr>
        </p:nvPicPr>
        <p:blipFill>
          <a:blip r:embed="rId5"/>
          <a:stretch>
            <a:fillRect/>
          </a:stretch>
        </p:blipFill>
        <p:spPr>
          <a:xfrm>
            <a:off x="539552" y="5661248"/>
            <a:ext cx="609600" cy="609600"/>
          </a:xfrm>
          <a:prstGeom prst="rect">
            <a:avLst/>
          </a:prstGeom>
        </p:spPr>
      </p:pic>
      <p:sp>
        <p:nvSpPr>
          <p:cNvPr id="3" name="TextBox 2"/>
          <p:cNvSpPr txBox="1"/>
          <p:nvPr/>
        </p:nvSpPr>
        <p:spPr>
          <a:xfrm>
            <a:off x="2195736" y="1700808"/>
            <a:ext cx="4968552" cy="830997"/>
          </a:xfrm>
          <a:prstGeom prst="rect">
            <a:avLst/>
          </a:prstGeom>
          <a:noFill/>
        </p:spPr>
        <p:txBody>
          <a:bodyPr wrap="square" rtlCol="0">
            <a:spAutoFit/>
          </a:bodyPr>
          <a:lstStyle/>
          <a:p>
            <a:r>
              <a:rPr lang="en-US" sz="4800" dirty="0" err="1">
                <a:solidFill>
                  <a:srgbClr val="C00000"/>
                </a:solidFill>
                <a:latin typeface="Times New Roman" panose="02020603050405020304" pitchFamily="18" charset="0"/>
                <a:cs typeface="Times New Roman" panose="02020603050405020304" pitchFamily="18" charset="0"/>
              </a:rPr>
              <a:t>Gây</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hứng</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thú</a:t>
            </a:r>
            <a:endParaRPr lang="en-US" sz="4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477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30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537" y="581025"/>
            <a:ext cx="8162925" cy="5695950"/>
          </a:xfrm>
          <a:prstGeom prst="rect">
            <a:avLst/>
          </a:prstGeom>
        </p:spPr>
      </p:pic>
      <p:sp>
        <p:nvSpPr>
          <p:cNvPr id="5" name="TextBox 4"/>
          <p:cNvSpPr txBox="1"/>
          <p:nvPr/>
        </p:nvSpPr>
        <p:spPr>
          <a:xfrm>
            <a:off x="1835696" y="1988840"/>
            <a:ext cx="5328592" cy="2585323"/>
          </a:xfrm>
          <a:prstGeom prst="rect">
            <a:avLst/>
          </a:prstGeom>
          <a:noFill/>
        </p:spPr>
        <p:txBody>
          <a:bodyPr wrap="square" rtlCol="0">
            <a:spAutoFit/>
          </a:bodyPr>
          <a:lstStyle/>
          <a:p>
            <a:r>
              <a:rPr lang="en-US" sz="5400" dirty="0" err="1">
                <a:solidFill>
                  <a:srgbClr val="FF0000"/>
                </a:solidFill>
                <a:latin typeface="Times New Roman" panose="02020603050405020304" pitchFamily="18" charset="0"/>
                <a:cs typeface="Times New Roman" panose="02020603050405020304" pitchFamily="18" charset="0"/>
              </a:rPr>
              <a:t>Tìm</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hiểu</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một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số</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luật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lệ</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giao</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thông</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phổ</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biến</a:t>
            </a:r>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4556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576" y="0"/>
            <a:ext cx="9214576" cy="6858000"/>
          </a:xfrm>
        </p:spPr>
      </p:pic>
      <p:sp>
        <p:nvSpPr>
          <p:cNvPr id="5" name="Rectangle 4"/>
          <p:cNvSpPr/>
          <p:nvPr/>
        </p:nvSpPr>
        <p:spPr>
          <a:xfrm>
            <a:off x="971600" y="980728"/>
            <a:ext cx="4572000" cy="1384995"/>
          </a:xfrm>
          <a:prstGeom prst="rect">
            <a:avLst/>
          </a:prstGeom>
        </p:spPr>
        <p:txBody>
          <a:bodyPr>
            <a:spAutoFit/>
          </a:bodyPr>
          <a:lstStyle/>
          <a:p>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906160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93" y="0"/>
            <a:ext cx="9168083" cy="6858000"/>
          </a:xfrm>
        </p:spPr>
      </p:pic>
      <p:sp>
        <p:nvSpPr>
          <p:cNvPr id="5" name="TextBox 4"/>
          <p:cNvSpPr txBox="1"/>
          <p:nvPr/>
        </p:nvSpPr>
        <p:spPr>
          <a:xfrm>
            <a:off x="395536" y="332656"/>
            <a:ext cx="4896544"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nhớ</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đèn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769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76" y="27321"/>
            <a:ext cx="9117423" cy="6830679"/>
          </a:xfrm>
        </p:spPr>
      </p:pic>
    </p:spTree>
    <p:extLst>
      <p:ext uri="{BB962C8B-B14F-4D97-AF65-F5344CB8AC3E}">
        <p14:creationId xmlns:p14="http://schemas.microsoft.com/office/powerpoint/2010/main" val="30812967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206"/>
            <a:ext cx="9144000" cy="6835793"/>
          </a:xfrm>
        </p:spPr>
      </p:pic>
      <p:sp>
        <p:nvSpPr>
          <p:cNvPr id="5" name="TextBox 4"/>
          <p:cNvSpPr txBox="1"/>
          <p:nvPr/>
        </p:nvSpPr>
        <p:spPr>
          <a:xfrm>
            <a:off x="4788024" y="5877272"/>
            <a:ext cx="3816424"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5799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02973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277</TotalTime>
  <Words>163</Words>
  <Application>Microsoft Office PowerPoint</Application>
  <PresentationFormat>On-screen Show (4:3)</PresentationFormat>
  <Paragraphs>32</Paragraphs>
  <Slides>14</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.VnTime</vt:lpstr>
      <vt:lpstr>Arial</vt:lpstr>
      <vt:lpstr>Century Gothic</vt:lpstr>
      <vt:lpstr>Courier New</vt:lpstr>
      <vt:lpstr>Palatino Linotype</vt:lpstr>
      <vt:lpstr>Times New Roman</vt:lpstr>
      <vt:lpstr>Executive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home center</dc:creator>
  <cp:lastModifiedBy>Admin</cp:lastModifiedBy>
  <cp:revision>20</cp:revision>
  <dcterms:created xsi:type="dcterms:W3CDTF">2017-11-13T02:24:17Z</dcterms:created>
  <dcterms:modified xsi:type="dcterms:W3CDTF">2023-03-30T02:20:58Z</dcterms:modified>
</cp:coreProperties>
</file>