
<file path=[Content_Types].xml><?xml version="1.0" encoding="utf-8"?>
<Types xmlns="http://schemas.openxmlformats.org/package/2006/content-types">
  <Default Extension="png" ContentType="image/png"/>
  <Default Extension="jfif" ContentType="image/jpeg"/>
  <Default Extension="m4a" ContentType="audio/mp4"/>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58" r:id="rId4"/>
    <p:sldId id="263" r:id="rId5"/>
    <p:sldId id="260" r:id="rId6"/>
    <p:sldId id="265" r:id="rId7"/>
    <p:sldId id="261" r:id="rId8"/>
    <p:sldId id="267" r:id="rId9"/>
    <p:sldId id="287" r:id="rId10"/>
    <p:sldId id="271" r:id="rId11"/>
    <p:sldId id="264" r:id="rId12"/>
    <p:sldId id="292" r:id="rId13"/>
    <p:sldId id="275" r:id="rId14"/>
    <p:sldId id="277" r:id="rId15"/>
    <p:sldId id="278" r:id="rId16"/>
    <p:sldId id="279" r:id="rId17"/>
    <p:sldId id="280" r:id="rId18"/>
    <p:sldId id="281" r:id="rId19"/>
    <p:sldId id="282" r:id="rId20"/>
    <p:sldId id="288" r:id="rId21"/>
    <p:sldId id="285" r:id="rId22"/>
    <p:sldId id="286" r:id="rId23"/>
    <p:sldId id="293" r:id="rId24"/>
    <p:sldId id="289" r:id="rId25"/>
    <p:sldId id="290" r:id="rId26"/>
    <p:sldId id="291" r:id="rId27"/>
    <p:sldId id="294" r:id="rId28"/>
    <p:sldId id="29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00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581" y="34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0A8733-64B2-4DAD-90F0-080E0B04D8FC}" type="datetimeFigureOut">
              <a:rPr lang="en-US" smtClean="0"/>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02968-C7CD-442A-81DB-C08475956269}" type="slidenum">
              <a:rPr lang="en-US" smtClean="0"/>
              <a:t>‹#›</a:t>
            </a:fld>
            <a:endParaRPr lang="en-US"/>
          </a:p>
        </p:txBody>
      </p:sp>
    </p:spTree>
    <p:extLst>
      <p:ext uri="{BB962C8B-B14F-4D97-AF65-F5344CB8AC3E}">
        <p14:creationId xmlns:p14="http://schemas.microsoft.com/office/powerpoint/2010/main" val="3811192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0A8733-64B2-4DAD-90F0-080E0B04D8FC}" type="datetimeFigureOut">
              <a:rPr lang="en-US" smtClean="0"/>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02968-C7CD-442A-81DB-C08475956269}" type="slidenum">
              <a:rPr lang="en-US" smtClean="0"/>
              <a:t>‹#›</a:t>
            </a:fld>
            <a:endParaRPr lang="en-US"/>
          </a:p>
        </p:txBody>
      </p:sp>
    </p:spTree>
    <p:extLst>
      <p:ext uri="{BB962C8B-B14F-4D97-AF65-F5344CB8AC3E}">
        <p14:creationId xmlns:p14="http://schemas.microsoft.com/office/powerpoint/2010/main" val="149298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0A8733-64B2-4DAD-90F0-080E0B04D8FC}" type="datetimeFigureOut">
              <a:rPr lang="en-US" smtClean="0"/>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02968-C7CD-442A-81DB-C08475956269}" type="slidenum">
              <a:rPr lang="en-US" smtClean="0"/>
              <a:t>‹#›</a:t>
            </a:fld>
            <a:endParaRPr lang="en-US"/>
          </a:p>
        </p:txBody>
      </p:sp>
    </p:spTree>
    <p:extLst>
      <p:ext uri="{BB962C8B-B14F-4D97-AF65-F5344CB8AC3E}">
        <p14:creationId xmlns:p14="http://schemas.microsoft.com/office/powerpoint/2010/main" val="3257223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0A8733-64B2-4DAD-90F0-080E0B04D8FC}" type="datetimeFigureOut">
              <a:rPr lang="en-US" smtClean="0"/>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02968-C7CD-442A-81DB-C08475956269}" type="slidenum">
              <a:rPr lang="en-US" smtClean="0"/>
              <a:t>‹#›</a:t>
            </a:fld>
            <a:endParaRPr lang="en-US"/>
          </a:p>
        </p:txBody>
      </p:sp>
    </p:spTree>
    <p:extLst>
      <p:ext uri="{BB962C8B-B14F-4D97-AF65-F5344CB8AC3E}">
        <p14:creationId xmlns:p14="http://schemas.microsoft.com/office/powerpoint/2010/main" val="3971353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A0A8733-64B2-4DAD-90F0-080E0B04D8FC}" type="datetimeFigureOut">
              <a:rPr lang="en-US" smtClean="0"/>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02968-C7CD-442A-81DB-C08475956269}" type="slidenum">
              <a:rPr lang="en-US" smtClean="0"/>
              <a:t>‹#›</a:t>
            </a:fld>
            <a:endParaRPr lang="en-US"/>
          </a:p>
        </p:txBody>
      </p:sp>
    </p:spTree>
    <p:extLst>
      <p:ext uri="{BB962C8B-B14F-4D97-AF65-F5344CB8AC3E}">
        <p14:creationId xmlns:p14="http://schemas.microsoft.com/office/powerpoint/2010/main" val="4051429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0A8733-64B2-4DAD-90F0-080E0B04D8FC}" type="datetimeFigureOut">
              <a:rPr lang="en-US" smtClean="0"/>
              <a:t>11/20/2021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E02968-C7CD-442A-81DB-C08475956269}" type="slidenum">
              <a:rPr lang="en-US" smtClean="0"/>
              <a:t>‹#›</a:t>
            </a:fld>
            <a:endParaRPr lang="en-US"/>
          </a:p>
        </p:txBody>
      </p:sp>
    </p:spTree>
    <p:extLst>
      <p:ext uri="{BB962C8B-B14F-4D97-AF65-F5344CB8AC3E}">
        <p14:creationId xmlns:p14="http://schemas.microsoft.com/office/powerpoint/2010/main" val="2369739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0A8733-64B2-4DAD-90F0-080E0B04D8FC}" type="datetimeFigureOut">
              <a:rPr lang="en-US" smtClean="0"/>
              <a:t>11/20/2021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E02968-C7CD-442A-81DB-C08475956269}" type="slidenum">
              <a:rPr lang="en-US" smtClean="0"/>
              <a:t>‹#›</a:t>
            </a:fld>
            <a:endParaRPr lang="en-US"/>
          </a:p>
        </p:txBody>
      </p:sp>
    </p:spTree>
    <p:extLst>
      <p:ext uri="{BB962C8B-B14F-4D97-AF65-F5344CB8AC3E}">
        <p14:creationId xmlns:p14="http://schemas.microsoft.com/office/powerpoint/2010/main" val="2748616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0A8733-64B2-4DAD-90F0-080E0B04D8FC}" type="datetimeFigureOut">
              <a:rPr lang="en-US" smtClean="0"/>
              <a:t>11/20/2021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E02968-C7CD-442A-81DB-C08475956269}" type="slidenum">
              <a:rPr lang="en-US" smtClean="0"/>
              <a:t>‹#›</a:t>
            </a:fld>
            <a:endParaRPr lang="en-US"/>
          </a:p>
        </p:txBody>
      </p:sp>
    </p:spTree>
    <p:extLst>
      <p:ext uri="{BB962C8B-B14F-4D97-AF65-F5344CB8AC3E}">
        <p14:creationId xmlns:p14="http://schemas.microsoft.com/office/powerpoint/2010/main" val="1229661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0A8733-64B2-4DAD-90F0-080E0B04D8FC}" type="datetimeFigureOut">
              <a:rPr lang="en-US" smtClean="0"/>
              <a:t>11/20/2021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E02968-C7CD-442A-81DB-C08475956269}" type="slidenum">
              <a:rPr lang="en-US" smtClean="0"/>
              <a:t>‹#›</a:t>
            </a:fld>
            <a:endParaRPr lang="en-US"/>
          </a:p>
        </p:txBody>
      </p:sp>
    </p:spTree>
    <p:extLst>
      <p:ext uri="{BB962C8B-B14F-4D97-AF65-F5344CB8AC3E}">
        <p14:creationId xmlns:p14="http://schemas.microsoft.com/office/powerpoint/2010/main" val="3879013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A0A8733-64B2-4DAD-90F0-080E0B04D8FC}" type="datetimeFigureOut">
              <a:rPr lang="en-US" smtClean="0"/>
              <a:t>11/20/2021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E02968-C7CD-442A-81DB-C08475956269}" type="slidenum">
              <a:rPr lang="en-US" smtClean="0"/>
              <a:t>‹#›</a:t>
            </a:fld>
            <a:endParaRPr lang="en-US"/>
          </a:p>
        </p:txBody>
      </p:sp>
    </p:spTree>
    <p:extLst>
      <p:ext uri="{BB962C8B-B14F-4D97-AF65-F5344CB8AC3E}">
        <p14:creationId xmlns:p14="http://schemas.microsoft.com/office/powerpoint/2010/main" val="77482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A0A8733-64B2-4DAD-90F0-080E0B04D8FC}" type="datetimeFigureOut">
              <a:rPr lang="en-US" smtClean="0"/>
              <a:t>11/20/2021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E02968-C7CD-442A-81DB-C08475956269}" type="slidenum">
              <a:rPr lang="en-US" smtClean="0"/>
              <a:t>‹#›</a:t>
            </a:fld>
            <a:endParaRPr lang="en-US"/>
          </a:p>
        </p:txBody>
      </p:sp>
    </p:spTree>
    <p:extLst>
      <p:ext uri="{BB962C8B-B14F-4D97-AF65-F5344CB8AC3E}">
        <p14:creationId xmlns:p14="http://schemas.microsoft.com/office/powerpoint/2010/main" val="2281495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0A8733-64B2-4DAD-90F0-080E0B04D8FC}" type="datetimeFigureOut">
              <a:rPr lang="en-US" smtClean="0"/>
              <a:t>11/20/2021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E02968-C7CD-442A-81DB-C08475956269}" type="slidenum">
              <a:rPr lang="en-US" smtClean="0"/>
              <a:t>‹#›</a:t>
            </a:fld>
            <a:endParaRPr lang="en-US"/>
          </a:p>
        </p:txBody>
      </p:sp>
    </p:spTree>
    <p:extLst>
      <p:ext uri="{BB962C8B-B14F-4D97-AF65-F5344CB8AC3E}">
        <p14:creationId xmlns:p14="http://schemas.microsoft.com/office/powerpoint/2010/main" val="392188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1.jpg"/><Relationship Id="rId5" Type="http://schemas.openxmlformats.org/officeDocument/2006/relationships/image" Target="../media/image40.jpeg"/><Relationship Id="rId4" Type="http://schemas.openxmlformats.org/officeDocument/2006/relationships/image" Target="../media/image39.jpg"/></Relationships>
</file>

<file path=ppt/slides/_rels/slide2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fif"/><Relationship Id="rId9"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913418" y="3616036"/>
            <a:ext cx="3574473" cy="526473"/>
          </a:xfrm>
          <a:prstGeom prst="rect">
            <a:avLst/>
          </a:prstGeom>
          <a:noFill/>
        </p:spPr>
        <p:txBody>
          <a:bodyPr wrap="square" rtlCol="0">
            <a:spAutoFit/>
          </a:bodyPr>
          <a:lstStyle/>
          <a:p>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extBox 12"/>
          <p:cNvSpPr txBox="1"/>
          <p:nvPr/>
        </p:nvSpPr>
        <p:spPr>
          <a:xfrm>
            <a:off x="3126509" y="249382"/>
            <a:ext cx="5938982" cy="769441"/>
          </a:xfrm>
          <a:prstGeom prst="rect">
            <a:avLst/>
          </a:prstGeom>
          <a:noFill/>
        </p:spPr>
        <p:txBody>
          <a:bodyPr wrap="square" rtlCol="0">
            <a:spAutoFit/>
          </a:bodyPr>
          <a:lstStyle/>
          <a:p>
            <a:r>
              <a:rPr lang="en-US" sz="4400" dirty="0" smtClean="0">
                <a:latin typeface="Times New Roman" panose="02020603050405020304" pitchFamily="18" charset="0"/>
                <a:cs typeface="Times New Roman" panose="02020603050405020304" pitchFamily="18" charset="0"/>
              </a:rPr>
              <a:t>UBND Quận Long Biên</a:t>
            </a:r>
            <a:endParaRPr lang="en-US" sz="44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3452091" y="838522"/>
            <a:ext cx="5287818" cy="646331"/>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Trường mầm non Ánh Sao</a:t>
            </a:r>
            <a:endParaRPr lang="en-US" sz="3600" dirty="0">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6132" y="0"/>
            <a:ext cx="1343603" cy="1373865"/>
          </a:xfrm>
          <a:prstGeom prst="rect">
            <a:avLst/>
          </a:prstGeom>
        </p:spPr>
      </p:pic>
      <p:sp>
        <p:nvSpPr>
          <p:cNvPr id="16" name="TextBox 15"/>
          <p:cNvSpPr txBox="1"/>
          <p:nvPr/>
        </p:nvSpPr>
        <p:spPr>
          <a:xfrm>
            <a:off x="2569008" y="1961070"/>
            <a:ext cx="7550727" cy="830997"/>
          </a:xfrm>
          <a:prstGeom prst="rect">
            <a:avLst/>
          </a:prstGeom>
          <a:noFill/>
        </p:spPr>
        <p:txBody>
          <a:bodyPr wrap="square" rtlCol="0">
            <a:spAutoFit/>
          </a:bodyPr>
          <a:lstStyle/>
          <a:p>
            <a:r>
              <a:rPr lang="en-US" sz="4800" dirty="0" smtClean="0">
                <a:latin typeface="Times New Roman" panose="02020603050405020304" pitchFamily="18" charset="0"/>
                <a:cs typeface="Times New Roman" panose="02020603050405020304" pitchFamily="18" charset="0"/>
              </a:rPr>
              <a:t>KHÁM PHÁ: NGHỀ NÔNG</a:t>
            </a:r>
            <a:endParaRPr lang="en-US" sz="48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6234545" y="3180316"/>
            <a:ext cx="4932218" cy="646331"/>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Giáo viên: Ngô Thị Miền</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5226178"/>
      </p:ext>
    </p:extLst>
  </p:cSld>
  <p:clrMapOvr>
    <a:masterClrMapping/>
  </p:clrMapOvr>
  <mc:AlternateContent xmlns:mc="http://schemas.openxmlformats.org/markup-compatibility/2006">
    <mc:Choice xmlns:p14="http://schemas.microsoft.com/office/powerpoint/2010/main" Requires="p14">
      <p:transition spd="slow" p14:dur="4000" advTm="2519">
        <p14:vortex dir="r"/>
      </p:transition>
    </mc:Choice>
    <mc:Fallback>
      <p:transition spd="slow" advTm="251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8435"/>
          </a:xfrm>
          <a:prstGeom prst="rect">
            <a:avLst/>
          </a:prstGeom>
        </p:spPr>
      </p:pic>
      <p:pic>
        <p:nvPicPr>
          <p:cNvPr id="4" name="Picture 3"/>
          <p:cNvPicPr>
            <a:picLocks noChangeAspect="1"/>
          </p:cNvPicPr>
          <p:nvPr/>
        </p:nvPicPr>
        <p:blipFill>
          <a:blip r:embed="rId3"/>
          <a:stretch>
            <a:fillRect/>
          </a:stretch>
        </p:blipFill>
        <p:spPr>
          <a:xfrm>
            <a:off x="1108363" y="1114402"/>
            <a:ext cx="4767943" cy="3577341"/>
          </a:xfrm>
          <a:prstGeom prst="rect">
            <a:avLst/>
          </a:prstGeom>
        </p:spPr>
      </p:pic>
      <p:pic>
        <p:nvPicPr>
          <p:cNvPr id="5" name="Picture 4"/>
          <p:cNvPicPr>
            <a:picLocks noChangeAspect="1"/>
          </p:cNvPicPr>
          <p:nvPr/>
        </p:nvPicPr>
        <p:blipFill>
          <a:blip r:embed="rId4"/>
          <a:stretch>
            <a:fillRect/>
          </a:stretch>
        </p:blipFill>
        <p:spPr>
          <a:xfrm>
            <a:off x="6259286" y="1114401"/>
            <a:ext cx="4680197" cy="3577341"/>
          </a:xfrm>
          <a:prstGeom prst="rect">
            <a:avLst/>
          </a:prstGeom>
        </p:spPr>
      </p:pic>
      <p:sp>
        <p:nvSpPr>
          <p:cNvPr id="2" name="TextBox 1"/>
          <p:cNvSpPr txBox="1"/>
          <p:nvPr/>
        </p:nvSpPr>
        <p:spPr>
          <a:xfrm>
            <a:off x="1108363" y="4811485"/>
            <a:ext cx="4767943" cy="646331"/>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Đồng lúa đang trổ bông</a:t>
            </a:r>
            <a:endParaRPr lang="en-US" sz="36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6259286" y="4811485"/>
            <a:ext cx="4397829" cy="646331"/>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Đồng lúa chín vàng</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959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29" y="0"/>
            <a:ext cx="12275128" cy="6858000"/>
          </a:xfrm>
          <a:prstGeom prst="rect">
            <a:avLst/>
          </a:prstGeom>
        </p:spPr>
      </p:pic>
      <p:pic>
        <p:nvPicPr>
          <p:cNvPr id="4" name="Picture 3"/>
          <p:cNvPicPr>
            <a:picLocks noChangeAspect="1"/>
          </p:cNvPicPr>
          <p:nvPr/>
        </p:nvPicPr>
        <p:blipFill>
          <a:blip r:embed="rId3"/>
          <a:stretch>
            <a:fillRect/>
          </a:stretch>
        </p:blipFill>
        <p:spPr>
          <a:xfrm>
            <a:off x="473937" y="391442"/>
            <a:ext cx="5580498" cy="3153941"/>
          </a:xfrm>
          <a:prstGeom prst="rect">
            <a:avLst/>
          </a:prstGeom>
        </p:spPr>
      </p:pic>
      <p:pic>
        <p:nvPicPr>
          <p:cNvPr id="5" name="Picture 4"/>
          <p:cNvPicPr>
            <a:picLocks noChangeAspect="1"/>
          </p:cNvPicPr>
          <p:nvPr/>
        </p:nvPicPr>
        <p:blipFill>
          <a:blip r:embed="rId4"/>
          <a:stretch>
            <a:fillRect/>
          </a:stretch>
        </p:blipFill>
        <p:spPr>
          <a:xfrm>
            <a:off x="6332968" y="363587"/>
            <a:ext cx="5580498" cy="3184140"/>
          </a:xfrm>
          <a:prstGeom prst="rect">
            <a:avLst/>
          </a:prstGeom>
        </p:spPr>
      </p:pic>
      <p:pic>
        <p:nvPicPr>
          <p:cNvPr id="7" name="Picture 6"/>
          <p:cNvPicPr>
            <a:picLocks noChangeAspect="1"/>
          </p:cNvPicPr>
          <p:nvPr/>
        </p:nvPicPr>
        <p:blipFill>
          <a:blip r:embed="rId5"/>
          <a:stretch>
            <a:fillRect/>
          </a:stretch>
        </p:blipFill>
        <p:spPr>
          <a:xfrm>
            <a:off x="3090014" y="3704885"/>
            <a:ext cx="5580498" cy="3153115"/>
          </a:xfrm>
          <a:prstGeom prst="rect">
            <a:avLst/>
          </a:prstGeom>
        </p:spPr>
      </p:pic>
      <p:sp>
        <p:nvSpPr>
          <p:cNvPr id="2" name="TextBox 1"/>
          <p:cNvSpPr txBox="1"/>
          <p:nvPr/>
        </p:nvSpPr>
        <p:spPr>
          <a:xfrm>
            <a:off x="473937" y="352739"/>
            <a:ext cx="3149845" cy="646331"/>
          </a:xfrm>
          <a:prstGeom prst="rect">
            <a:avLst/>
          </a:prstGeom>
          <a:solidFill>
            <a:schemeClr val="bg1"/>
          </a:solid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Thu hoạch lúa</a:t>
            </a:r>
            <a:endParaRPr lang="en-US" sz="36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6332968" y="363587"/>
            <a:ext cx="1885746" cy="646331"/>
          </a:xfrm>
          <a:prstGeom prst="rect">
            <a:avLst/>
          </a:prstGeom>
          <a:solidFill>
            <a:schemeClr val="bg1"/>
          </a:solid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Tuốt lúa</a:t>
            </a:r>
            <a:endParaRPr lang="en-US" sz="36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090014" y="3702541"/>
            <a:ext cx="2090057" cy="646331"/>
          </a:xfrm>
          <a:prstGeom prst="rect">
            <a:avLst/>
          </a:prstGeom>
          <a:solidFill>
            <a:schemeClr val="bg1"/>
          </a:solid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Phơi thóc</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014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down)">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15800" cy="6858001"/>
          </a:xfrm>
          <a:prstGeom prst="rect">
            <a:avLst/>
          </a:prstGeom>
        </p:spPr>
      </p:pic>
      <p:sp>
        <p:nvSpPr>
          <p:cNvPr id="3" name="TextBox 2"/>
          <p:cNvSpPr txBox="1"/>
          <p:nvPr/>
        </p:nvSpPr>
        <p:spPr>
          <a:xfrm>
            <a:off x="2340429" y="2645229"/>
            <a:ext cx="8479971" cy="1938992"/>
          </a:xfrm>
          <a:prstGeom prst="rect">
            <a:avLst/>
          </a:prstGeom>
          <a:noFill/>
        </p:spPr>
        <p:txBody>
          <a:bodyPr wrap="square" rtlCol="0">
            <a:spAutoFit/>
          </a:bodyPr>
          <a:lstStyle/>
          <a:p>
            <a:r>
              <a:rPr lang="en-US" sz="6000" dirty="0" smtClean="0">
                <a:latin typeface="Times New Roman" panose="02020603050405020304" pitchFamily="18" charset="0"/>
                <a:cs typeface="Times New Roman" panose="02020603050405020304" pitchFamily="18" charset="0"/>
              </a:rPr>
              <a:t>PHẦN 2: THÀNH QUẢ CỦA BÁC NÔNG DÂN</a:t>
            </a:r>
            <a:endParaRPr lang="en-US"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96266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37308" y="331074"/>
            <a:ext cx="5237019" cy="3021357"/>
          </a:xfrm>
          <a:prstGeom prst="rect">
            <a:avLst/>
          </a:prstGeom>
        </p:spPr>
      </p:pic>
      <p:pic>
        <p:nvPicPr>
          <p:cNvPr id="5" name="Picture 4"/>
          <p:cNvPicPr>
            <a:picLocks noChangeAspect="1"/>
          </p:cNvPicPr>
          <p:nvPr/>
        </p:nvPicPr>
        <p:blipFill>
          <a:blip r:embed="rId3"/>
          <a:stretch>
            <a:fillRect/>
          </a:stretch>
        </p:blipFill>
        <p:spPr>
          <a:xfrm>
            <a:off x="5874327" y="3389377"/>
            <a:ext cx="5237019" cy="3021357"/>
          </a:xfrm>
          <a:prstGeom prst="rect">
            <a:avLst/>
          </a:prstGeom>
        </p:spPr>
      </p:pic>
    </p:spTree>
    <p:extLst>
      <p:ext uri="{BB962C8B-B14F-4D97-AF65-F5344CB8AC3E}">
        <p14:creationId xmlns:p14="http://schemas.microsoft.com/office/powerpoint/2010/main" val="102094245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958013"/>
          </a:xfrm>
          <a:prstGeom prst="rect">
            <a:avLst/>
          </a:prstGeom>
        </p:spPr>
      </p:pic>
      <p:sp>
        <p:nvSpPr>
          <p:cNvPr id="3" name="TextBox 2"/>
          <p:cNvSpPr txBox="1"/>
          <p:nvPr/>
        </p:nvSpPr>
        <p:spPr>
          <a:xfrm>
            <a:off x="0" y="39681"/>
            <a:ext cx="960582" cy="584775"/>
          </a:xfrm>
          <a:prstGeom prst="rect">
            <a:avLst/>
          </a:prstGeom>
          <a:solidFill>
            <a:schemeClr val="bg1"/>
          </a:solidFill>
        </p:spPr>
        <p:txBody>
          <a:bodyPr wrap="square" rtlCol="0">
            <a:spAutoFit/>
          </a:bodyPr>
          <a:lstStyle/>
          <a:p>
            <a:r>
              <a:rPr lang="vi-VN" sz="3200" dirty="0" smtClean="0">
                <a:latin typeface="+mj-lt"/>
              </a:rPr>
              <a:t>Ngô</a:t>
            </a:r>
            <a:r>
              <a:rPr lang="vi-VN" sz="2400" dirty="0" smtClean="0"/>
              <a:t> </a:t>
            </a:r>
            <a:endParaRPr lang="en-US" sz="2400" dirty="0"/>
          </a:p>
        </p:txBody>
      </p:sp>
      <p:sp>
        <p:nvSpPr>
          <p:cNvPr id="4" name="TextBox 3"/>
          <p:cNvSpPr txBox="1"/>
          <p:nvPr/>
        </p:nvSpPr>
        <p:spPr>
          <a:xfrm>
            <a:off x="6668653" y="73892"/>
            <a:ext cx="2068946" cy="584775"/>
          </a:xfrm>
          <a:prstGeom prst="rect">
            <a:avLst/>
          </a:prstGeom>
          <a:solidFill>
            <a:schemeClr val="bg1"/>
          </a:solidFill>
        </p:spPr>
        <p:txBody>
          <a:bodyPr wrap="square" rtlCol="0">
            <a:spAutoFit/>
          </a:bodyPr>
          <a:lstStyle/>
          <a:p>
            <a:r>
              <a:rPr lang="vi-VN" sz="3200" dirty="0" smtClean="0">
                <a:latin typeface="+mj-lt"/>
              </a:rPr>
              <a:t>Khoai lang</a:t>
            </a:r>
            <a:endParaRPr lang="en-US" sz="3200" dirty="0">
              <a:latin typeface="+mj-lt"/>
            </a:endParaRPr>
          </a:p>
        </p:txBody>
      </p:sp>
      <p:sp>
        <p:nvSpPr>
          <p:cNvPr id="5" name="TextBox 4"/>
          <p:cNvSpPr txBox="1"/>
          <p:nvPr/>
        </p:nvSpPr>
        <p:spPr>
          <a:xfrm>
            <a:off x="0" y="3515952"/>
            <a:ext cx="1431636" cy="584775"/>
          </a:xfrm>
          <a:prstGeom prst="rect">
            <a:avLst/>
          </a:prstGeom>
          <a:solidFill>
            <a:schemeClr val="bg1"/>
          </a:solidFill>
        </p:spPr>
        <p:txBody>
          <a:bodyPr wrap="square" rtlCol="0">
            <a:spAutoFit/>
          </a:bodyPr>
          <a:lstStyle/>
          <a:p>
            <a:r>
              <a:rPr lang="vi-VN" sz="3200" dirty="0" smtClean="0">
                <a:latin typeface="+mj-lt"/>
              </a:rPr>
              <a:t>Củ Sắn</a:t>
            </a:r>
            <a:endParaRPr lang="en-US" sz="3200" dirty="0">
              <a:latin typeface="+mj-lt"/>
            </a:endParaRPr>
          </a:p>
        </p:txBody>
      </p:sp>
      <p:sp>
        <p:nvSpPr>
          <p:cNvPr id="8" name="TextBox 7"/>
          <p:cNvSpPr txBox="1"/>
          <p:nvPr/>
        </p:nvSpPr>
        <p:spPr>
          <a:xfrm>
            <a:off x="6668653" y="3515952"/>
            <a:ext cx="2309091" cy="584775"/>
          </a:xfrm>
          <a:prstGeom prst="rect">
            <a:avLst/>
          </a:prstGeom>
          <a:solidFill>
            <a:schemeClr val="bg1"/>
          </a:solidFill>
        </p:spPr>
        <p:txBody>
          <a:bodyPr wrap="square" rtlCol="0">
            <a:spAutoFit/>
          </a:bodyPr>
          <a:lstStyle/>
          <a:p>
            <a:r>
              <a:rPr lang="vi-VN" sz="3200" dirty="0" smtClean="0">
                <a:latin typeface="+mj-lt"/>
              </a:rPr>
              <a:t>Rau cải xanh</a:t>
            </a:r>
            <a:endParaRPr lang="en-US" sz="3200" dirty="0">
              <a:latin typeface="+mj-lt"/>
            </a:endParaRPr>
          </a:p>
        </p:txBody>
      </p:sp>
    </p:spTree>
    <p:extLst>
      <p:ext uri="{BB962C8B-B14F-4D97-AF65-F5344CB8AC3E}">
        <p14:creationId xmlns:p14="http://schemas.microsoft.com/office/powerpoint/2010/main" val="39397743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fltVal val="0"/>
                                          </p:val>
                                        </p:tav>
                                        <p:tav tm="100000">
                                          <p:val>
                                            <p:strVal val="#ppt_h"/>
                                          </p:val>
                                        </p:tav>
                                      </p:tavLst>
                                    </p:anim>
                                    <p:anim calcmode="lin" valueType="num">
                                      <p:cBhvr>
                                        <p:cTn id="24" dur="1000" fill="hold"/>
                                        <p:tgtEl>
                                          <p:spTgt spid="8"/>
                                        </p:tgtEl>
                                        <p:attrNameLst>
                                          <p:attrName>style.rotation</p:attrName>
                                        </p:attrNameLst>
                                      </p:cBhvr>
                                      <p:tavLst>
                                        <p:tav tm="0">
                                          <p:val>
                                            <p:fltVal val="90"/>
                                          </p:val>
                                        </p:tav>
                                        <p:tav tm="100000">
                                          <p:val>
                                            <p:fltVal val="0"/>
                                          </p:val>
                                        </p:tav>
                                      </p:tavLst>
                                    </p:anim>
                                    <p:animEffect transition="in" filter="fade">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7999"/>
          </a:xfrm>
          <a:prstGeom prst="rect">
            <a:avLst/>
          </a:prstGeom>
        </p:spPr>
      </p:pic>
      <p:sp>
        <p:nvSpPr>
          <p:cNvPr id="3" name="TextBox 2"/>
          <p:cNvSpPr txBox="1"/>
          <p:nvPr/>
        </p:nvSpPr>
        <p:spPr>
          <a:xfrm>
            <a:off x="637309" y="147782"/>
            <a:ext cx="1644072" cy="584775"/>
          </a:xfrm>
          <a:prstGeom prst="rect">
            <a:avLst/>
          </a:prstGeom>
          <a:solidFill>
            <a:schemeClr val="bg1"/>
          </a:solidFill>
        </p:spPr>
        <p:txBody>
          <a:bodyPr wrap="square" rtlCol="0">
            <a:spAutoFit/>
          </a:bodyPr>
          <a:lstStyle/>
          <a:p>
            <a:r>
              <a:rPr lang="vi-VN" sz="3200" dirty="0" smtClean="0">
                <a:latin typeface="+mj-lt"/>
              </a:rPr>
              <a:t>Hoa Cúc</a:t>
            </a:r>
            <a:endParaRPr lang="en-US" sz="3200" dirty="0">
              <a:latin typeface="+mj-lt"/>
            </a:endParaRPr>
          </a:p>
        </p:txBody>
      </p:sp>
      <p:sp>
        <p:nvSpPr>
          <p:cNvPr id="4" name="TextBox 3"/>
          <p:cNvSpPr txBox="1"/>
          <p:nvPr/>
        </p:nvSpPr>
        <p:spPr>
          <a:xfrm>
            <a:off x="6622472" y="2253673"/>
            <a:ext cx="1911928" cy="584775"/>
          </a:xfrm>
          <a:prstGeom prst="rect">
            <a:avLst/>
          </a:prstGeom>
          <a:solidFill>
            <a:schemeClr val="bg1"/>
          </a:solidFill>
        </p:spPr>
        <p:txBody>
          <a:bodyPr wrap="square" rtlCol="0">
            <a:spAutoFit/>
          </a:bodyPr>
          <a:lstStyle/>
          <a:p>
            <a:r>
              <a:rPr lang="vi-VN" sz="3200" dirty="0" smtClean="0">
                <a:latin typeface="+mj-lt"/>
              </a:rPr>
              <a:t>Quả Bưởi</a:t>
            </a:r>
            <a:endParaRPr lang="en-US" sz="3200" dirty="0">
              <a:latin typeface="+mj-lt"/>
            </a:endParaRPr>
          </a:p>
        </p:txBody>
      </p:sp>
    </p:spTree>
    <p:extLst>
      <p:ext uri="{BB962C8B-B14F-4D97-AF65-F5344CB8AC3E}">
        <p14:creationId xmlns:p14="http://schemas.microsoft.com/office/powerpoint/2010/main" val="55591783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57999"/>
          </a:xfrm>
          <a:prstGeom prst="rect">
            <a:avLst/>
          </a:prstGeom>
        </p:spPr>
      </p:pic>
      <p:sp>
        <p:nvSpPr>
          <p:cNvPr id="3" name="TextBox 2"/>
          <p:cNvSpPr txBox="1"/>
          <p:nvPr/>
        </p:nvSpPr>
        <p:spPr>
          <a:xfrm>
            <a:off x="378691" y="0"/>
            <a:ext cx="2346036" cy="584775"/>
          </a:xfrm>
          <a:prstGeom prst="rect">
            <a:avLst/>
          </a:prstGeom>
          <a:solidFill>
            <a:schemeClr val="bg1"/>
          </a:solidFill>
        </p:spPr>
        <p:txBody>
          <a:bodyPr wrap="square" rtlCol="0">
            <a:spAutoFit/>
          </a:bodyPr>
          <a:lstStyle/>
          <a:p>
            <a:r>
              <a:rPr lang="vi-VN" sz="3200" dirty="0" smtClean="0"/>
              <a:t>Cơm trắng</a:t>
            </a:r>
            <a:endParaRPr lang="en-US" sz="3200" dirty="0"/>
          </a:p>
        </p:txBody>
      </p:sp>
      <p:sp>
        <p:nvSpPr>
          <p:cNvPr id="4" name="TextBox 3"/>
          <p:cNvSpPr txBox="1"/>
          <p:nvPr/>
        </p:nvSpPr>
        <p:spPr>
          <a:xfrm>
            <a:off x="378691" y="3428999"/>
            <a:ext cx="1671782" cy="584775"/>
          </a:xfrm>
          <a:prstGeom prst="rect">
            <a:avLst/>
          </a:prstGeom>
          <a:solidFill>
            <a:schemeClr val="bg1"/>
          </a:solidFill>
        </p:spPr>
        <p:txBody>
          <a:bodyPr wrap="square" rtlCol="0">
            <a:spAutoFit/>
          </a:bodyPr>
          <a:lstStyle/>
          <a:p>
            <a:r>
              <a:rPr lang="vi-VN" sz="3200" dirty="0" smtClean="0"/>
              <a:t>Cá rán</a:t>
            </a:r>
            <a:endParaRPr lang="en-US" sz="3200" dirty="0"/>
          </a:p>
        </p:txBody>
      </p:sp>
      <p:sp>
        <p:nvSpPr>
          <p:cNvPr id="5" name="TextBox 4"/>
          <p:cNvSpPr txBox="1"/>
          <p:nvPr/>
        </p:nvSpPr>
        <p:spPr>
          <a:xfrm>
            <a:off x="6456219" y="3354533"/>
            <a:ext cx="1791854" cy="584775"/>
          </a:xfrm>
          <a:prstGeom prst="rect">
            <a:avLst/>
          </a:prstGeom>
          <a:solidFill>
            <a:schemeClr val="bg1"/>
          </a:solidFill>
        </p:spPr>
        <p:txBody>
          <a:bodyPr wrap="square" rtlCol="0">
            <a:spAutoFit/>
          </a:bodyPr>
          <a:lstStyle/>
          <a:p>
            <a:r>
              <a:rPr lang="vi-VN" sz="3200" dirty="0" smtClean="0">
                <a:latin typeface="+mj-lt"/>
              </a:rPr>
              <a:t>Bắp Ngô</a:t>
            </a:r>
            <a:endParaRPr lang="en-US" sz="3200" dirty="0">
              <a:latin typeface="+mj-lt"/>
            </a:endParaRPr>
          </a:p>
        </p:txBody>
      </p:sp>
      <p:sp>
        <p:nvSpPr>
          <p:cNvPr id="6" name="TextBox 5"/>
          <p:cNvSpPr txBox="1"/>
          <p:nvPr/>
        </p:nvSpPr>
        <p:spPr>
          <a:xfrm>
            <a:off x="6280728" y="73891"/>
            <a:ext cx="1884218" cy="584775"/>
          </a:xfrm>
          <a:prstGeom prst="rect">
            <a:avLst/>
          </a:prstGeom>
          <a:solidFill>
            <a:schemeClr val="bg1"/>
          </a:solidFill>
        </p:spPr>
        <p:txBody>
          <a:bodyPr wrap="square" rtlCol="0">
            <a:spAutoFit/>
          </a:bodyPr>
          <a:lstStyle/>
          <a:p>
            <a:r>
              <a:rPr lang="vi-VN" sz="3200" dirty="0" smtClean="0">
                <a:latin typeface="+mj-lt"/>
              </a:rPr>
              <a:t>Hoa quả</a:t>
            </a:r>
            <a:endParaRPr lang="en-US" sz="3200" dirty="0">
              <a:latin typeface="+mj-lt"/>
            </a:endParaRPr>
          </a:p>
        </p:txBody>
      </p:sp>
    </p:spTree>
    <p:extLst>
      <p:ext uri="{BB962C8B-B14F-4D97-AF65-F5344CB8AC3E}">
        <p14:creationId xmlns:p14="http://schemas.microsoft.com/office/powerpoint/2010/main" val="718766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3"/>
                                        </p:tgtEl>
                                        <p:attrNameLst>
                                          <p:attrName>style.color</p:attrName>
                                        </p:attrNameLst>
                                      </p:cBhvr>
                                      <p:to>
                                        <a:schemeClr val="bg1"/>
                                      </p:to>
                                    </p:animClr>
                                    <p:animClr clrSpc="rgb" dir="cw">
                                      <p:cBhvr>
                                        <p:cTn id="7" dur="250" autoRev="1" fill="remove"/>
                                        <p:tgtEl>
                                          <p:spTgt spid="3"/>
                                        </p:tgtEl>
                                        <p:attrNameLst>
                                          <p:attrName>fillcolor</p:attrName>
                                        </p:attrNameLst>
                                      </p:cBhvr>
                                      <p:to>
                                        <a:schemeClr val="bg1"/>
                                      </p:to>
                                    </p:animClr>
                                    <p:set>
                                      <p:cBhvr>
                                        <p:cTn id="8" dur="250" autoRev="1" fill="remove"/>
                                        <p:tgtEl>
                                          <p:spTgt spid="3"/>
                                        </p:tgtEl>
                                        <p:attrNameLst>
                                          <p:attrName>fill.type</p:attrName>
                                        </p:attrNameLst>
                                      </p:cBhvr>
                                      <p:to>
                                        <p:strVal val="solid"/>
                                      </p:to>
                                    </p:set>
                                    <p:set>
                                      <p:cBhvr>
                                        <p:cTn id="9" dur="250" autoRev="1" fill="remove"/>
                                        <p:tgtEl>
                                          <p:spTgt spid="3"/>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0" nodeType="clickEffect">
                                  <p:stCondLst>
                                    <p:cond delay="0"/>
                                  </p:stCondLst>
                                  <p:childTnLst>
                                    <p:animClr clrSpc="rgb" dir="cw">
                                      <p:cBhvr override="childStyle">
                                        <p:cTn id="13" dur="250" autoRev="1" fill="remove"/>
                                        <p:tgtEl>
                                          <p:spTgt spid="6"/>
                                        </p:tgtEl>
                                        <p:attrNameLst>
                                          <p:attrName>style.color</p:attrName>
                                        </p:attrNameLst>
                                      </p:cBhvr>
                                      <p:to>
                                        <a:schemeClr val="bg1"/>
                                      </p:to>
                                    </p:animClr>
                                    <p:animClr clrSpc="rgb" dir="cw">
                                      <p:cBhvr>
                                        <p:cTn id="14" dur="250" autoRev="1" fill="remove"/>
                                        <p:tgtEl>
                                          <p:spTgt spid="6"/>
                                        </p:tgtEl>
                                        <p:attrNameLst>
                                          <p:attrName>fillcolor</p:attrName>
                                        </p:attrNameLst>
                                      </p:cBhvr>
                                      <p:to>
                                        <a:schemeClr val="bg1"/>
                                      </p:to>
                                    </p:animClr>
                                    <p:set>
                                      <p:cBhvr>
                                        <p:cTn id="15" dur="250" autoRev="1" fill="remove"/>
                                        <p:tgtEl>
                                          <p:spTgt spid="6"/>
                                        </p:tgtEl>
                                        <p:attrNameLst>
                                          <p:attrName>fill.type</p:attrName>
                                        </p:attrNameLst>
                                      </p:cBhvr>
                                      <p:to>
                                        <p:strVal val="solid"/>
                                      </p:to>
                                    </p:set>
                                    <p:set>
                                      <p:cBhvr>
                                        <p:cTn id="16" dur="250" autoRev="1" fill="remove"/>
                                        <p:tgtEl>
                                          <p:spTgt spid="6"/>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grpId="0" nodeType="clickEffect">
                                  <p:stCondLst>
                                    <p:cond delay="0"/>
                                  </p:stCondLst>
                                  <p:childTnLst>
                                    <p:animRot by="21600000">
                                      <p:cBhvr>
                                        <p:cTn id="20" dur="2000" fill="hold"/>
                                        <p:tgtEl>
                                          <p:spTgt spid="4"/>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5"/>
                                        </p:tgtEl>
                                        <p:attrNameLst>
                                          <p:attrName>r</p:attrName>
                                        </p:attrNameLst>
                                      </p:cBhvr>
                                    </p:animRot>
                                    <p:animRot by="-240000">
                                      <p:cBhvr>
                                        <p:cTn id="25" dur="200" fill="hold">
                                          <p:stCondLst>
                                            <p:cond delay="200"/>
                                          </p:stCondLst>
                                        </p:cTn>
                                        <p:tgtEl>
                                          <p:spTgt spid="5"/>
                                        </p:tgtEl>
                                        <p:attrNameLst>
                                          <p:attrName>r</p:attrName>
                                        </p:attrNameLst>
                                      </p:cBhvr>
                                    </p:animRot>
                                    <p:animRot by="240000">
                                      <p:cBhvr>
                                        <p:cTn id="26" dur="200" fill="hold">
                                          <p:stCondLst>
                                            <p:cond delay="400"/>
                                          </p:stCondLst>
                                        </p:cTn>
                                        <p:tgtEl>
                                          <p:spTgt spid="5"/>
                                        </p:tgtEl>
                                        <p:attrNameLst>
                                          <p:attrName>r</p:attrName>
                                        </p:attrNameLst>
                                      </p:cBhvr>
                                    </p:animRot>
                                    <p:animRot by="-240000">
                                      <p:cBhvr>
                                        <p:cTn id="27" dur="200" fill="hold">
                                          <p:stCondLst>
                                            <p:cond delay="600"/>
                                          </p:stCondLst>
                                        </p:cTn>
                                        <p:tgtEl>
                                          <p:spTgt spid="5"/>
                                        </p:tgtEl>
                                        <p:attrNameLst>
                                          <p:attrName>r</p:attrName>
                                        </p:attrNameLst>
                                      </p:cBhvr>
                                    </p:animRot>
                                    <p:animRot by="120000">
                                      <p:cBhvr>
                                        <p:cTn id="28"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268702" y="2400300"/>
            <a:ext cx="7289511" cy="3693319"/>
          </a:xfrm>
          <a:prstGeom prst="rect">
            <a:avLst/>
          </a:prstGeom>
          <a:noFill/>
        </p:spPr>
        <p:txBody>
          <a:bodyPr wrap="square" rtlCol="0">
            <a:spAutoFit/>
          </a:bodyPr>
          <a:lstStyle/>
          <a:p>
            <a:r>
              <a:rPr lang="vi-VN" sz="5400" dirty="0">
                <a:solidFill>
                  <a:srgbClr val="FF0000"/>
                </a:solidFill>
                <a:latin typeface="+mj-lt"/>
              </a:rPr>
              <a:t>Để làm ra những sản phẩm như vậy Bác nông dân đã dùng những dụng cụ nào không? </a:t>
            </a:r>
            <a:endParaRPr lang="en-US" sz="5400" dirty="0">
              <a:solidFill>
                <a:srgbClr val="FF0000"/>
              </a:solidFill>
              <a:latin typeface="+mj-lt"/>
            </a:endParaRPr>
          </a:p>
          <a:p>
            <a:endParaRPr lang="en-US" dirty="0"/>
          </a:p>
        </p:txBody>
      </p:sp>
    </p:spTree>
    <p:extLst>
      <p:ext uri="{BB962C8B-B14F-4D97-AF65-F5344CB8AC3E}">
        <p14:creationId xmlns:p14="http://schemas.microsoft.com/office/powerpoint/2010/main" val="239942807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7999"/>
          </a:xfrm>
          <a:prstGeom prst="rect">
            <a:avLst/>
          </a:prstGeom>
        </p:spPr>
      </p:pic>
      <p:sp>
        <p:nvSpPr>
          <p:cNvPr id="3" name="TextBox 2"/>
          <p:cNvSpPr txBox="1"/>
          <p:nvPr/>
        </p:nvSpPr>
        <p:spPr>
          <a:xfrm>
            <a:off x="0" y="86134"/>
            <a:ext cx="2013529" cy="606593"/>
          </a:xfrm>
          <a:prstGeom prst="rect">
            <a:avLst/>
          </a:prstGeom>
          <a:solidFill>
            <a:schemeClr val="bg1"/>
          </a:solidFill>
        </p:spPr>
        <p:txBody>
          <a:bodyPr wrap="square" rtlCol="0">
            <a:spAutoFit/>
          </a:bodyPr>
          <a:lstStyle/>
          <a:p>
            <a:r>
              <a:rPr lang="vi-VN" sz="3200" dirty="0" smtClean="0">
                <a:latin typeface="+mj-lt"/>
              </a:rPr>
              <a:t>Cái cày</a:t>
            </a:r>
            <a:endParaRPr lang="en-US" sz="3200" dirty="0">
              <a:latin typeface="+mj-lt"/>
            </a:endParaRPr>
          </a:p>
        </p:txBody>
      </p:sp>
      <p:sp>
        <p:nvSpPr>
          <p:cNvPr id="4" name="TextBox 3"/>
          <p:cNvSpPr txBox="1"/>
          <p:nvPr/>
        </p:nvSpPr>
        <p:spPr>
          <a:xfrm>
            <a:off x="6594763" y="107952"/>
            <a:ext cx="1644073" cy="584775"/>
          </a:xfrm>
          <a:prstGeom prst="rect">
            <a:avLst/>
          </a:prstGeom>
          <a:solidFill>
            <a:schemeClr val="bg2"/>
          </a:solidFill>
        </p:spPr>
        <p:txBody>
          <a:bodyPr wrap="square" rtlCol="0">
            <a:spAutoFit/>
          </a:bodyPr>
          <a:lstStyle/>
          <a:p>
            <a:r>
              <a:rPr lang="vi-VN" sz="3200" dirty="0" smtClean="0">
                <a:latin typeface="+mj-lt"/>
              </a:rPr>
              <a:t>Cái bừa</a:t>
            </a:r>
            <a:endParaRPr lang="en-US" sz="3200" dirty="0">
              <a:latin typeface="+mj-lt"/>
            </a:endParaRPr>
          </a:p>
        </p:txBody>
      </p:sp>
      <p:sp>
        <p:nvSpPr>
          <p:cNvPr id="5" name="TextBox 4"/>
          <p:cNvSpPr txBox="1"/>
          <p:nvPr/>
        </p:nvSpPr>
        <p:spPr>
          <a:xfrm>
            <a:off x="36945" y="3629891"/>
            <a:ext cx="1939637" cy="584775"/>
          </a:xfrm>
          <a:prstGeom prst="rect">
            <a:avLst/>
          </a:prstGeom>
          <a:solidFill>
            <a:schemeClr val="bg1"/>
          </a:solidFill>
        </p:spPr>
        <p:txBody>
          <a:bodyPr wrap="square" rtlCol="0">
            <a:spAutoFit/>
          </a:bodyPr>
          <a:lstStyle/>
          <a:p>
            <a:r>
              <a:rPr lang="vi-VN" sz="3200" dirty="0" smtClean="0">
                <a:latin typeface="+mj-lt"/>
              </a:rPr>
              <a:t>Cái Cuốc</a:t>
            </a:r>
            <a:endParaRPr lang="en-US" sz="3200" dirty="0">
              <a:latin typeface="+mj-lt"/>
            </a:endParaRPr>
          </a:p>
        </p:txBody>
      </p:sp>
      <p:sp>
        <p:nvSpPr>
          <p:cNvPr id="6" name="TextBox 5"/>
          <p:cNvSpPr txBox="1"/>
          <p:nvPr/>
        </p:nvSpPr>
        <p:spPr>
          <a:xfrm>
            <a:off x="5588000" y="3482975"/>
            <a:ext cx="1616363" cy="584775"/>
          </a:xfrm>
          <a:prstGeom prst="rect">
            <a:avLst/>
          </a:prstGeom>
          <a:solidFill>
            <a:schemeClr val="bg1"/>
          </a:solidFill>
        </p:spPr>
        <p:txBody>
          <a:bodyPr wrap="square" rtlCol="0">
            <a:spAutoFit/>
          </a:bodyPr>
          <a:lstStyle/>
          <a:p>
            <a:r>
              <a:rPr lang="vi-VN" sz="3200" dirty="0" smtClean="0">
                <a:latin typeface="+mj-lt"/>
              </a:rPr>
              <a:t>Cái liềm</a:t>
            </a:r>
            <a:endParaRPr lang="en-US" sz="3200" dirty="0">
              <a:latin typeface="+mj-lt"/>
            </a:endParaRPr>
          </a:p>
        </p:txBody>
      </p:sp>
      <p:sp>
        <p:nvSpPr>
          <p:cNvPr id="7" name="TextBox 6"/>
          <p:cNvSpPr txBox="1"/>
          <p:nvPr/>
        </p:nvSpPr>
        <p:spPr>
          <a:xfrm>
            <a:off x="10418619" y="4294910"/>
            <a:ext cx="1773381" cy="584775"/>
          </a:xfrm>
          <a:prstGeom prst="rect">
            <a:avLst/>
          </a:prstGeom>
          <a:solidFill>
            <a:schemeClr val="bg1"/>
          </a:solidFill>
        </p:spPr>
        <p:txBody>
          <a:bodyPr wrap="square" rtlCol="0">
            <a:spAutoFit/>
          </a:bodyPr>
          <a:lstStyle/>
          <a:p>
            <a:r>
              <a:rPr lang="vi-VN" sz="3200" dirty="0" smtClean="0">
                <a:latin typeface="+mj-lt"/>
              </a:rPr>
              <a:t>Cái dìu</a:t>
            </a:r>
            <a:endParaRPr lang="en-US" sz="3200" dirty="0">
              <a:latin typeface="+mj-lt"/>
            </a:endParaRPr>
          </a:p>
        </p:txBody>
      </p:sp>
    </p:spTree>
    <p:extLst>
      <p:ext uri="{BB962C8B-B14F-4D97-AF65-F5344CB8AC3E}">
        <p14:creationId xmlns:p14="http://schemas.microsoft.com/office/powerpoint/2010/main" val="40176614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heel(1)">
                                      <p:cBhvr>
                                        <p:cTn id="36" dur="20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45"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2000"/>
                                        <p:tgtEl>
                                          <p:spTgt spid="5"/>
                                        </p:tgtEl>
                                      </p:cBhvr>
                                    </p:animEffect>
                                    <p:anim calcmode="lin" valueType="num">
                                      <p:cBhvr>
                                        <p:cTn id="42" dur="2000" fill="hold"/>
                                        <p:tgtEl>
                                          <p:spTgt spid="5"/>
                                        </p:tgtEl>
                                        <p:attrNameLst>
                                          <p:attrName>ppt_w</p:attrName>
                                        </p:attrNameLst>
                                      </p:cBhvr>
                                      <p:tavLst>
                                        <p:tav tm="0" fmla="#ppt_w*sin(2.5*pi*$)">
                                          <p:val>
                                            <p:fltVal val="0"/>
                                          </p:val>
                                        </p:tav>
                                        <p:tav tm="100000">
                                          <p:val>
                                            <p:fltVal val="1"/>
                                          </p:val>
                                        </p:tav>
                                      </p:tavLst>
                                    </p:anim>
                                    <p:anim calcmode="lin" valueType="num">
                                      <p:cBhvr>
                                        <p:cTn id="43"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7999"/>
          </a:xfrm>
          <a:prstGeom prst="rect">
            <a:avLst/>
          </a:prstGeom>
        </p:spPr>
      </p:pic>
      <p:sp>
        <p:nvSpPr>
          <p:cNvPr id="3" name="TextBox 2"/>
          <p:cNvSpPr txBox="1"/>
          <p:nvPr/>
        </p:nvSpPr>
        <p:spPr>
          <a:xfrm>
            <a:off x="369454" y="110836"/>
            <a:ext cx="2327564" cy="584775"/>
          </a:xfrm>
          <a:prstGeom prst="rect">
            <a:avLst/>
          </a:prstGeom>
          <a:solidFill>
            <a:schemeClr val="bg1"/>
          </a:solidFill>
        </p:spPr>
        <p:txBody>
          <a:bodyPr wrap="square" rtlCol="0">
            <a:spAutoFit/>
          </a:bodyPr>
          <a:lstStyle/>
          <a:p>
            <a:r>
              <a:rPr lang="vi-VN" sz="3200" dirty="0" smtClean="0">
                <a:latin typeface="+mj-lt"/>
              </a:rPr>
              <a:t>Quang gánh</a:t>
            </a:r>
            <a:endParaRPr lang="en-US" sz="3200" dirty="0">
              <a:latin typeface="+mj-lt"/>
            </a:endParaRPr>
          </a:p>
        </p:txBody>
      </p:sp>
      <p:sp>
        <p:nvSpPr>
          <p:cNvPr id="4" name="TextBox 3"/>
          <p:cNvSpPr txBox="1"/>
          <p:nvPr/>
        </p:nvSpPr>
        <p:spPr>
          <a:xfrm>
            <a:off x="9116291" y="1625600"/>
            <a:ext cx="2392218" cy="584775"/>
          </a:xfrm>
          <a:prstGeom prst="rect">
            <a:avLst/>
          </a:prstGeom>
          <a:solidFill>
            <a:schemeClr val="bg1"/>
          </a:solidFill>
        </p:spPr>
        <p:txBody>
          <a:bodyPr wrap="square" rtlCol="0">
            <a:spAutoFit/>
          </a:bodyPr>
          <a:lstStyle/>
          <a:p>
            <a:r>
              <a:rPr lang="vi-VN" sz="3200" dirty="0" smtClean="0">
                <a:latin typeface="+mj-lt"/>
              </a:rPr>
              <a:t>Máy Gặt Lúa</a:t>
            </a:r>
            <a:endParaRPr lang="en-US" sz="3200" dirty="0">
              <a:latin typeface="+mj-lt"/>
            </a:endParaRPr>
          </a:p>
        </p:txBody>
      </p:sp>
    </p:spTree>
    <p:extLst>
      <p:ext uri="{BB962C8B-B14F-4D97-AF65-F5344CB8AC3E}">
        <p14:creationId xmlns:p14="http://schemas.microsoft.com/office/powerpoint/2010/main" val="958067456"/>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91130"/>
          </a:xfrm>
          <a:prstGeom prst="rect">
            <a:avLst/>
          </a:prstGeom>
        </p:spPr>
      </p:pic>
      <p:sp>
        <p:nvSpPr>
          <p:cNvPr id="3" name="TextBox 2"/>
          <p:cNvSpPr txBox="1"/>
          <p:nvPr/>
        </p:nvSpPr>
        <p:spPr>
          <a:xfrm>
            <a:off x="1618935" y="869663"/>
            <a:ext cx="8364511" cy="369332"/>
          </a:xfrm>
          <a:prstGeom prst="rect">
            <a:avLst/>
          </a:prstGeom>
          <a:noFill/>
        </p:spPr>
        <p:txBody>
          <a:bodyPr wrap="square" rtlCol="0">
            <a:spAutoFit/>
          </a:bodyPr>
          <a:lstStyle/>
          <a:p>
            <a:r>
              <a:rPr lang="en-US" dirty="0" smtClean="0">
                <a:solidFill>
                  <a:schemeClr val="bg1"/>
                </a:solidFill>
              </a:rPr>
              <a:t>MỤC ĐỊCH YÊU CẦU:</a:t>
            </a:r>
            <a:endParaRPr lang="en-US" dirty="0">
              <a:solidFill>
                <a:schemeClr val="bg1"/>
              </a:solidFill>
            </a:endParaRPr>
          </a:p>
        </p:txBody>
      </p:sp>
      <p:sp>
        <p:nvSpPr>
          <p:cNvPr id="4" name="TextBox 3"/>
          <p:cNvSpPr txBox="1"/>
          <p:nvPr/>
        </p:nvSpPr>
        <p:spPr>
          <a:xfrm>
            <a:off x="1618935" y="1158864"/>
            <a:ext cx="7644983" cy="1323439"/>
          </a:xfrm>
          <a:prstGeom prst="rect">
            <a:avLst/>
          </a:prstGeom>
          <a:noFill/>
        </p:spPr>
        <p:txBody>
          <a:bodyPr wrap="square" rtlCol="0">
            <a:spAutoFit/>
          </a:bodyPr>
          <a:lstStyle/>
          <a:p>
            <a:r>
              <a:rPr lang="en-US" sz="2000" dirty="0" smtClean="0">
                <a:solidFill>
                  <a:schemeClr val="bg1"/>
                </a:solidFill>
                <a:latin typeface="Times New Roman" panose="02020603050405020304" pitchFamily="18" charset="0"/>
                <a:cs typeface="Times New Roman" panose="02020603050405020304" pitchFamily="18" charset="0"/>
              </a:rPr>
              <a:t>1.Kiếu thức:</a:t>
            </a:r>
          </a:p>
          <a:p>
            <a:r>
              <a:rPr lang="en-US" sz="2000" dirty="0" smtClean="0">
                <a:solidFill>
                  <a:schemeClr val="bg1"/>
                </a:solidFill>
                <a:latin typeface="Times New Roman" panose="02020603050405020304" pitchFamily="18" charset="0"/>
                <a:cs typeface="Times New Roman" panose="02020603050405020304" pitchFamily="18" charset="0"/>
              </a:rPr>
              <a:t>-Tré biết được sản phẩm làm ra từ nông nghiệp của nghề nông</a:t>
            </a:r>
          </a:p>
          <a:p>
            <a:r>
              <a:rPr lang="en-US" sz="2000" dirty="0" smtClean="0">
                <a:solidFill>
                  <a:schemeClr val="bg1"/>
                </a:solidFill>
                <a:latin typeface="Times New Roman" panose="02020603050405020304" pitchFamily="18" charset="0"/>
                <a:cs typeface="Times New Roman" panose="02020603050405020304" pitchFamily="18" charset="0"/>
              </a:rPr>
              <a:t>-Trẻ biết được công việc của nghề nông, và biết được một số đồ dùng của nghề nông.</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618934" y="2432420"/>
            <a:ext cx="7644983" cy="1015663"/>
          </a:xfrm>
          <a:prstGeom prst="rect">
            <a:avLst/>
          </a:prstGeom>
          <a:noFill/>
        </p:spPr>
        <p:txBody>
          <a:bodyPr wrap="square" rtlCol="0">
            <a:spAutoFit/>
          </a:bodyPr>
          <a:lstStyle/>
          <a:p>
            <a:r>
              <a:rPr lang="en-US" sz="2000" dirty="0" smtClean="0">
                <a:solidFill>
                  <a:schemeClr val="bg1"/>
                </a:solidFill>
                <a:latin typeface="Times New Roman" panose="02020603050405020304" pitchFamily="18" charset="0"/>
                <a:cs typeface="Times New Roman" panose="02020603050405020304" pitchFamily="18" charset="0"/>
              </a:rPr>
              <a:t>2.Kĩ năng:</a:t>
            </a:r>
          </a:p>
          <a:p>
            <a:r>
              <a:rPr lang="en-US" sz="2000" dirty="0" smtClean="0">
                <a:solidFill>
                  <a:schemeClr val="bg1"/>
                </a:solidFill>
                <a:latin typeface="Times New Roman" panose="02020603050405020304" pitchFamily="18" charset="0"/>
                <a:cs typeface="Times New Roman" panose="02020603050405020304" pitchFamily="18" charset="0"/>
              </a:rPr>
              <a:t>-Phát triển kĩ năng nhận biết của trẻ, thông qua việc đàm thoại với trẻ</a:t>
            </a:r>
          </a:p>
          <a:p>
            <a:r>
              <a:rPr lang="en-US" sz="2000" dirty="0" smtClean="0">
                <a:solidFill>
                  <a:schemeClr val="bg1"/>
                </a:solidFill>
                <a:latin typeface="Times New Roman" panose="02020603050405020304" pitchFamily="18" charset="0"/>
                <a:cs typeface="Times New Roman" panose="02020603050405020304" pitchFamily="18" charset="0"/>
              </a:rPr>
              <a:t>-Quan sát, đàm thoại, ghi nhớ, tưởng tượng, tư duy, chú ý, so sánh.</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618933" y="3445565"/>
            <a:ext cx="7210269" cy="1015663"/>
          </a:xfrm>
          <a:prstGeom prst="rect">
            <a:avLst/>
          </a:prstGeom>
          <a:noFill/>
        </p:spPr>
        <p:txBody>
          <a:bodyPr wrap="square" rtlCol="0">
            <a:spAutoFit/>
          </a:bodyPr>
          <a:lstStyle/>
          <a:p>
            <a:r>
              <a:rPr lang="en-US" sz="2000" dirty="0" smtClean="0">
                <a:solidFill>
                  <a:schemeClr val="bg1"/>
                </a:solidFill>
                <a:latin typeface="Times New Roman" panose="02020603050405020304" pitchFamily="18" charset="0"/>
                <a:cs typeface="Times New Roman" panose="02020603050405020304" pitchFamily="18" charset="0"/>
              </a:rPr>
              <a:t>3.Thái độ:</a:t>
            </a:r>
          </a:p>
          <a:p>
            <a:r>
              <a:rPr lang="en-US" sz="2000" dirty="0" smtClean="0">
                <a:solidFill>
                  <a:schemeClr val="bg1"/>
                </a:solidFill>
                <a:latin typeface="Times New Roman" panose="02020603050405020304" pitchFamily="18" charset="0"/>
                <a:cs typeface="Times New Roman" panose="02020603050405020304" pitchFamily="18" charset="0"/>
              </a:rPr>
              <a:t>-Trẻ biết yêu nghề nông, biết yêu quý người làm ra sản phẩm nghề nông</a:t>
            </a:r>
            <a:endParaRPr lang="en-US" sz="2000" dirty="0">
              <a:solidFill>
                <a:schemeClr val="bg1"/>
              </a:solidFill>
              <a:latin typeface="Times New Roman" panose="02020603050405020304" pitchFamily="18" charset="0"/>
              <a:cs typeface="Times New Roman" panose="02020603050405020304" pitchFamily="18" charset="0"/>
            </a:endParaRP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2880821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advTm="2249">
        <p15:prstTrans prst="curtains"/>
      </p:transition>
    </mc:Choice>
    <mc:Fallback>
      <p:transition spd="slow" advTm="224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7"/>
                </p:tgtEl>
              </p:cMediaNode>
            </p:audio>
          </p:childTnLst>
        </p:cTn>
      </p:par>
    </p:tnLst>
    <p:bldLst>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8038"/>
          </a:xfrm>
          <a:prstGeom prst="rect">
            <a:avLst/>
          </a:prstGeom>
        </p:spPr>
      </p:pic>
      <p:sp>
        <p:nvSpPr>
          <p:cNvPr id="3" name="TextBox 2"/>
          <p:cNvSpPr txBox="1"/>
          <p:nvPr/>
        </p:nvSpPr>
        <p:spPr>
          <a:xfrm>
            <a:off x="2286000" y="1028701"/>
            <a:ext cx="7915275" cy="1200329"/>
          </a:xfrm>
          <a:prstGeom prst="rect">
            <a:avLst/>
          </a:prstGeom>
          <a:noFill/>
        </p:spPr>
        <p:txBody>
          <a:bodyPr wrap="square" rtlCol="0">
            <a:spAutoFit/>
          </a:bodyPr>
          <a:lstStyle/>
          <a:p>
            <a:r>
              <a:rPr lang="vi-VN" sz="3600" dirty="0" smtClean="0">
                <a:solidFill>
                  <a:srgbClr val="FF0000"/>
                </a:solidFill>
                <a:latin typeface="+mj-lt"/>
              </a:rPr>
              <a:t>Các con cần phải làm gì để tỏ lòng kính trọng Bác nông dân nhỉ?</a:t>
            </a:r>
            <a:endParaRPr lang="en-US" sz="3600" dirty="0">
              <a:solidFill>
                <a:srgbClr val="FF0000"/>
              </a:solidFill>
              <a:latin typeface="+mj-lt"/>
            </a:endParaRPr>
          </a:p>
        </p:txBody>
      </p:sp>
      <p:sp>
        <p:nvSpPr>
          <p:cNvPr id="4" name="TextBox 3"/>
          <p:cNvSpPr txBox="1"/>
          <p:nvPr/>
        </p:nvSpPr>
        <p:spPr>
          <a:xfrm>
            <a:off x="2286000" y="2007666"/>
            <a:ext cx="6457950" cy="1200329"/>
          </a:xfrm>
          <a:prstGeom prst="rect">
            <a:avLst/>
          </a:prstGeom>
          <a:noFill/>
        </p:spPr>
        <p:txBody>
          <a:bodyPr wrap="square" rtlCol="0">
            <a:spAutoFit/>
          </a:bodyPr>
          <a:lstStyle/>
          <a:p>
            <a:r>
              <a:rPr lang="vi-VN" sz="3600" dirty="0" smtClean="0">
                <a:latin typeface="+mj-lt"/>
              </a:rPr>
              <a:t>Các con phải biết ơn kính trọng các bác nông dân</a:t>
            </a:r>
            <a:endParaRPr lang="en-US" sz="3600" dirty="0">
              <a:latin typeface="+mj-lt"/>
            </a:endParaRPr>
          </a:p>
        </p:txBody>
      </p:sp>
      <p:sp>
        <p:nvSpPr>
          <p:cNvPr id="5" name="TextBox 4"/>
          <p:cNvSpPr txBox="1"/>
          <p:nvPr/>
        </p:nvSpPr>
        <p:spPr>
          <a:xfrm>
            <a:off x="2286000" y="3057706"/>
            <a:ext cx="7500937" cy="1754326"/>
          </a:xfrm>
          <a:prstGeom prst="rect">
            <a:avLst/>
          </a:prstGeom>
          <a:noFill/>
        </p:spPr>
        <p:txBody>
          <a:bodyPr wrap="square" rtlCol="0">
            <a:spAutoFit/>
          </a:bodyPr>
          <a:lstStyle/>
          <a:p>
            <a:r>
              <a:rPr lang="vi-VN" sz="3600" dirty="0" smtClean="0">
                <a:latin typeface="+mj-lt"/>
              </a:rPr>
              <a:t>Khi ăn cơm các con phải ăn hết suất của mình</a:t>
            </a:r>
            <a:r>
              <a:rPr lang="vi-VN" sz="3600" dirty="0" smtClean="0">
                <a:latin typeface="+mj-lt"/>
              </a:rPr>
              <a:t>, không </a:t>
            </a:r>
            <a:r>
              <a:rPr lang="vi-VN" sz="3600" dirty="0" smtClean="0">
                <a:latin typeface="+mj-lt"/>
              </a:rPr>
              <a:t>được bỏ thức ăn thừa nhé</a:t>
            </a:r>
            <a:endParaRPr lang="en-US" sz="3600" dirty="0">
              <a:latin typeface="+mj-lt"/>
            </a:endParaRPr>
          </a:p>
        </p:txBody>
      </p:sp>
    </p:spTree>
    <p:extLst>
      <p:ext uri="{BB962C8B-B14F-4D97-AF65-F5344CB8AC3E}">
        <p14:creationId xmlns:p14="http://schemas.microsoft.com/office/powerpoint/2010/main" val="360094565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80">
                                          <p:stCondLst>
                                            <p:cond delay="0"/>
                                          </p:stCondLst>
                                        </p:cTn>
                                        <p:tgtEl>
                                          <p:spTgt spid="5"/>
                                        </p:tgtEl>
                                      </p:cBhvr>
                                    </p:animEffect>
                                    <p:anim calcmode="lin" valueType="num">
                                      <p:cBhvr>
                                        <p:cTn id="3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9" dur="26">
                                          <p:stCondLst>
                                            <p:cond delay="650"/>
                                          </p:stCondLst>
                                        </p:cTn>
                                        <p:tgtEl>
                                          <p:spTgt spid="5"/>
                                        </p:tgtEl>
                                      </p:cBhvr>
                                      <p:to x="100000" y="60000"/>
                                    </p:animScale>
                                    <p:animScale>
                                      <p:cBhvr>
                                        <p:cTn id="40" dur="166" decel="50000">
                                          <p:stCondLst>
                                            <p:cond delay="676"/>
                                          </p:stCondLst>
                                        </p:cTn>
                                        <p:tgtEl>
                                          <p:spTgt spid="5"/>
                                        </p:tgtEl>
                                      </p:cBhvr>
                                      <p:to x="100000" y="100000"/>
                                    </p:animScale>
                                    <p:animScale>
                                      <p:cBhvr>
                                        <p:cTn id="41" dur="26">
                                          <p:stCondLst>
                                            <p:cond delay="1312"/>
                                          </p:stCondLst>
                                        </p:cTn>
                                        <p:tgtEl>
                                          <p:spTgt spid="5"/>
                                        </p:tgtEl>
                                      </p:cBhvr>
                                      <p:to x="100000" y="80000"/>
                                    </p:animScale>
                                    <p:animScale>
                                      <p:cBhvr>
                                        <p:cTn id="42" dur="166" decel="50000">
                                          <p:stCondLst>
                                            <p:cond delay="1338"/>
                                          </p:stCondLst>
                                        </p:cTn>
                                        <p:tgtEl>
                                          <p:spTgt spid="5"/>
                                        </p:tgtEl>
                                      </p:cBhvr>
                                      <p:to x="100000" y="100000"/>
                                    </p:animScale>
                                    <p:animScale>
                                      <p:cBhvr>
                                        <p:cTn id="43" dur="26">
                                          <p:stCondLst>
                                            <p:cond delay="1642"/>
                                          </p:stCondLst>
                                        </p:cTn>
                                        <p:tgtEl>
                                          <p:spTgt spid="5"/>
                                        </p:tgtEl>
                                      </p:cBhvr>
                                      <p:to x="100000" y="90000"/>
                                    </p:animScale>
                                    <p:animScale>
                                      <p:cBhvr>
                                        <p:cTn id="44" dur="166" decel="50000">
                                          <p:stCondLst>
                                            <p:cond delay="1668"/>
                                          </p:stCondLst>
                                        </p:cTn>
                                        <p:tgtEl>
                                          <p:spTgt spid="5"/>
                                        </p:tgtEl>
                                      </p:cBhvr>
                                      <p:to x="100000" y="100000"/>
                                    </p:animScale>
                                    <p:animScale>
                                      <p:cBhvr>
                                        <p:cTn id="45" dur="26">
                                          <p:stCondLst>
                                            <p:cond delay="1808"/>
                                          </p:stCondLst>
                                        </p:cTn>
                                        <p:tgtEl>
                                          <p:spTgt spid="5"/>
                                        </p:tgtEl>
                                      </p:cBhvr>
                                      <p:to x="100000" y="95000"/>
                                    </p:animScale>
                                    <p:animScale>
                                      <p:cBhvr>
                                        <p:cTn id="4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4655"/>
            <a:ext cx="12192000" cy="6922655"/>
          </a:xfrm>
          <a:prstGeom prst="rect">
            <a:avLst/>
          </a:prstGeom>
        </p:spPr>
      </p:pic>
    </p:spTree>
    <p:extLst>
      <p:ext uri="{BB962C8B-B14F-4D97-AF65-F5344CB8AC3E}">
        <p14:creationId xmlns:p14="http://schemas.microsoft.com/office/powerpoint/2010/main" val="297750462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1"/>
          </a:xfrm>
          <a:prstGeom prst="rect">
            <a:avLst/>
          </a:prstGeom>
        </p:spPr>
      </p:pic>
      <p:sp>
        <p:nvSpPr>
          <p:cNvPr id="3" name="TextBox 2"/>
          <p:cNvSpPr txBox="1"/>
          <p:nvPr/>
        </p:nvSpPr>
        <p:spPr>
          <a:xfrm>
            <a:off x="3080658" y="2315028"/>
            <a:ext cx="7130143" cy="1200329"/>
          </a:xfrm>
          <a:prstGeom prst="rect">
            <a:avLst/>
          </a:prstGeom>
          <a:noFill/>
        </p:spPr>
        <p:txBody>
          <a:bodyPr wrap="square" rtlCol="0">
            <a:spAutoFit/>
          </a:bodyPr>
          <a:lstStyle/>
          <a:p>
            <a:r>
              <a:rPr lang="en-US" sz="7200" dirty="0" smtClean="0">
                <a:latin typeface="Times New Roman" panose="02020603050405020304" pitchFamily="18" charset="0"/>
                <a:cs typeface="Times New Roman" panose="02020603050405020304" pitchFamily="18" charset="0"/>
              </a:rPr>
              <a:t>PHẦN 3:Trò chơi</a:t>
            </a:r>
            <a:endParaRPr lang="en-US" sz="7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849424"/>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977897"/>
          </a:xfrm>
          <a:prstGeom prst="rect">
            <a:avLst/>
          </a:prstGeom>
        </p:spPr>
      </p:pic>
      <p:sp>
        <p:nvSpPr>
          <p:cNvPr id="3" name="TextBox 2"/>
          <p:cNvSpPr txBox="1"/>
          <p:nvPr/>
        </p:nvSpPr>
        <p:spPr>
          <a:xfrm>
            <a:off x="2558473" y="314037"/>
            <a:ext cx="6520873" cy="830997"/>
          </a:xfrm>
          <a:prstGeom prst="rect">
            <a:avLst/>
          </a:prstGeom>
          <a:noFill/>
        </p:spPr>
        <p:txBody>
          <a:bodyPr wrap="square" rtlCol="0">
            <a:spAutoFit/>
          </a:bodyPr>
          <a:lstStyle/>
          <a:p>
            <a:r>
              <a:rPr lang="vi-VN" sz="4800" dirty="0" smtClean="0">
                <a:latin typeface="+mj-lt"/>
              </a:rPr>
              <a:t>Trò chơi : ai nhanh nhất </a:t>
            </a:r>
            <a:endParaRPr lang="en-US" sz="4800" dirty="0">
              <a:latin typeface="+mj-lt"/>
            </a:endParaRPr>
          </a:p>
        </p:txBody>
      </p:sp>
      <p:sp>
        <p:nvSpPr>
          <p:cNvPr id="4" name="TextBox 3"/>
          <p:cNvSpPr txBox="1"/>
          <p:nvPr/>
        </p:nvSpPr>
        <p:spPr>
          <a:xfrm>
            <a:off x="1819564" y="1532961"/>
            <a:ext cx="9014690" cy="4031873"/>
          </a:xfrm>
          <a:prstGeom prst="rect">
            <a:avLst/>
          </a:prstGeom>
          <a:noFill/>
        </p:spPr>
        <p:txBody>
          <a:bodyPr wrap="square" rtlCol="0">
            <a:spAutoFit/>
          </a:bodyPr>
          <a:lstStyle/>
          <a:p>
            <a:r>
              <a:rPr lang="vi-VN" sz="3200" b="1" dirty="0" smtClean="0">
                <a:latin typeface="Times New Roman" panose="02020603050405020304" pitchFamily="18" charset="0"/>
                <a:cs typeface="Times New Roman" panose="02020603050405020304" pitchFamily="18" charset="0"/>
              </a:rPr>
              <a:t>Cách chơi và luật chơi như sau</a:t>
            </a:r>
            <a:r>
              <a:rPr lang="vi-VN" sz="3200" dirty="0" smtClean="0">
                <a:latin typeface="Times New Roman" panose="02020603050405020304" pitchFamily="18" charset="0"/>
                <a:cs typeface="Times New Roman" panose="02020603050405020304" pitchFamily="18" charset="0"/>
              </a:rPr>
              <a:t>: Cô chia lớp mình thành 2 đội,</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một đội màu xanh,</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1 đội màu đỏ. Nhiệm vụ của 2 đội là phải trả lời thật nhanh và đúng đáp án đồ dùng của Bác Nông dân.Thời gian được tính bằng đồng hồ nếu đội nào trả lời nhanh và đùng đáp án sẽ dành được 1 sao, còn đội nào trả lời sai hoặc chậm hơn thì các các con sẽ cố gắng hơn ở lượt chơi sau.các con đã rõ cách chơi chưa.</a:t>
            </a:r>
            <a:endParaRPr lang="en-US" sz="3200" dirty="0">
              <a:latin typeface="Times New Roman" panose="02020603050405020304" pitchFamily="18" charset="0"/>
              <a:cs typeface="Times New Roman" panose="02020603050405020304" pitchFamily="18" charset="0"/>
            </a:endParaRPr>
          </a:p>
        </p:txBody>
      </p:sp>
      <p:sp>
        <p:nvSpPr>
          <p:cNvPr id="5" name="Right Arrow 4"/>
          <p:cNvSpPr/>
          <p:nvPr/>
        </p:nvSpPr>
        <p:spPr>
          <a:xfrm>
            <a:off x="7716982" y="5920509"/>
            <a:ext cx="2415309" cy="9374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716982" y="5689676"/>
            <a:ext cx="1995055" cy="461665"/>
          </a:xfrm>
          <a:prstGeom prst="rect">
            <a:avLst/>
          </a:prstGeom>
          <a:noFill/>
        </p:spPr>
        <p:txBody>
          <a:bodyPr wrap="square" rtlCol="0">
            <a:spAutoFit/>
          </a:bodyPr>
          <a:lstStyle/>
          <a:p>
            <a:r>
              <a:rPr lang="vi-VN" sz="2400" dirty="0" smtClean="0">
                <a:latin typeface="+mj-lt"/>
              </a:rPr>
              <a:t>Bắt đầu nào</a:t>
            </a:r>
            <a:endParaRPr lang="en-US" sz="2400" dirty="0">
              <a:latin typeface="+mj-lt"/>
            </a:endParaRPr>
          </a:p>
        </p:txBody>
      </p:sp>
    </p:spTree>
    <p:extLst>
      <p:ext uri="{BB962C8B-B14F-4D97-AF65-F5344CB8AC3E}">
        <p14:creationId xmlns:p14="http://schemas.microsoft.com/office/powerpoint/2010/main" val="247797204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90" y="0"/>
            <a:ext cx="1229509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126" y="228185"/>
            <a:ext cx="4290356" cy="2481968"/>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154" y="3206341"/>
            <a:ext cx="4290356" cy="2424627"/>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98180" y="199086"/>
            <a:ext cx="4366150" cy="2511067"/>
          </a:xfrm>
          <a:prstGeom prst="rect">
            <a:avLst/>
          </a:prstGeom>
        </p:spPr>
      </p:pic>
      <p:pic>
        <p:nvPicPr>
          <p:cNvPr id="6" name="Picture 5"/>
          <p:cNvPicPr>
            <a:picLocks noChangeAspect="1"/>
          </p:cNvPicPr>
          <p:nvPr/>
        </p:nvPicPr>
        <p:blipFill>
          <a:blip r:embed="rId7"/>
          <a:stretch>
            <a:fillRect/>
          </a:stretch>
        </p:blipFill>
        <p:spPr>
          <a:xfrm>
            <a:off x="6398180" y="3210618"/>
            <a:ext cx="4366150" cy="2420350"/>
          </a:xfrm>
          <a:prstGeom prst="rect">
            <a:avLst/>
          </a:prstGeom>
        </p:spPr>
      </p:pic>
      <p:sp>
        <p:nvSpPr>
          <p:cNvPr id="7" name="TextBox 6"/>
          <p:cNvSpPr txBox="1"/>
          <p:nvPr/>
        </p:nvSpPr>
        <p:spPr>
          <a:xfrm>
            <a:off x="338673" y="2608638"/>
            <a:ext cx="9263675" cy="584775"/>
          </a:xfrm>
          <a:prstGeom prst="rect">
            <a:avLst/>
          </a:prstGeom>
          <a:noFill/>
        </p:spPr>
        <p:txBody>
          <a:bodyPr wrap="square" rtlCol="0">
            <a:spAutoFit/>
          </a:bodyPr>
          <a:lstStyle/>
          <a:p>
            <a:r>
              <a:rPr lang="en-US" dirty="0" smtClean="0"/>
              <a:t>	</a:t>
            </a:r>
            <a:r>
              <a:rPr lang="en-US" sz="3200" dirty="0" smtClean="0">
                <a:latin typeface="Times New Roman" panose="02020603050405020304" pitchFamily="18" charset="0"/>
                <a:cs typeface="Times New Roman" panose="02020603050405020304" pitchFamily="18" charset="0"/>
              </a:rPr>
              <a:t>Bé hãy chọn các sản phẩm của Bác nông dân nhé</a:t>
            </a:r>
            <a:endParaRPr lang="en-US" sz="3200" dirty="0">
              <a:latin typeface="Times New Roman" panose="02020603050405020304" pitchFamily="18" charset="0"/>
              <a:cs typeface="Times New Roman" panose="02020603050405020304" pitchFamily="18" charset="0"/>
            </a:endParaRPr>
          </a:p>
        </p:txBody>
      </p:sp>
      <p:sp>
        <p:nvSpPr>
          <p:cNvPr id="13" name="Rectangle 12"/>
          <p:cNvSpPr/>
          <p:nvPr/>
        </p:nvSpPr>
        <p:spPr>
          <a:xfrm>
            <a:off x="1066800" y="5704114"/>
            <a:ext cx="8360229" cy="511629"/>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066799" y="5698945"/>
            <a:ext cx="8360229" cy="511629"/>
          </a:xfrm>
          <a:prstGeom prst="rect">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607708" y="5698280"/>
            <a:ext cx="2068285"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HẾT GIỜ</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5567958"/>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xit" presetSubtype="21" fill="hold" nodeType="clickEffect">
                                  <p:stCondLst>
                                    <p:cond delay="0"/>
                                  </p:stCondLst>
                                  <p:childTnLst>
                                    <p:animEffect transition="out" filter="barn(inVertical)">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6" presetClass="exit" presetSubtype="21" fill="hold" nodeType="clickEffect">
                                  <p:stCondLst>
                                    <p:cond delay="0"/>
                                  </p:stCondLst>
                                  <p:childTnLst>
                                    <p:animEffect transition="out" filter="barn(inVertical)">
                                      <p:cBhvr>
                                        <p:cTn id="29" dur="500"/>
                                        <p:tgtEl>
                                          <p:spTgt spid="4"/>
                                        </p:tgtEl>
                                      </p:cBhvr>
                                    </p:animEffect>
                                    <p:set>
                                      <p:cBhvr>
                                        <p:cTn id="30" dur="1" fill="hold">
                                          <p:stCondLst>
                                            <p:cond delay="499"/>
                                          </p:stCondLst>
                                        </p:cTn>
                                        <p:tgtEl>
                                          <p:spTgt spid="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32" presetClass="emph" presetSubtype="0" fill="hold" nodeType="clickEffect">
                                  <p:stCondLst>
                                    <p:cond delay="0"/>
                                  </p:stCondLst>
                                  <p:childTnLst>
                                    <p:animRot by="120000">
                                      <p:cBhvr>
                                        <p:cTn id="34" dur="100" fill="hold">
                                          <p:stCondLst>
                                            <p:cond delay="0"/>
                                          </p:stCondLst>
                                        </p:cTn>
                                        <p:tgtEl>
                                          <p:spTgt spid="3"/>
                                        </p:tgtEl>
                                        <p:attrNameLst>
                                          <p:attrName>r</p:attrName>
                                        </p:attrNameLst>
                                      </p:cBhvr>
                                    </p:animRot>
                                    <p:animRot by="-240000">
                                      <p:cBhvr>
                                        <p:cTn id="35" dur="200" fill="hold">
                                          <p:stCondLst>
                                            <p:cond delay="200"/>
                                          </p:stCondLst>
                                        </p:cTn>
                                        <p:tgtEl>
                                          <p:spTgt spid="3"/>
                                        </p:tgtEl>
                                        <p:attrNameLst>
                                          <p:attrName>r</p:attrName>
                                        </p:attrNameLst>
                                      </p:cBhvr>
                                    </p:animRot>
                                    <p:animRot by="240000">
                                      <p:cBhvr>
                                        <p:cTn id="36" dur="200" fill="hold">
                                          <p:stCondLst>
                                            <p:cond delay="400"/>
                                          </p:stCondLst>
                                        </p:cTn>
                                        <p:tgtEl>
                                          <p:spTgt spid="3"/>
                                        </p:tgtEl>
                                        <p:attrNameLst>
                                          <p:attrName>r</p:attrName>
                                        </p:attrNameLst>
                                      </p:cBhvr>
                                    </p:animRot>
                                    <p:animRot by="-240000">
                                      <p:cBhvr>
                                        <p:cTn id="37" dur="200" fill="hold">
                                          <p:stCondLst>
                                            <p:cond delay="600"/>
                                          </p:stCondLst>
                                        </p:cTn>
                                        <p:tgtEl>
                                          <p:spTgt spid="3"/>
                                        </p:tgtEl>
                                        <p:attrNameLst>
                                          <p:attrName>r</p:attrName>
                                        </p:attrNameLst>
                                      </p:cBhvr>
                                    </p:animRot>
                                    <p:animRot by="120000">
                                      <p:cBhvr>
                                        <p:cTn id="38" dur="200" fill="hold">
                                          <p:stCondLst>
                                            <p:cond delay="800"/>
                                          </p:stCondLst>
                                        </p:cTn>
                                        <p:tgtEl>
                                          <p:spTgt spid="3"/>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32" presetClass="emph" presetSubtype="0" fill="hold" nodeType="clickEffect">
                                  <p:stCondLst>
                                    <p:cond delay="0"/>
                                  </p:stCondLst>
                                  <p:childTnLst>
                                    <p:animRot by="120000">
                                      <p:cBhvr>
                                        <p:cTn id="42" dur="100" fill="hold">
                                          <p:stCondLst>
                                            <p:cond delay="0"/>
                                          </p:stCondLst>
                                        </p:cTn>
                                        <p:tgtEl>
                                          <p:spTgt spid="6"/>
                                        </p:tgtEl>
                                        <p:attrNameLst>
                                          <p:attrName>r</p:attrName>
                                        </p:attrNameLst>
                                      </p:cBhvr>
                                    </p:animRot>
                                    <p:animRot by="-240000">
                                      <p:cBhvr>
                                        <p:cTn id="43" dur="200" fill="hold">
                                          <p:stCondLst>
                                            <p:cond delay="200"/>
                                          </p:stCondLst>
                                        </p:cTn>
                                        <p:tgtEl>
                                          <p:spTgt spid="6"/>
                                        </p:tgtEl>
                                        <p:attrNameLst>
                                          <p:attrName>r</p:attrName>
                                        </p:attrNameLst>
                                      </p:cBhvr>
                                    </p:animRot>
                                    <p:animRot by="240000">
                                      <p:cBhvr>
                                        <p:cTn id="44" dur="200" fill="hold">
                                          <p:stCondLst>
                                            <p:cond delay="400"/>
                                          </p:stCondLst>
                                        </p:cTn>
                                        <p:tgtEl>
                                          <p:spTgt spid="6"/>
                                        </p:tgtEl>
                                        <p:attrNameLst>
                                          <p:attrName>r</p:attrName>
                                        </p:attrNameLst>
                                      </p:cBhvr>
                                    </p:animRot>
                                    <p:animRot by="-240000">
                                      <p:cBhvr>
                                        <p:cTn id="45" dur="200" fill="hold">
                                          <p:stCondLst>
                                            <p:cond delay="600"/>
                                          </p:stCondLst>
                                        </p:cTn>
                                        <p:tgtEl>
                                          <p:spTgt spid="6"/>
                                        </p:tgtEl>
                                        <p:attrNameLst>
                                          <p:attrName>r</p:attrName>
                                        </p:attrNameLst>
                                      </p:cBhvr>
                                    </p:animRot>
                                    <p:animRot by="120000">
                                      <p:cBhvr>
                                        <p:cTn id="46"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14"/>
                    </p:tgtEl>
                  </p:cond>
                </p:stCondLst>
                <p:endSync evt="end" delay="0">
                  <p:rtn val="all"/>
                </p:endSync>
                <p:childTnLst>
                  <p:par>
                    <p:cTn id="48" fill="hold">
                      <p:stCondLst>
                        <p:cond delay="0"/>
                      </p:stCondLst>
                      <p:childTnLst>
                        <p:par>
                          <p:cTn id="49" fill="hold">
                            <p:stCondLst>
                              <p:cond delay="0"/>
                            </p:stCondLst>
                            <p:childTnLst>
                              <p:par>
                                <p:cTn id="50" presetID="22" presetClass="exit" presetSubtype="2" fill="hold" grpId="0" nodeType="clickEffect">
                                  <p:stCondLst>
                                    <p:cond delay="0"/>
                                  </p:stCondLst>
                                  <p:childTnLst>
                                    <p:animEffect transition="out" filter="wipe(right)">
                                      <p:cBhvr>
                                        <p:cTn id="51" dur="10000"/>
                                        <p:tgtEl>
                                          <p:spTgt spid="14"/>
                                        </p:tgtEl>
                                      </p:cBhvr>
                                    </p:animEffect>
                                    <p:set>
                                      <p:cBhvr>
                                        <p:cTn id="52" dur="1" fill="hold">
                                          <p:stCondLst>
                                            <p:cond delay="9999"/>
                                          </p:stCondLst>
                                        </p:cTn>
                                        <p:tgtEl>
                                          <p:spTgt spid="14"/>
                                        </p:tgtEl>
                                        <p:attrNameLst>
                                          <p:attrName>style.visibility</p:attrName>
                                        </p:attrNameLst>
                                      </p:cBhvr>
                                      <p:to>
                                        <p:strVal val="hidden"/>
                                      </p:to>
                                    </p:set>
                                  </p:childTnLst>
                                </p:cTn>
                              </p:par>
                            </p:childTnLst>
                          </p:cTn>
                        </p:par>
                        <p:par>
                          <p:cTn id="53" fill="hold">
                            <p:stCondLst>
                              <p:cond delay="10000"/>
                            </p:stCondLst>
                            <p:childTnLst>
                              <p:par>
                                <p:cTn id="54" presetID="42" presetClass="entr" presetSubtype="0"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4"/>
                  </p:tgtEl>
                </p:cond>
              </p:nextCondLst>
            </p:seq>
          </p:childTnLst>
        </p:cTn>
      </p:par>
    </p:tnLst>
    <p:bldLst>
      <p:bldP spid="7" grpId="0"/>
      <p:bldP spid="14" grpId="0" animBg="1"/>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483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3152" y="341639"/>
            <a:ext cx="3601382" cy="256720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579" y="3400995"/>
            <a:ext cx="3601382" cy="2599234"/>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0762" y="319770"/>
            <a:ext cx="3601382" cy="2599234"/>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67961" y="315215"/>
            <a:ext cx="3601382" cy="2593631"/>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00292" y="3370080"/>
            <a:ext cx="3601382" cy="2599234"/>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01674" y="3343656"/>
            <a:ext cx="3601382" cy="2625658"/>
          </a:xfrm>
          <a:prstGeom prst="rect">
            <a:avLst/>
          </a:prstGeom>
        </p:spPr>
      </p:pic>
      <p:sp>
        <p:nvSpPr>
          <p:cNvPr id="9" name="TextBox 8"/>
          <p:cNvSpPr txBox="1"/>
          <p:nvPr/>
        </p:nvSpPr>
        <p:spPr>
          <a:xfrm>
            <a:off x="3294593" y="2679847"/>
            <a:ext cx="7979229" cy="769441"/>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Đâu</a:t>
            </a:r>
            <a:r>
              <a:rPr lang="en-US" sz="44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là đồ vật</a:t>
            </a:r>
            <a:r>
              <a:rPr lang="en-US" sz="44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của Bác nông dân</a:t>
            </a:r>
            <a:endParaRPr lang="en-US" sz="3200" dirty="0">
              <a:latin typeface="Times New Roman" panose="02020603050405020304" pitchFamily="18" charset="0"/>
              <a:cs typeface="Times New Roman" panose="02020603050405020304" pitchFamily="18" charset="0"/>
            </a:endParaRPr>
          </a:p>
        </p:txBody>
      </p:sp>
      <p:sp>
        <p:nvSpPr>
          <p:cNvPr id="18" name="Rectangle 17"/>
          <p:cNvSpPr/>
          <p:nvPr/>
        </p:nvSpPr>
        <p:spPr>
          <a:xfrm>
            <a:off x="1992085" y="5931373"/>
            <a:ext cx="8207829" cy="642258"/>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992084" y="5941531"/>
            <a:ext cx="8207829" cy="642258"/>
          </a:xfrm>
          <a:prstGeom prst="rect">
            <a:avLst/>
          </a:prstGeom>
          <a:solidFill>
            <a:srgbClr val="00B0F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738582" y="5877939"/>
            <a:ext cx="2530906" cy="769441"/>
          </a:xfrm>
          <a:prstGeom prst="rect">
            <a:avLst/>
          </a:prstGeom>
          <a:noFill/>
        </p:spPr>
        <p:txBody>
          <a:bodyPr wrap="square" rtlCol="0">
            <a:spAutoFit/>
          </a:bodyPr>
          <a:lstStyle/>
          <a:p>
            <a:r>
              <a:rPr lang="en-US" sz="4400" dirty="0" smtClean="0">
                <a:latin typeface="Times New Roman" panose="02020603050405020304" pitchFamily="18" charset="0"/>
                <a:cs typeface="Times New Roman" panose="02020603050405020304" pitchFamily="18" charset="0"/>
              </a:rPr>
              <a:t>HẾT GIỜ</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7788366"/>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xit" presetSubtype="21" fill="hold" nodeType="clickEffect">
                                  <p:stCondLst>
                                    <p:cond delay="0"/>
                                  </p:stCondLst>
                                  <p:childTnLst>
                                    <p:animEffect transition="out" filter="barn(inVertical)">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xit" presetSubtype="21" fill="hold" nodeType="clickEffect">
                                  <p:stCondLst>
                                    <p:cond delay="0"/>
                                  </p:stCondLst>
                                  <p:childTnLst>
                                    <p:animEffect transition="out" filter="barn(inVertical)">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2" presetClass="emph" presetSubtype="0" fill="hold" nodeType="clickEffect">
                                  <p:stCondLst>
                                    <p:cond delay="0"/>
                                  </p:stCondLst>
                                  <p:childTnLst>
                                    <p:animRot by="120000">
                                      <p:cBhvr>
                                        <p:cTn id="24" dur="100" fill="hold">
                                          <p:stCondLst>
                                            <p:cond delay="0"/>
                                          </p:stCondLst>
                                        </p:cTn>
                                        <p:tgtEl>
                                          <p:spTgt spid="5"/>
                                        </p:tgtEl>
                                        <p:attrNameLst>
                                          <p:attrName>r</p:attrName>
                                        </p:attrNameLst>
                                      </p:cBhvr>
                                    </p:animRot>
                                    <p:animRot by="-240000">
                                      <p:cBhvr>
                                        <p:cTn id="25" dur="200" fill="hold">
                                          <p:stCondLst>
                                            <p:cond delay="200"/>
                                          </p:stCondLst>
                                        </p:cTn>
                                        <p:tgtEl>
                                          <p:spTgt spid="5"/>
                                        </p:tgtEl>
                                        <p:attrNameLst>
                                          <p:attrName>r</p:attrName>
                                        </p:attrNameLst>
                                      </p:cBhvr>
                                    </p:animRot>
                                    <p:animRot by="240000">
                                      <p:cBhvr>
                                        <p:cTn id="26" dur="200" fill="hold">
                                          <p:stCondLst>
                                            <p:cond delay="400"/>
                                          </p:stCondLst>
                                        </p:cTn>
                                        <p:tgtEl>
                                          <p:spTgt spid="5"/>
                                        </p:tgtEl>
                                        <p:attrNameLst>
                                          <p:attrName>r</p:attrName>
                                        </p:attrNameLst>
                                      </p:cBhvr>
                                    </p:animRot>
                                    <p:animRot by="-240000">
                                      <p:cBhvr>
                                        <p:cTn id="27" dur="200" fill="hold">
                                          <p:stCondLst>
                                            <p:cond delay="600"/>
                                          </p:stCondLst>
                                        </p:cTn>
                                        <p:tgtEl>
                                          <p:spTgt spid="5"/>
                                        </p:tgtEl>
                                        <p:attrNameLst>
                                          <p:attrName>r</p:attrName>
                                        </p:attrNameLst>
                                      </p:cBhvr>
                                    </p:animRot>
                                    <p:animRot by="120000">
                                      <p:cBhvr>
                                        <p:cTn id="28" dur="200" fill="hold">
                                          <p:stCondLst>
                                            <p:cond delay="800"/>
                                          </p:stCondLst>
                                        </p:cTn>
                                        <p:tgtEl>
                                          <p:spTgt spid="5"/>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3"/>
                                        </p:tgtEl>
                                        <p:attrNameLst>
                                          <p:attrName>r</p:attrName>
                                        </p:attrNameLst>
                                      </p:cBhvr>
                                    </p:animRot>
                                    <p:animRot by="-240000">
                                      <p:cBhvr>
                                        <p:cTn id="33" dur="200" fill="hold">
                                          <p:stCondLst>
                                            <p:cond delay="200"/>
                                          </p:stCondLst>
                                        </p:cTn>
                                        <p:tgtEl>
                                          <p:spTgt spid="3"/>
                                        </p:tgtEl>
                                        <p:attrNameLst>
                                          <p:attrName>r</p:attrName>
                                        </p:attrNameLst>
                                      </p:cBhvr>
                                    </p:animRot>
                                    <p:animRot by="240000">
                                      <p:cBhvr>
                                        <p:cTn id="34" dur="200" fill="hold">
                                          <p:stCondLst>
                                            <p:cond delay="400"/>
                                          </p:stCondLst>
                                        </p:cTn>
                                        <p:tgtEl>
                                          <p:spTgt spid="3"/>
                                        </p:tgtEl>
                                        <p:attrNameLst>
                                          <p:attrName>r</p:attrName>
                                        </p:attrNameLst>
                                      </p:cBhvr>
                                    </p:animRot>
                                    <p:animRot by="-240000">
                                      <p:cBhvr>
                                        <p:cTn id="35" dur="200" fill="hold">
                                          <p:stCondLst>
                                            <p:cond delay="600"/>
                                          </p:stCondLst>
                                        </p:cTn>
                                        <p:tgtEl>
                                          <p:spTgt spid="3"/>
                                        </p:tgtEl>
                                        <p:attrNameLst>
                                          <p:attrName>r</p:attrName>
                                        </p:attrNameLst>
                                      </p:cBhvr>
                                    </p:animRot>
                                    <p:animRot by="120000">
                                      <p:cBhvr>
                                        <p:cTn id="36" dur="200" fill="hold">
                                          <p:stCondLst>
                                            <p:cond delay="800"/>
                                          </p:stCondLst>
                                        </p:cTn>
                                        <p:tgtEl>
                                          <p:spTgt spid="3"/>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32" presetClass="emph" presetSubtype="0" fill="hold" nodeType="clickEffect">
                                  <p:stCondLst>
                                    <p:cond delay="0"/>
                                  </p:stCondLst>
                                  <p:childTnLst>
                                    <p:animRot by="120000">
                                      <p:cBhvr>
                                        <p:cTn id="40" dur="100" fill="hold">
                                          <p:stCondLst>
                                            <p:cond delay="0"/>
                                          </p:stCondLst>
                                        </p:cTn>
                                        <p:tgtEl>
                                          <p:spTgt spid="4"/>
                                        </p:tgtEl>
                                        <p:attrNameLst>
                                          <p:attrName>r</p:attrName>
                                        </p:attrNameLst>
                                      </p:cBhvr>
                                    </p:animRot>
                                    <p:animRot by="-240000">
                                      <p:cBhvr>
                                        <p:cTn id="41" dur="200" fill="hold">
                                          <p:stCondLst>
                                            <p:cond delay="200"/>
                                          </p:stCondLst>
                                        </p:cTn>
                                        <p:tgtEl>
                                          <p:spTgt spid="4"/>
                                        </p:tgtEl>
                                        <p:attrNameLst>
                                          <p:attrName>r</p:attrName>
                                        </p:attrNameLst>
                                      </p:cBhvr>
                                    </p:animRot>
                                    <p:animRot by="240000">
                                      <p:cBhvr>
                                        <p:cTn id="42" dur="200" fill="hold">
                                          <p:stCondLst>
                                            <p:cond delay="400"/>
                                          </p:stCondLst>
                                        </p:cTn>
                                        <p:tgtEl>
                                          <p:spTgt spid="4"/>
                                        </p:tgtEl>
                                        <p:attrNameLst>
                                          <p:attrName>r</p:attrName>
                                        </p:attrNameLst>
                                      </p:cBhvr>
                                    </p:animRot>
                                    <p:animRot by="-240000">
                                      <p:cBhvr>
                                        <p:cTn id="43" dur="200" fill="hold">
                                          <p:stCondLst>
                                            <p:cond delay="600"/>
                                          </p:stCondLst>
                                        </p:cTn>
                                        <p:tgtEl>
                                          <p:spTgt spid="4"/>
                                        </p:tgtEl>
                                        <p:attrNameLst>
                                          <p:attrName>r</p:attrName>
                                        </p:attrNameLst>
                                      </p:cBhvr>
                                    </p:animRot>
                                    <p:animRot by="120000">
                                      <p:cBhvr>
                                        <p:cTn id="44" dur="200" fill="hold">
                                          <p:stCondLst>
                                            <p:cond delay="800"/>
                                          </p:stCondLst>
                                        </p:cTn>
                                        <p:tgtEl>
                                          <p:spTgt spid="4"/>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32" presetClass="emph" presetSubtype="0" fill="hold" nodeType="clickEffect">
                                  <p:stCondLst>
                                    <p:cond delay="0"/>
                                  </p:stCondLst>
                                  <p:childTnLst>
                                    <p:animRot by="120000">
                                      <p:cBhvr>
                                        <p:cTn id="48" dur="100" fill="hold">
                                          <p:stCondLst>
                                            <p:cond delay="0"/>
                                          </p:stCondLst>
                                        </p:cTn>
                                        <p:tgtEl>
                                          <p:spTgt spid="8"/>
                                        </p:tgtEl>
                                        <p:attrNameLst>
                                          <p:attrName>r</p:attrName>
                                        </p:attrNameLst>
                                      </p:cBhvr>
                                    </p:animRot>
                                    <p:animRot by="-240000">
                                      <p:cBhvr>
                                        <p:cTn id="49" dur="200" fill="hold">
                                          <p:stCondLst>
                                            <p:cond delay="200"/>
                                          </p:stCondLst>
                                        </p:cTn>
                                        <p:tgtEl>
                                          <p:spTgt spid="8"/>
                                        </p:tgtEl>
                                        <p:attrNameLst>
                                          <p:attrName>r</p:attrName>
                                        </p:attrNameLst>
                                      </p:cBhvr>
                                    </p:animRot>
                                    <p:animRot by="240000">
                                      <p:cBhvr>
                                        <p:cTn id="50" dur="200" fill="hold">
                                          <p:stCondLst>
                                            <p:cond delay="400"/>
                                          </p:stCondLst>
                                        </p:cTn>
                                        <p:tgtEl>
                                          <p:spTgt spid="8"/>
                                        </p:tgtEl>
                                        <p:attrNameLst>
                                          <p:attrName>r</p:attrName>
                                        </p:attrNameLst>
                                      </p:cBhvr>
                                    </p:animRot>
                                    <p:animRot by="-240000">
                                      <p:cBhvr>
                                        <p:cTn id="51" dur="200" fill="hold">
                                          <p:stCondLst>
                                            <p:cond delay="600"/>
                                          </p:stCondLst>
                                        </p:cTn>
                                        <p:tgtEl>
                                          <p:spTgt spid="8"/>
                                        </p:tgtEl>
                                        <p:attrNameLst>
                                          <p:attrName>r</p:attrName>
                                        </p:attrNameLst>
                                      </p:cBhvr>
                                    </p:animRot>
                                    <p:animRot by="120000">
                                      <p:cBhvr>
                                        <p:cTn id="52"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22" presetClass="exit" presetSubtype="2" fill="hold" grpId="0" nodeType="clickEffect">
                                  <p:stCondLst>
                                    <p:cond delay="0"/>
                                  </p:stCondLst>
                                  <p:childTnLst>
                                    <p:animEffect transition="out" filter="wipe(right)">
                                      <p:cBhvr>
                                        <p:cTn id="57" dur="10000"/>
                                        <p:tgtEl>
                                          <p:spTgt spid="19"/>
                                        </p:tgtEl>
                                      </p:cBhvr>
                                    </p:animEffect>
                                    <p:set>
                                      <p:cBhvr>
                                        <p:cTn id="58" dur="1" fill="hold">
                                          <p:stCondLst>
                                            <p:cond delay="9999"/>
                                          </p:stCondLst>
                                        </p:cTn>
                                        <p:tgtEl>
                                          <p:spTgt spid="19"/>
                                        </p:tgtEl>
                                        <p:attrNameLst>
                                          <p:attrName>style.visibility</p:attrName>
                                        </p:attrNameLst>
                                      </p:cBhvr>
                                      <p:to>
                                        <p:strVal val="hidden"/>
                                      </p:to>
                                    </p:set>
                                  </p:childTnLst>
                                </p:cTn>
                              </p:par>
                            </p:childTnLst>
                          </p:cTn>
                        </p:par>
                        <p:par>
                          <p:cTn id="59" fill="hold">
                            <p:stCondLst>
                              <p:cond delay="10000"/>
                            </p:stCondLst>
                            <p:childTnLst>
                              <p:par>
                                <p:cTn id="60" presetID="22" presetClass="entr" presetSubtype="4"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down)">
                                      <p:cBhvr>
                                        <p:cTn id="62" dur="500"/>
                                        <p:tgtEl>
                                          <p:spTgt spid="20"/>
                                        </p:tgtEl>
                                      </p:cBhvr>
                                    </p:animEffect>
                                  </p:childTnLst>
                                  <p:subTnLst>
                                    <p:audio>
                                      <p:cMediaNode vol="100000">
                                        <p:cTn display="0" masterRel="sameClick">
                                          <p:stCondLst>
                                            <p:cond evt="begin" delay="0">
                                              <p:tn val="60"/>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9"/>
                  </p:tgtEl>
                </p:cond>
              </p:nextCondLst>
            </p:seq>
          </p:childTnLst>
        </p:cTn>
      </p:par>
    </p:tnLst>
    <p:bldLst>
      <p:bldP spid="9" grpId="0"/>
      <p:bldP spid="19" grpId="0" animBg="1"/>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453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667" y="243382"/>
            <a:ext cx="4648603" cy="258340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243382"/>
            <a:ext cx="4648603" cy="2603327"/>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1666" y="3415408"/>
            <a:ext cx="4648603" cy="2583404"/>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54850" y="3415408"/>
            <a:ext cx="4648603" cy="2583404"/>
          </a:xfrm>
          <a:prstGeom prst="rect">
            <a:avLst/>
          </a:prstGeom>
        </p:spPr>
      </p:pic>
      <p:sp>
        <p:nvSpPr>
          <p:cNvPr id="8" name="TextBox 7"/>
          <p:cNvSpPr txBox="1"/>
          <p:nvPr/>
        </p:nvSpPr>
        <p:spPr>
          <a:xfrm>
            <a:off x="1951364" y="2830633"/>
            <a:ext cx="7663542"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Đâu là con vật giúp Bác nông dân thu hoạch</a:t>
            </a:r>
            <a:endParaRPr lang="en-US" sz="3200" dirty="0">
              <a:latin typeface="Times New Roman" panose="02020603050405020304" pitchFamily="18" charset="0"/>
              <a:cs typeface="Times New Roman" panose="02020603050405020304" pitchFamily="18" charset="0"/>
            </a:endParaRPr>
          </a:p>
        </p:txBody>
      </p:sp>
      <p:sp>
        <p:nvSpPr>
          <p:cNvPr id="9" name="Rectangle 8"/>
          <p:cNvSpPr/>
          <p:nvPr/>
        </p:nvSpPr>
        <p:spPr>
          <a:xfrm>
            <a:off x="2590800" y="5998812"/>
            <a:ext cx="7228114" cy="532617"/>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590800" y="5995808"/>
            <a:ext cx="7228114" cy="532617"/>
          </a:xfrm>
          <a:prstGeom prst="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064072" y="5940453"/>
            <a:ext cx="2100942" cy="646331"/>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HẾT GIỜ</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23057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xit" presetSubtype="4" fill="hold" nodeType="clickEffect">
                                  <p:stCondLst>
                                    <p:cond delay="0"/>
                                  </p:stCondLst>
                                  <p:childTnLst>
                                    <p:animEffect transition="out" filter="wipe(down)">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xit" presetSubtype="4" fill="hold" nodeType="clickEffect">
                                  <p:stCondLst>
                                    <p:cond delay="0"/>
                                  </p:stCondLst>
                                  <p:childTnLst>
                                    <p:animEffect transition="out" filter="wipe(down)">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22" presetClass="exit" presetSubtype="2" fill="hold" grpId="0" nodeType="clickEffect">
                                  <p:stCondLst>
                                    <p:cond delay="0"/>
                                  </p:stCondLst>
                                  <p:childTnLst>
                                    <p:animEffect transition="out" filter="wipe(right)">
                                      <p:cBhvr>
                                        <p:cTn id="24" dur="10000"/>
                                        <p:tgtEl>
                                          <p:spTgt spid="10"/>
                                        </p:tgtEl>
                                      </p:cBhvr>
                                    </p:animEffect>
                                    <p:set>
                                      <p:cBhvr>
                                        <p:cTn id="25" dur="1" fill="hold">
                                          <p:stCondLst>
                                            <p:cond delay="9999"/>
                                          </p:stCondLst>
                                        </p:cTn>
                                        <p:tgtEl>
                                          <p:spTgt spid="10"/>
                                        </p:tgtEl>
                                        <p:attrNameLst>
                                          <p:attrName>style.visibility</p:attrName>
                                        </p:attrNameLst>
                                      </p:cBhvr>
                                      <p:to>
                                        <p:strVal val="hidden"/>
                                      </p:to>
                                    </p:set>
                                  </p:childTnLst>
                                </p:cTn>
                              </p:par>
                            </p:childTnLst>
                          </p:cTn>
                        </p:par>
                        <p:par>
                          <p:cTn id="26" fill="hold">
                            <p:stCondLst>
                              <p:cond delay="10000"/>
                            </p:stCondLst>
                            <p:childTnLst>
                              <p:par>
                                <p:cTn id="27" presetID="22" presetClass="entr" presetSubtype="4"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subTnLst>
                                    <p:audio>
                                      <p:cMediaNode vol="100000">
                                        <p:cTn display="0" masterRel="sameClick">
                                          <p:stCondLst>
                                            <p:cond evt="begin" delay="0">
                                              <p:tn val="27"/>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childTnLst>
        </p:cTn>
      </p:par>
    </p:tnLst>
    <p:bldLst>
      <p:bldP spid="8" grpId="0"/>
      <p:bldP spid="10" grpId="0" animBg="1"/>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9796"/>
          </a:xfrm>
          <a:prstGeom prst="rect">
            <a:avLst/>
          </a:prstGeom>
        </p:spPr>
      </p:pic>
      <p:sp>
        <p:nvSpPr>
          <p:cNvPr id="4" name="TextBox 3"/>
          <p:cNvSpPr txBox="1"/>
          <p:nvPr/>
        </p:nvSpPr>
        <p:spPr>
          <a:xfrm>
            <a:off x="1589314" y="1902788"/>
            <a:ext cx="8501742" cy="2800767"/>
          </a:xfrm>
          <a:prstGeom prst="rect">
            <a:avLst/>
          </a:prstGeom>
          <a:noFill/>
        </p:spPr>
        <p:txBody>
          <a:bodyPr wrap="square" rtlCol="0">
            <a:spAutoFit/>
          </a:bodyPr>
          <a:lstStyle/>
          <a:p>
            <a:r>
              <a:rPr lang="en-US" sz="4400" dirty="0" smtClean="0">
                <a:latin typeface="Times New Roman" panose="02020603050405020304" pitchFamily="18" charset="0"/>
                <a:cs typeface="Times New Roman" panose="02020603050405020304" pitchFamily="18" charset="0"/>
              </a:rPr>
              <a:t>Trò chơi 2 : vẽ công cụ làm việc của Bác nông dân</a:t>
            </a:r>
          </a:p>
          <a:p>
            <a:r>
              <a:rPr lang="en-US" sz="4400" dirty="0" smtClean="0">
                <a:latin typeface="Times New Roman" panose="02020603050405020304" pitchFamily="18" charset="0"/>
                <a:cs typeface="Times New Roman" panose="02020603050405020304" pitchFamily="18" charset="0"/>
              </a:rPr>
              <a:t>Các con hãy dùng bút sáp và vẽ công cụ lao động của Bác nông dân</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11694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0"/>
            <a:ext cx="12192000" cy="6858000"/>
          </a:xfrm>
          <a:prstGeom prst="rect">
            <a:avLst/>
          </a:prstGeom>
        </p:spPr>
      </p:pic>
      <p:sp>
        <p:nvSpPr>
          <p:cNvPr id="4" name="TextBox 3"/>
          <p:cNvSpPr txBox="1"/>
          <p:nvPr/>
        </p:nvSpPr>
        <p:spPr>
          <a:xfrm>
            <a:off x="1251855" y="3013501"/>
            <a:ext cx="9688285" cy="830997"/>
          </a:xfrm>
          <a:prstGeom prst="rect">
            <a:avLst/>
          </a:prstGeom>
          <a:noFill/>
        </p:spPr>
        <p:txBody>
          <a:bodyPr wrap="square" rtlCol="0">
            <a:prstTxWarp prst="textWave1">
              <a:avLst/>
            </a:prstTxWarp>
            <a:spAutoFit/>
          </a:bodyPr>
          <a:lstStyle/>
          <a:p>
            <a:r>
              <a:rPr lang="en-US" sz="4800" dirty="0" smtClean="0">
                <a:solidFill>
                  <a:srgbClr val="D000D0"/>
                </a:solidFill>
                <a:latin typeface="Times New Roman" panose="02020603050405020304" pitchFamily="18" charset="0"/>
                <a:cs typeface="Times New Roman" panose="02020603050405020304" pitchFamily="18" charset="0"/>
              </a:rPr>
              <a:t>Chúc các con chăm ngoan học giỏi</a:t>
            </a:r>
            <a:endParaRPr lang="en-US" sz="4800" dirty="0">
              <a:solidFill>
                <a:srgbClr val="D000D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260268" y="1774371"/>
            <a:ext cx="5671457" cy="923330"/>
          </a:xfrm>
          <a:prstGeom prst="rect">
            <a:avLst/>
          </a:prstGeom>
          <a:noFill/>
        </p:spPr>
        <p:txBody>
          <a:bodyPr wrap="square" rtlCol="0">
            <a:spAutoFit/>
          </a:bodyPr>
          <a:lstStyle/>
          <a:p>
            <a:pPr algn="ctr"/>
            <a:r>
              <a:rPr lang="en-US" sz="5400" dirty="0" smtClean="0">
                <a:solidFill>
                  <a:srgbClr val="7030A0"/>
                </a:solidFill>
                <a:latin typeface="Times New Roman" panose="02020603050405020304" pitchFamily="18" charset="0"/>
                <a:cs typeface="Times New Roman" panose="02020603050405020304" pitchFamily="18" charset="0"/>
              </a:rPr>
              <a:t>Hẹn gặp lại các con</a:t>
            </a:r>
            <a:endParaRPr lang="en-US" sz="54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19467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
            <a:ext cx="12192001" cy="6868363"/>
          </a:xfrm>
          <a:prstGeom prst="rect">
            <a:avLst/>
          </a:prstGeom>
        </p:spPr>
      </p:pic>
      <p:sp>
        <p:nvSpPr>
          <p:cNvPr id="5" name="TextBox 4"/>
          <p:cNvSpPr txBox="1"/>
          <p:nvPr/>
        </p:nvSpPr>
        <p:spPr>
          <a:xfrm>
            <a:off x="1731818" y="1330036"/>
            <a:ext cx="9379528" cy="1323439"/>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           “Ai người vất vả sớm chiều </a:t>
            </a:r>
          </a:p>
          <a:p>
            <a:r>
              <a:rPr lang="en-US" sz="4000" dirty="0" smtClean="0">
                <a:latin typeface="Times New Roman" panose="02020603050405020304" pitchFamily="18" charset="0"/>
                <a:cs typeface="Times New Roman" panose="02020603050405020304" pitchFamily="18" charset="0"/>
              </a:rPr>
              <a:t>Chăm lo đồng ruộng, cây trồng xanh tươi”</a:t>
            </a:r>
            <a:endParaRPr lang="en-US" sz="40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7703127" y="3049459"/>
            <a:ext cx="1801091" cy="769441"/>
          </a:xfrm>
          <a:prstGeom prst="rect">
            <a:avLst/>
          </a:prstGeom>
          <a:noFill/>
        </p:spPr>
        <p:txBody>
          <a:bodyPr wrap="square" rtlCol="0">
            <a:spAutoFit/>
          </a:bodyPr>
          <a:lstStyle/>
          <a:p>
            <a:r>
              <a:rPr lang="en-US" sz="4400" b="1" dirty="0" smtClean="0">
                <a:latin typeface="Times New Roman" panose="02020603050405020304" pitchFamily="18" charset="0"/>
                <a:cs typeface="Times New Roman" panose="02020603050405020304" pitchFamily="18" charset="0"/>
              </a:rPr>
              <a:t>Là ai?</a:t>
            </a:r>
            <a:endParaRPr lang="en-US" sz="4400" b="1" dirty="0">
              <a:latin typeface="Times New Roman" panose="02020603050405020304" pitchFamily="18" charset="0"/>
              <a:cs typeface="Times New Roman" panose="02020603050405020304" pitchFamily="18"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41676714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2045">
        <p15:prstTrans prst="wind"/>
      </p:transition>
    </mc:Choice>
    <mc:Fallback>
      <p:transition spd="slow" advTm="204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80">
                                          <p:stCondLst>
                                            <p:cond delay="0"/>
                                          </p:stCondLst>
                                        </p:cTn>
                                        <p:tgtEl>
                                          <p:spTgt spid="5"/>
                                        </p:tgtEl>
                                      </p:cBhvr>
                                    </p:animEffect>
                                    <p:anim calcmode="lin" valueType="num">
                                      <p:cBhvr>
                                        <p:cTn id="1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7" dur="26">
                                          <p:stCondLst>
                                            <p:cond delay="650"/>
                                          </p:stCondLst>
                                        </p:cTn>
                                        <p:tgtEl>
                                          <p:spTgt spid="5"/>
                                        </p:tgtEl>
                                      </p:cBhvr>
                                      <p:to x="100000" y="60000"/>
                                    </p:animScale>
                                    <p:animScale>
                                      <p:cBhvr>
                                        <p:cTn id="18" dur="166" decel="50000">
                                          <p:stCondLst>
                                            <p:cond delay="676"/>
                                          </p:stCondLst>
                                        </p:cTn>
                                        <p:tgtEl>
                                          <p:spTgt spid="5"/>
                                        </p:tgtEl>
                                      </p:cBhvr>
                                      <p:to x="100000" y="100000"/>
                                    </p:animScale>
                                    <p:animScale>
                                      <p:cBhvr>
                                        <p:cTn id="19" dur="26">
                                          <p:stCondLst>
                                            <p:cond delay="1312"/>
                                          </p:stCondLst>
                                        </p:cTn>
                                        <p:tgtEl>
                                          <p:spTgt spid="5"/>
                                        </p:tgtEl>
                                      </p:cBhvr>
                                      <p:to x="100000" y="80000"/>
                                    </p:animScale>
                                    <p:animScale>
                                      <p:cBhvr>
                                        <p:cTn id="20" dur="166" decel="50000">
                                          <p:stCondLst>
                                            <p:cond delay="1338"/>
                                          </p:stCondLst>
                                        </p:cTn>
                                        <p:tgtEl>
                                          <p:spTgt spid="5"/>
                                        </p:tgtEl>
                                      </p:cBhvr>
                                      <p:to x="100000" y="100000"/>
                                    </p:animScale>
                                    <p:animScale>
                                      <p:cBhvr>
                                        <p:cTn id="21" dur="26">
                                          <p:stCondLst>
                                            <p:cond delay="1642"/>
                                          </p:stCondLst>
                                        </p:cTn>
                                        <p:tgtEl>
                                          <p:spTgt spid="5"/>
                                        </p:tgtEl>
                                      </p:cBhvr>
                                      <p:to x="100000" y="90000"/>
                                    </p:animScale>
                                    <p:animScale>
                                      <p:cBhvr>
                                        <p:cTn id="22" dur="166" decel="50000">
                                          <p:stCondLst>
                                            <p:cond delay="1668"/>
                                          </p:stCondLst>
                                        </p:cTn>
                                        <p:tgtEl>
                                          <p:spTgt spid="5"/>
                                        </p:tgtEl>
                                      </p:cBhvr>
                                      <p:to x="100000" y="100000"/>
                                    </p:animScale>
                                    <p:animScale>
                                      <p:cBhvr>
                                        <p:cTn id="23" dur="26">
                                          <p:stCondLst>
                                            <p:cond delay="1808"/>
                                          </p:stCondLst>
                                        </p:cTn>
                                        <p:tgtEl>
                                          <p:spTgt spid="5"/>
                                        </p:tgtEl>
                                      </p:cBhvr>
                                      <p:to x="100000" y="95000"/>
                                    </p:animScale>
                                    <p:animScale>
                                      <p:cBhvr>
                                        <p:cTn id="24" dur="166" decel="50000">
                                          <p:stCondLst>
                                            <p:cond delay="1834"/>
                                          </p:stCondLst>
                                        </p:cTn>
                                        <p:tgtEl>
                                          <p:spTgt spid="5"/>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ircle(in)">
                                      <p:cBhvr>
                                        <p:cTn id="2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0" fill="hold" display="0">
                  <p:stCondLst>
                    <p:cond delay="indefinite"/>
                  </p:stCondLst>
                  <p:endCondLst>
                    <p:cond evt="onStopAudio" delay="0">
                      <p:tgtEl>
                        <p:sldTgt/>
                      </p:tgtEl>
                    </p:cond>
                  </p:endCondLst>
                </p:cTn>
                <p:tgtEl>
                  <p:spTgt spid="2"/>
                </p:tgtEl>
              </p:cMediaNode>
            </p:audio>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7693891"/>
          </a:xfrm>
          <a:prstGeom prst="rect">
            <a:avLst/>
          </a:prstGeom>
        </p:spPr>
      </p:pic>
      <p:sp>
        <p:nvSpPr>
          <p:cNvPr id="2" name="TextBox 1"/>
          <p:cNvSpPr txBox="1"/>
          <p:nvPr/>
        </p:nvSpPr>
        <p:spPr>
          <a:xfrm>
            <a:off x="3113314" y="3265715"/>
            <a:ext cx="6411685" cy="1446550"/>
          </a:xfrm>
          <a:prstGeom prst="rect">
            <a:avLst/>
          </a:prstGeom>
          <a:noFill/>
        </p:spPr>
        <p:txBody>
          <a:bodyPr wrap="square" rtlCol="0">
            <a:spAutoFit/>
          </a:bodyPr>
          <a:lstStyle/>
          <a:p>
            <a:r>
              <a:rPr lang="en-US" sz="4400" dirty="0" smtClean="0">
                <a:solidFill>
                  <a:schemeClr val="bg1"/>
                </a:solidFill>
                <a:latin typeface="Times New Roman" panose="02020603050405020304" pitchFamily="18" charset="0"/>
                <a:cs typeface="Times New Roman" panose="02020603050405020304" pitchFamily="18" charset="0"/>
              </a:rPr>
              <a:t>PHẦN 1: KHÁM PHÁ BÁC NÔNG DÂN</a:t>
            </a:r>
            <a:endParaRPr lang="en-US"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514280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76197184"/>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79774"/>
          </a:xfrm>
          <a:prstGeom prst="rect">
            <a:avLst/>
          </a:prstGeom>
        </p:spPr>
      </p:pic>
    </p:spTree>
    <p:extLst>
      <p:ext uri="{BB962C8B-B14F-4D97-AF65-F5344CB8AC3E}">
        <p14:creationId xmlns:p14="http://schemas.microsoft.com/office/powerpoint/2010/main" val="1323410292"/>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80588"/>
          </a:xfrm>
          <a:prstGeom prst="rect">
            <a:avLst/>
          </a:prstGeom>
        </p:spPr>
      </p:pic>
    </p:spTree>
    <p:extLst>
      <p:ext uri="{BB962C8B-B14F-4D97-AF65-F5344CB8AC3E}">
        <p14:creationId xmlns:p14="http://schemas.microsoft.com/office/powerpoint/2010/main" val="14398823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p:cNvPicPr>
            <a:picLocks noChangeAspect="1"/>
          </p:cNvPicPr>
          <p:nvPr/>
        </p:nvPicPr>
        <p:blipFill>
          <a:blip r:embed="rId3"/>
          <a:stretch>
            <a:fillRect/>
          </a:stretch>
        </p:blipFill>
        <p:spPr>
          <a:xfrm>
            <a:off x="572656" y="173950"/>
            <a:ext cx="4045526" cy="2308794"/>
          </a:xfrm>
          <a:prstGeom prst="rect">
            <a:avLst/>
          </a:prstGeom>
        </p:spPr>
      </p:pic>
      <p:pic>
        <p:nvPicPr>
          <p:cNvPr id="8" name="Picture 7"/>
          <p:cNvPicPr>
            <a:picLocks noChangeAspect="1"/>
          </p:cNvPicPr>
          <p:nvPr/>
        </p:nvPicPr>
        <p:blipFill>
          <a:blip r:embed="rId4"/>
          <a:stretch>
            <a:fillRect/>
          </a:stretch>
        </p:blipFill>
        <p:spPr>
          <a:xfrm>
            <a:off x="4230253" y="1637699"/>
            <a:ext cx="4174837" cy="2348346"/>
          </a:xfrm>
          <a:prstGeom prst="rect">
            <a:avLst/>
          </a:prstGeom>
        </p:spPr>
      </p:pic>
      <p:pic>
        <p:nvPicPr>
          <p:cNvPr id="12" name="Picture 11"/>
          <p:cNvPicPr>
            <a:picLocks noChangeAspect="1"/>
          </p:cNvPicPr>
          <p:nvPr/>
        </p:nvPicPr>
        <p:blipFill>
          <a:blip r:embed="rId5"/>
          <a:stretch>
            <a:fillRect/>
          </a:stretch>
        </p:blipFill>
        <p:spPr>
          <a:xfrm>
            <a:off x="7546110" y="3686718"/>
            <a:ext cx="3962399" cy="2286000"/>
          </a:xfrm>
          <a:prstGeom prst="rect">
            <a:avLst/>
          </a:prstGeom>
        </p:spPr>
      </p:pic>
      <p:sp>
        <p:nvSpPr>
          <p:cNvPr id="3" name="TextBox 2"/>
          <p:cNvSpPr txBox="1"/>
          <p:nvPr/>
        </p:nvSpPr>
        <p:spPr>
          <a:xfrm>
            <a:off x="572656" y="173950"/>
            <a:ext cx="1874982" cy="584775"/>
          </a:xfrm>
          <a:prstGeom prst="rect">
            <a:avLst/>
          </a:prstGeom>
          <a:solidFill>
            <a:schemeClr val="bg1"/>
          </a:solidFill>
        </p:spPr>
        <p:txBody>
          <a:bodyPr wrap="square" rtlCol="0">
            <a:spAutoFit/>
          </a:bodyPr>
          <a:lstStyle/>
          <a:p>
            <a:r>
              <a:rPr lang="vi-VN" sz="3200" dirty="0">
                <a:latin typeface="+mj-lt"/>
              </a:rPr>
              <a:t>b</a:t>
            </a:r>
            <a:r>
              <a:rPr lang="vi-VN" sz="3200" dirty="0" smtClean="0">
                <a:latin typeface="+mj-lt"/>
              </a:rPr>
              <a:t>ừa ruộng</a:t>
            </a:r>
            <a:endParaRPr lang="en-US" sz="3200" dirty="0">
              <a:latin typeface="+mj-lt"/>
            </a:endParaRPr>
          </a:p>
        </p:txBody>
      </p:sp>
      <p:sp>
        <p:nvSpPr>
          <p:cNvPr id="4" name="TextBox 3"/>
          <p:cNvSpPr txBox="1"/>
          <p:nvPr/>
        </p:nvSpPr>
        <p:spPr>
          <a:xfrm>
            <a:off x="4230253" y="1560946"/>
            <a:ext cx="1496291" cy="584775"/>
          </a:xfrm>
          <a:prstGeom prst="rect">
            <a:avLst/>
          </a:prstGeom>
          <a:solidFill>
            <a:schemeClr val="bg1"/>
          </a:solidFill>
        </p:spPr>
        <p:txBody>
          <a:bodyPr wrap="square" rtlCol="0">
            <a:spAutoFit/>
          </a:bodyPr>
          <a:lstStyle/>
          <a:p>
            <a:r>
              <a:rPr lang="vi-VN" sz="3200" dirty="0">
                <a:latin typeface="+mj-lt"/>
              </a:rPr>
              <a:t>gi</a:t>
            </a:r>
            <a:r>
              <a:rPr lang="vi-VN" sz="3200" dirty="0" smtClean="0">
                <a:latin typeface="+mj-lt"/>
              </a:rPr>
              <a:t>eo mạ</a:t>
            </a:r>
            <a:endParaRPr lang="en-US" sz="3200" dirty="0">
              <a:latin typeface="+mj-lt"/>
            </a:endParaRPr>
          </a:p>
        </p:txBody>
      </p:sp>
      <p:sp>
        <p:nvSpPr>
          <p:cNvPr id="5" name="TextBox 4"/>
          <p:cNvSpPr txBox="1"/>
          <p:nvPr/>
        </p:nvSpPr>
        <p:spPr>
          <a:xfrm>
            <a:off x="7546110" y="3620080"/>
            <a:ext cx="1542473" cy="584775"/>
          </a:xfrm>
          <a:prstGeom prst="rect">
            <a:avLst/>
          </a:prstGeom>
          <a:solidFill>
            <a:schemeClr val="bg1"/>
          </a:solidFill>
        </p:spPr>
        <p:txBody>
          <a:bodyPr wrap="square" rtlCol="0">
            <a:spAutoFit/>
          </a:bodyPr>
          <a:lstStyle/>
          <a:p>
            <a:r>
              <a:rPr lang="vi-VN" sz="3200" dirty="0" smtClean="0">
                <a:latin typeface="+mj-lt"/>
              </a:rPr>
              <a:t>Cấy lúa</a:t>
            </a:r>
            <a:endParaRPr lang="en-US" sz="3200" dirty="0">
              <a:latin typeface="+mj-lt"/>
            </a:endParaRPr>
          </a:p>
        </p:txBody>
      </p:sp>
    </p:spTree>
    <p:extLst>
      <p:ext uri="{BB962C8B-B14F-4D97-AF65-F5344CB8AC3E}">
        <p14:creationId xmlns:p14="http://schemas.microsoft.com/office/powerpoint/2010/main" val="86929502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randombar(horizontal)">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4045"/>
          </a:xfrm>
          <a:prstGeom prst="rect">
            <a:avLst/>
          </a:prstGeom>
        </p:spPr>
      </p:pic>
      <p:pic>
        <p:nvPicPr>
          <p:cNvPr id="3" name="Picture 2"/>
          <p:cNvPicPr>
            <a:picLocks noChangeAspect="1"/>
          </p:cNvPicPr>
          <p:nvPr/>
        </p:nvPicPr>
        <p:blipFill>
          <a:blip r:embed="rId3"/>
          <a:stretch>
            <a:fillRect/>
          </a:stretch>
        </p:blipFill>
        <p:spPr>
          <a:xfrm>
            <a:off x="646547" y="689368"/>
            <a:ext cx="4313382" cy="2426278"/>
          </a:xfrm>
          <a:prstGeom prst="rect">
            <a:avLst/>
          </a:prstGeom>
        </p:spPr>
      </p:pic>
      <p:pic>
        <p:nvPicPr>
          <p:cNvPr id="4" name="Picture 3"/>
          <p:cNvPicPr>
            <a:picLocks noChangeAspect="1"/>
          </p:cNvPicPr>
          <p:nvPr/>
        </p:nvPicPr>
        <p:blipFill>
          <a:blip r:embed="rId4"/>
          <a:stretch>
            <a:fillRect/>
          </a:stretch>
        </p:blipFill>
        <p:spPr>
          <a:xfrm>
            <a:off x="6382327" y="689368"/>
            <a:ext cx="4387274" cy="2422919"/>
          </a:xfrm>
          <a:prstGeom prst="rect">
            <a:avLst/>
          </a:prstGeom>
        </p:spPr>
      </p:pic>
      <p:pic>
        <p:nvPicPr>
          <p:cNvPr id="5" name="Picture 4"/>
          <p:cNvPicPr>
            <a:picLocks noChangeAspect="1"/>
          </p:cNvPicPr>
          <p:nvPr/>
        </p:nvPicPr>
        <p:blipFill>
          <a:blip r:embed="rId5"/>
          <a:stretch>
            <a:fillRect/>
          </a:stretch>
        </p:blipFill>
        <p:spPr>
          <a:xfrm>
            <a:off x="3487695" y="3115646"/>
            <a:ext cx="4311449" cy="2479964"/>
          </a:xfrm>
          <a:prstGeom prst="rect">
            <a:avLst/>
          </a:prstGeom>
        </p:spPr>
      </p:pic>
      <p:sp>
        <p:nvSpPr>
          <p:cNvPr id="6" name="TextBox 5"/>
          <p:cNvSpPr txBox="1"/>
          <p:nvPr/>
        </p:nvSpPr>
        <p:spPr>
          <a:xfrm>
            <a:off x="626354" y="2530871"/>
            <a:ext cx="1810327" cy="584775"/>
          </a:xfrm>
          <a:prstGeom prst="rect">
            <a:avLst/>
          </a:prstGeom>
          <a:solidFill>
            <a:schemeClr val="bg1"/>
          </a:solidFill>
        </p:spPr>
        <p:txBody>
          <a:bodyPr wrap="square" rtlCol="0">
            <a:spAutoFit/>
          </a:bodyPr>
          <a:lstStyle/>
          <a:p>
            <a:r>
              <a:rPr lang="vi-VN" sz="3200" dirty="0" smtClean="0">
                <a:latin typeface="+mj-lt"/>
              </a:rPr>
              <a:t>Bón phân</a:t>
            </a:r>
            <a:endParaRPr lang="en-US" sz="3200" dirty="0">
              <a:latin typeface="+mj-lt"/>
            </a:endParaRPr>
          </a:p>
        </p:txBody>
      </p:sp>
      <p:sp>
        <p:nvSpPr>
          <p:cNvPr id="7" name="TextBox 6"/>
          <p:cNvSpPr txBox="1"/>
          <p:nvPr/>
        </p:nvSpPr>
        <p:spPr>
          <a:xfrm>
            <a:off x="6382327" y="2527035"/>
            <a:ext cx="2022763" cy="584775"/>
          </a:xfrm>
          <a:prstGeom prst="rect">
            <a:avLst/>
          </a:prstGeom>
          <a:solidFill>
            <a:schemeClr val="bg1"/>
          </a:solidFill>
        </p:spPr>
        <p:txBody>
          <a:bodyPr wrap="square" rtlCol="0">
            <a:spAutoFit/>
          </a:bodyPr>
          <a:lstStyle/>
          <a:p>
            <a:r>
              <a:rPr lang="vi-VN" sz="3200" dirty="0" smtClean="0">
                <a:latin typeface="+mj-lt"/>
              </a:rPr>
              <a:t>Bơm nước</a:t>
            </a:r>
            <a:endParaRPr lang="en-US" sz="3200" dirty="0">
              <a:latin typeface="+mj-lt"/>
            </a:endParaRPr>
          </a:p>
        </p:txBody>
      </p:sp>
      <p:sp>
        <p:nvSpPr>
          <p:cNvPr id="8" name="TextBox 7"/>
          <p:cNvSpPr txBox="1"/>
          <p:nvPr/>
        </p:nvSpPr>
        <p:spPr>
          <a:xfrm>
            <a:off x="3395331" y="5006999"/>
            <a:ext cx="3260435" cy="584775"/>
          </a:xfrm>
          <a:prstGeom prst="rect">
            <a:avLst/>
          </a:prstGeom>
          <a:solidFill>
            <a:schemeClr val="bg1"/>
          </a:solidFill>
        </p:spPr>
        <p:txBody>
          <a:bodyPr wrap="square" rtlCol="0">
            <a:spAutoFit/>
          </a:bodyPr>
          <a:lstStyle/>
          <a:p>
            <a:r>
              <a:rPr lang="vi-VN" sz="3200" dirty="0" smtClean="0">
                <a:latin typeface="+mj-lt"/>
              </a:rPr>
              <a:t>Phun thuốc trừ sâu</a:t>
            </a:r>
            <a:endParaRPr lang="en-US" sz="3200" dirty="0">
              <a:latin typeface="+mj-lt"/>
            </a:endParaRPr>
          </a:p>
        </p:txBody>
      </p:sp>
    </p:spTree>
    <p:extLst>
      <p:ext uri="{BB962C8B-B14F-4D97-AF65-F5344CB8AC3E}">
        <p14:creationId xmlns:p14="http://schemas.microsoft.com/office/powerpoint/2010/main" val="3466931194"/>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fltVal val="0"/>
                                          </p:val>
                                        </p:tav>
                                        <p:tav tm="100000">
                                          <p:val>
                                            <p:strVal val="#ppt_w"/>
                                          </p:val>
                                        </p:tav>
                                      </p:tavLst>
                                    </p:anim>
                                    <p:anim calcmode="lin" valueType="num">
                                      <p:cBhvr>
                                        <p:cTn id="36" dur="1000" fill="hold"/>
                                        <p:tgtEl>
                                          <p:spTgt spid="8"/>
                                        </p:tgtEl>
                                        <p:attrNameLst>
                                          <p:attrName>ppt_h</p:attrName>
                                        </p:attrNameLst>
                                      </p:cBhvr>
                                      <p:tavLst>
                                        <p:tav tm="0">
                                          <p:val>
                                            <p:fltVal val="0"/>
                                          </p:val>
                                        </p:tav>
                                        <p:tav tm="100000">
                                          <p:val>
                                            <p:strVal val="#ppt_h"/>
                                          </p:val>
                                        </p:tav>
                                      </p:tavLst>
                                    </p:anim>
                                    <p:anim calcmode="lin" valueType="num">
                                      <p:cBhvr>
                                        <p:cTn id="37" dur="1000" fill="hold"/>
                                        <p:tgtEl>
                                          <p:spTgt spid="8"/>
                                        </p:tgtEl>
                                        <p:attrNameLst>
                                          <p:attrName>style.rotation</p:attrName>
                                        </p:attrNameLst>
                                      </p:cBhvr>
                                      <p:tavLst>
                                        <p:tav tm="0">
                                          <p:val>
                                            <p:fltVal val="90"/>
                                          </p:val>
                                        </p:tav>
                                        <p:tav tm="100000">
                                          <p:val>
                                            <p:fltVal val="0"/>
                                          </p:val>
                                        </p:tav>
                                      </p:tavLst>
                                    </p:anim>
                                    <p:animEffect transition="in" filter="fade">
                                      <p:cBhvr>
                                        <p:cTn id="3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613</TotalTime>
  <Words>467</Words>
  <Application>Microsoft Office PowerPoint</Application>
  <PresentationFormat>Widescreen</PresentationFormat>
  <Paragraphs>64</Paragraphs>
  <Slides>28</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54</cp:revision>
  <dcterms:created xsi:type="dcterms:W3CDTF">2021-11-19T14:18:52Z</dcterms:created>
  <dcterms:modified xsi:type="dcterms:W3CDTF">2021-11-20T17:45:47Z</dcterms:modified>
</cp:coreProperties>
</file>