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7" r:id="rId4"/>
    <p:sldId id="256"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49FEEB-75E5-4776-9473-8D49A794D3CB}"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99322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9FEEB-75E5-4776-9473-8D49A794D3CB}"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6030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9FEEB-75E5-4776-9473-8D49A794D3CB}"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68268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9FEEB-75E5-4776-9473-8D49A794D3CB}"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409168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49FEEB-75E5-4776-9473-8D49A794D3CB}"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132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9FEEB-75E5-4776-9473-8D49A794D3CB}"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10379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49FEEB-75E5-4776-9473-8D49A794D3CB}" type="datetimeFigureOut">
              <a:rPr lang="en-US" smtClean="0"/>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28127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49FEEB-75E5-4776-9473-8D49A794D3CB}" type="datetimeFigureOut">
              <a:rPr lang="en-US" smtClean="0"/>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995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9FEEB-75E5-4776-9473-8D49A794D3CB}" type="datetimeFigureOut">
              <a:rPr lang="en-US" smtClean="0"/>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71044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55444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4073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9FEEB-75E5-4776-9473-8D49A794D3CB}" type="datetimeFigureOut">
              <a:rPr lang="en-US" smtClean="0"/>
              <a:t>6/24/2023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31587-A270-4E2C-A5C0-07F98476BAE9}" type="slidenum">
              <a:rPr lang="en-US" smtClean="0"/>
              <a:t>‹#›</a:t>
            </a:fld>
            <a:endParaRPr lang="en-US"/>
          </a:p>
        </p:txBody>
      </p:sp>
    </p:spTree>
    <p:extLst>
      <p:ext uri="{BB962C8B-B14F-4D97-AF65-F5344CB8AC3E}">
        <p14:creationId xmlns:p14="http://schemas.microsoft.com/office/powerpoint/2010/main" val="3767066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ại Hè Thanh Thiếu Niên Trại Hè Tuyển Sinh Trại Hè áp Phích Trại Hè, Tờ  Rơi Trại Hè, áp Phích Trại Hè, Trại Hè Hình nền Vector để tải xuống miễn"/>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46104" r="2344" b="142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5019" y="3062672"/>
            <a:ext cx="7952177" cy="646331"/>
          </a:xfrm>
          <a:prstGeom prst="rect">
            <a:avLst/>
          </a:prstGeom>
          <a:noFill/>
        </p:spPr>
        <p:txBody>
          <a:bodyPr wrap="non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HOẠT ĐỘNG LÀM QUEN VĂN HỌC</a:t>
            </a:r>
          </a:p>
        </p:txBody>
      </p:sp>
      <p:sp>
        <p:nvSpPr>
          <p:cNvPr id="6" name="TextBox 5"/>
          <p:cNvSpPr txBox="1"/>
          <p:nvPr/>
        </p:nvSpPr>
        <p:spPr>
          <a:xfrm>
            <a:off x="2907463" y="358910"/>
            <a:ext cx="6507294" cy="707886"/>
          </a:xfrm>
          <a:prstGeom prst="rect">
            <a:avLst/>
          </a:prstGeom>
          <a:noFill/>
        </p:spPr>
        <p:txBody>
          <a:bodyPr wrap="none" rtlCol="0">
            <a:spAutoFit/>
          </a:bodyPr>
          <a:lstStyle/>
          <a:p>
            <a:pPr algn="ctr"/>
            <a:r>
              <a:rPr lang="en-US" sz="2000" b="1" dirty="0">
                <a:solidFill>
                  <a:srgbClr val="0070C0"/>
                </a:solidFill>
                <a:latin typeface="Times New Roman" panose="02020603050405020304" pitchFamily="18" charset="0"/>
                <a:cs typeface="Times New Roman" panose="02020603050405020304" pitchFamily="18" charset="0"/>
              </a:rPr>
              <a:t>PHÒNG GIÁO DỤC VÀ ĐÀO TẠO QUẬN LONG BIÊN</a:t>
            </a:r>
          </a:p>
          <a:p>
            <a:pPr algn="ctr"/>
            <a:r>
              <a:rPr lang="en-US" sz="2000" b="1" dirty="0">
                <a:solidFill>
                  <a:srgbClr val="0070C0"/>
                </a:solidFill>
                <a:latin typeface="Times New Roman" panose="02020603050405020304" pitchFamily="18" charset="0"/>
                <a:cs typeface="Times New Roman" panose="02020603050405020304" pitchFamily="18" charset="0"/>
              </a:rPr>
              <a:t>TRƯỜNG MẦM </a:t>
            </a:r>
            <a:r>
              <a:rPr lang="en-US" sz="2000" b="1">
                <a:solidFill>
                  <a:srgbClr val="0070C0"/>
                </a:solidFill>
                <a:latin typeface="Times New Roman" panose="02020603050405020304" pitchFamily="18" charset="0"/>
                <a:cs typeface="Times New Roman" panose="02020603050405020304" pitchFamily="18" charset="0"/>
              </a:rPr>
              <a:t>NON BAN MAI XANH</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 name="WordArt 11"/>
          <p:cNvSpPr>
            <a:spLocks noChangeArrowheads="1" noChangeShapeType="1" noTextEdit="1"/>
          </p:cNvSpPr>
          <p:nvPr/>
        </p:nvSpPr>
        <p:spPr bwMode="auto">
          <a:xfrm>
            <a:off x="3442914" y="4724400"/>
            <a:ext cx="5105400" cy="1524000"/>
          </a:xfrm>
          <a:prstGeom prst="rect">
            <a:avLst/>
          </a:prstGeom>
        </p:spPr>
        <p:txBody>
          <a:bodyPr wrap="none" fromWordArt="1">
            <a:prstTxWarp prst="textWave1">
              <a:avLst>
                <a:gd name="adj1" fmla="val 0"/>
                <a:gd name="adj2" fmla="val 0"/>
              </a:avLst>
            </a:prstTxWarp>
          </a:bodyPr>
          <a:lstStyle/>
          <a:p>
            <a:pPr algn="ctr">
              <a:spcBef>
                <a:spcPct val="50000"/>
              </a:spcBef>
              <a:defRPr/>
            </a:pP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Đề</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tài</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Thơ</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Em</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yêu</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chú</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bộ</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đội</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a:t>
            </a:r>
          </a:p>
          <a:p>
            <a:pPr algn="ctr">
              <a:spcBef>
                <a:spcPct val="50000"/>
              </a:spcBef>
              <a:defRPr/>
            </a:pP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Lứa</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tuổi</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24 – 36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tháng</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algn="ctr">
              <a:spcBef>
                <a:spcPct val="50000"/>
              </a:spcBef>
              <a:defRPr/>
            </a:pP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Giáo</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viên</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Ngô</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Thị</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Năm</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1ED64EA0-A516-4851-3265-2834836B4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533" y="1343667"/>
            <a:ext cx="2252134" cy="1949866"/>
          </a:xfrm>
          <a:prstGeom prst="rect">
            <a:avLst/>
          </a:prstGeom>
        </p:spPr>
      </p:pic>
    </p:spTree>
    <p:extLst>
      <p:ext uri="{BB962C8B-B14F-4D97-AF65-F5344CB8AC3E}">
        <p14:creationId xmlns:p14="http://schemas.microsoft.com/office/powerpoint/2010/main" val="103389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3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303752"/>
            <a:ext cx="3284874"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Em yêu chú bộ đội</a:t>
            </a:r>
          </a:p>
          <a:p>
            <a:pPr fontAlgn="base"/>
            <a:r>
              <a:rPr lang="vi-VN" sz="2400" b="1" dirty="0">
                <a:solidFill>
                  <a:srgbClr val="FF0000"/>
                </a:solidFill>
                <a:latin typeface="+mj-lt"/>
              </a:rPr>
              <a:t>Canh giữ nơi đảo xa,</a:t>
            </a:r>
          </a:p>
          <a:p>
            <a:pPr fontAlgn="base"/>
            <a:r>
              <a:rPr lang="vi-VN" sz="2400" b="1" dirty="0">
                <a:solidFill>
                  <a:srgbClr val="FF0000"/>
                </a:solidFill>
                <a:latin typeface="+mj-lt"/>
              </a:rPr>
              <a:t>Biển gầm vang dữ dội</a:t>
            </a:r>
          </a:p>
          <a:p>
            <a:pPr fontAlgn="base"/>
            <a:r>
              <a:rPr lang="vi-VN" sz="2400" b="1" dirty="0">
                <a:solidFill>
                  <a:srgbClr val="FF0000"/>
                </a:solidFill>
                <a:latin typeface="+mj-lt"/>
              </a:rPr>
              <a:t>Vẫn vang lừng tiếng ca.</a:t>
            </a:r>
          </a:p>
        </p:txBody>
      </p:sp>
    </p:spTree>
    <p:extLst>
      <p:ext uri="{BB962C8B-B14F-4D97-AF65-F5344CB8AC3E}">
        <p14:creationId xmlns:p14="http://schemas.microsoft.com/office/powerpoint/2010/main" val="4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288340"/>
            <a:ext cx="3325504" cy="1569660"/>
          </a:xfrm>
          <a:prstGeom prst="rect">
            <a:avLst/>
          </a:prstGeom>
          <a:solidFill>
            <a:schemeClr val="accent3">
              <a:lumMod val="20000"/>
              <a:lumOff val="80000"/>
            </a:schemeClr>
          </a:solidFill>
        </p:spPr>
        <p:txBody>
          <a:bodyPr wrap="square">
            <a:spAutoFit/>
          </a:bodyPr>
          <a:lstStyle/>
          <a:p>
            <a:r>
              <a:rPr lang="vi-VN" sz="2400" b="1" i="0" dirty="0">
                <a:solidFill>
                  <a:srgbClr val="FF0000"/>
                </a:solidFill>
                <a:effectLst/>
                <a:latin typeface="+mj-lt"/>
              </a:rPr>
              <a:t>Em thương chú bộ đội</a:t>
            </a:r>
            <a:br>
              <a:rPr lang="vi-VN" sz="2400" b="1" dirty="0">
                <a:solidFill>
                  <a:srgbClr val="FF0000"/>
                </a:solidFill>
                <a:latin typeface="+mj-lt"/>
              </a:rPr>
            </a:br>
            <a:r>
              <a:rPr lang="vi-VN" sz="2400" b="1" i="0" dirty="0">
                <a:solidFill>
                  <a:srgbClr val="FF0000"/>
                </a:solidFill>
                <a:effectLst/>
                <a:latin typeface="+mj-lt"/>
              </a:rPr>
              <a:t>Canh giữ nơi đảo xa </a:t>
            </a:r>
            <a:br>
              <a:rPr lang="vi-VN" sz="2400" b="1" dirty="0">
                <a:solidFill>
                  <a:srgbClr val="FF0000"/>
                </a:solidFill>
                <a:latin typeface="+mj-lt"/>
              </a:rPr>
            </a:br>
            <a:r>
              <a:rPr lang="vi-VN" sz="2400" b="1" i="0" dirty="0">
                <a:solidFill>
                  <a:srgbClr val="FF0000"/>
                </a:solidFill>
                <a:effectLst/>
                <a:latin typeface="+mj-lt"/>
              </a:rPr>
              <a:t>Dù phong ba bão táp</a:t>
            </a:r>
            <a:br>
              <a:rPr lang="vi-VN" sz="2400" b="1" dirty="0">
                <a:solidFill>
                  <a:srgbClr val="FF0000"/>
                </a:solidFill>
                <a:latin typeface="+mj-lt"/>
              </a:rPr>
            </a:br>
            <a:r>
              <a:rPr lang="vi-VN" sz="2400" b="1" i="0" dirty="0">
                <a:solidFill>
                  <a:srgbClr val="FF0000"/>
                </a:solidFill>
                <a:effectLst/>
                <a:latin typeface="+mj-lt"/>
              </a:rPr>
              <a:t>Tiếng hát càng vang xa.</a:t>
            </a:r>
            <a:endParaRPr lang="en-US" sz="2400" b="1" dirty="0">
              <a:solidFill>
                <a:srgbClr val="FF0000"/>
              </a:solidFill>
              <a:latin typeface="+mj-lt"/>
            </a:endParaRPr>
          </a:p>
        </p:txBody>
      </p:sp>
    </p:spTree>
    <p:extLst>
      <p:ext uri="{BB962C8B-B14F-4D97-AF65-F5344CB8AC3E}">
        <p14:creationId xmlns:p14="http://schemas.microsoft.com/office/powerpoint/2010/main" val="13443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28341" y="5288341"/>
            <a:ext cx="3063659"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Nhớ em nhớ! </a:t>
            </a:r>
          </a:p>
          <a:p>
            <a:pPr fontAlgn="base"/>
            <a:r>
              <a:rPr lang="vi-VN" sz="2400" b="1" dirty="0">
                <a:solidFill>
                  <a:srgbClr val="FF0000"/>
                </a:solidFill>
                <a:latin typeface="+mj-lt"/>
              </a:rPr>
              <a:t>Thương em thương!</a:t>
            </a:r>
          </a:p>
          <a:p>
            <a:pPr fontAlgn="base"/>
            <a:r>
              <a:rPr lang="vi-VN" sz="2400" b="1" dirty="0">
                <a:solidFill>
                  <a:srgbClr val="FF0000"/>
                </a:solidFill>
                <a:latin typeface="+mj-lt"/>
              </a:rPr>
              <a:t>Vì non sông đất nước,</a:t>
            </a:r>
          </a:p>
          <a:p>
            <a:pPr fontAlgn="base"/>
            <a:r>
              <a:rPr lang="vi-VN" sz="2400" b="1" dirty="0">
                <a:solidFill>
                  <a:srgbClr val="FF0000"/>
                </a:solidFill>
                <a:latin typeface="+mj-lt"/>
              </a:rPr>
              <a:t>Nên chú phải xa nhà</a:t>
            </a:r>
          </a:p>
        </p:txBody>
      </p:sp>
    </p:spTree>
    <p:extLst>
      <p:ext uri="{BB962C8B-B14F-4D97-AF65-F5344CB8AC3E}">
        <p14:creationId xmlns:p14="http://schemas.microsoft.com/office/powerpoint/2010/main" val="220564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a Lighthouse Powerpoint Templates - Blue, Holidays, Objects - Free PPT  Backgrounds and 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6750" y="1997839"/>
            <a:ext cx="9073014" cy="2862322"/>
          </a:xfrm>
          <a:prstGeom prst="rect">
            <a:avLst/>
          </a:prstGeom>
          <a:noFill/>
        </p:spPr>
        <p:txBody>
          <a:bodyPr wrap="square" rtlCol="0">
            <a:spAutoFit/>
          </a:bodyPr>
          <a:lstStyle/>
          <a:p>
            <a:pPr algn="just"/>
            <a:r>
              <a:rPr lang="pt-PT" sz="3600" b="1" dirty="0">
                <a:solidFill>
                  <a:srgbClr val="002060"/>
                </a:solidFill>
                <a:latin typeface="Times New Roman" panose="02020603050405020304" pitchFamily="18" charset="0"/>
                <a:cs typeface="Times New Roman" panose="02020603050405020304" pitchFamily="18" charset="0"/>
              </a:rPr>
              <a:t>Nội dung bài thơ: Bài thơ nói lên tình cảm yêu thương quý trọng của các em bé đối với các chú bộ đội dù cho khó khăn, gian khổ các chú vẫn vui vẻ sẵn sàng chiến đấu bảo vệ non sông đất nước.</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3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6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020050" y="2857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canh giữ nơi đảo xa có tên gọi là gì?</a:t>
            </a:r>
            <a:endParaRPr 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18859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Dù cho biển gầm vang giữ dội các chú bộ đội vẫn như thế nào?</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162925" y="45910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yêu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Canh giữ ngoài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Biển gầm vang dữ dội</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Vẫn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vang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tiếng</a:t>
            </a:r>
            <a:r>
              <a:rPr lang="en-US" sz="2400" b="1" dirty="0">
                <a:solidFill>
                  <a:srgbClr val="002060"/>
                </a:solidFill>
                <a:latin typeface="Times New Roman" panose="02020603050405020304" pitchFamily="18" charset="0"/>
                <a:cs typeface="Times New Roman" panose="02020603050405020304" pitchFamily="18" charset="0"/>
              </a:rPr>
              <a:t> ca”</a:t>
            </a:r>
          </a:p>
        </p:txBody>
      </p:sp>
    </p:spTree>
    <p:extLst>
      <p:ext uri="{BB962C8B-B14F-4D97-AF65-F5344CB8AC3E}">
        <p14:creationId xmlns:p14="http://schemas.microsoft.com/office/powerpoint/2010/main" val="27466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91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3906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Tình cảm của em bé đối với các chú bộ đội ra sao?</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162925" y="31051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thương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Canh giữ nơi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Dù phong ba bão táp</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Tiếng hát càng vang xa”</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810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71450"/>
            <a:ext cx="4000500" cy="1371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Câu thơ nào thể hiện tình cảm của các bé đối với các chú bộ đội?</a:t>
            </a:r>
            <a:endParaRPr lang="en-US"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162925" y="331470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“Nhớ em nhớ!</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Thương em thương!</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Vì non sông đất nước</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Nên chú phải xa nhà”</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020050" y="1714500"/>
            <a:ext cx="4000500" cy="10096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vì sao phải xa nhà?</a:t>
            </a:r>
            <a:endParaRPr lang="en-US"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5334000"/>
            <a:ext cx="4000500" cy="12001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Để biết ơn các chú bộ đội các con phải như thế nào? </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315</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Mai Ngọc</cp:lastModifiedBy>
  <cp:revision>8</cp:revision>
  <dcterms:created xsi:type="dcterms:W3CDTF">2020-12-24T15:01:09Z</dcterms:created>
  <dcterms:modified xsi:type="dcterms:W3CDTF">2023-06-24T15:32:33Z</dcterms:modified>
</cp:coreProperties>
</file>