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9" r:id="rId2"/>
    <p:sldId id="272" r:id="rId3"/>
    <p:sldId id="270" r:id="rId4"/>
    <p:sldId id="271" r:id="rId5"/>
    <p:sldId id="273" r:id="rId6"/>
    <p:sldId id="260" r:id="rId7"/>
    <p:sldId id="274" r:id="rId8"/>
    <p:sldId id="256" r:id="rId9"/>
    <p:sldId id="257" r:id="rId10"/>
    <p:sldId id="259" r:id="rId11"/>
    <p:sldId id="261" r:id="rId12"/>
    <p:sldId id="264" r:id="rId13"/>
    <p:sldId id="265" r:id="rId14"/>
    <p:sldId id="266" r:id="rId15"/>
    <p:sldId id="267" r:id="rId16"/>
    <p:sldId id="268" r:id="rId17"/>
    <p:sldId id="275" r:id="rId18"/>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60"/>
  </p:normalViewPr>
  <p:slideViewPr>
    <p:cSldViewPr snapToGrid="0">
      <p:cViewPr varScale="1">
        <p:scale>
          <a:sx n="71" d="100"/>
          <a:sy n="71" d="100"/>
        </p:scale>
        <p:origin x="-102" y="-1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CFC7B5-0709-4E47-B5FB-4939B18DEB0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6475D-0B56-4B2B-8FD7-3E2A7A479EB7}" type="slidenum">
              <a:rPr lang="en-US" smtClean="0"/>
              <a:t>‹#›</a:t>
            </a:fld>
            <a:endParaRPr lang="en-US"/>
          </a:p>
        </p:txBody>
      </p:sp>
    </p:spTree>
    <p:extLst>
      <p:ext uri="{BB962C8B-B14F-4D97-AF65-F5344CB8AC3E}">
        <p14:creationId xmlns:p14="http://schemas.microsoft.com/office/powerpoint/2010/main" val="285856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CFC7B5-0709-4E47-B5FB-4939B18DEB0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6475D-0B56-4B2B-8FD7-3E2A7A479EB7}" type="slidenum">
              <a:rPr lang="en-US" smtClean="0"/>
              <a:t>‹#›</a:t>
            </a:fld>
            <a:endParaRPr lang="en-US"/>
          </a:p>
        </p:txBody>
      </p:sp>
    </p:spTree>
    <p:extLst>
      <p:ext uri="{BB962C8B-B14F-4D97-AF65-F5344CB8AC3E}">
        <p14:creationId xmlns:p14="http://schemas.microsoft.com/office/powerpoint/2010/main" val="265181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CFC7B5-0709-4E47-B5FB-4939B18DEB0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6475D-0B56-4B2B-8FD7-3E2A7A479EB7}" type="slidenum">
              <a:rPr lang="en-US" smtClean="0"/>
              <a:t>‹#›</a:t>
            </a:fld>
            <a:endParaRPr lang="en-US"/>
          </a:p>
        </p:txBody>
      </p:sp>
    </p:spTree>
    <p:extLst>
      <p:ext uri="{BB962C8B-B14F-4D97-AF65-F5344CB8AC3E}">
        <p14:creationId xmlns:p14="http://schemas.microsoft.com/office/powerpoint/2010/main" val="403344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CFC7B5-0709-4E47-B5FB-4939B18DEB0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6475D-0B56-4B2B-8FD7-3E2A7A479EB7}" type="slidenum">
              <a:rPr lang="en-US" smtClean="0"/>
              <a:t>‹#›</a:t>
            </a:fld>
            <a:endParaRPr lang="en-US"/>
          </a:p>
        </p:txBody>
      </p:sp>
    </p:spTree>
    <p:extLst>
      <p:ext uri="{BB962C8B-B14F-4D97-AF65-F5344CB8AC3E}">
        <p14:creationId xmlns:p14="http://schemas.microsoft.com/office/powerpoint/2010/main" val="1528040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FC7B5-0709-4E47-B5FB-4939B18DEB0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6475D-0B56-4B2B-8FD7-3E2A7A479EB7}" type="slidenum">
              <a:rPr lang="en-US" smtClean="0"/>
              <a:t>‹#›</a:t>
            </a:fld>
            <a:endParaRPr lang="en-US"/>
          </a:p>
        </p:txBody>
      </p:sp>
    </p:spTree>
    <p:extLst>
      <p:ext uri="{BB962C8B-B14F-4D97-AF65-F5344CB8AC3E}">
        <p14:creationId xmlns:p14="http://schemas.microsoft.com/office/powerpoint/2010/main" val="298956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CFC7B5-0709-4E47-B5FB-4939B18DEB03}"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6475D-0B56-4B2B-8FD7-3E2A7A479EB7}" type="slidenum">
              <a:rPr lang="en-US" smtClean="0"/>
              <a:t>‹#›</a:t>
            </a:fld>
            <a:endParaRPr lang="en-US"/>
          </a:p>
        </p:txBody>
      </p:sp>
    </p:spTree>
    <p:extLst>
      <p:ext uri="{BB962C8B-B14F-4D97-AF65-F5344CB8AC3E}">
        <p14:creationId xmlns:p14="http://schemas.microsoft.com/office/powerpoint/2010/main" val="344015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CFC7B5-0709-4E47-B5FB-4939B18DEB03}"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6475D-0B56-4B2B-8FD7-3E2A7A479EB7}" type="slidenum">
              <a:rPr lang="en-US" smtClean="0"/>
              <a:t>‹#›</a:t>
            </a:fld>
            <a:endParaRPr lang="en-US"/>
          </a:p>
        </p:txBody>
      </p:sp>
    </p:spTree>
    <p:extLst>
      <p:ext uri="{BB962C8B-B14F-4D97-AF65-F5344CB8AC3E}">
        <p14:creationId xmlns:p14="http://schemas.microsoft.com/office/powerpoint/2010/main" val="670438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CFC7B5-0709-4E47-B5FB-4939B18DEB03}"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6475D-0B56-4B2B-8FD7-3E2A7A479EB7}" type="slidenum">
              <a:rPr lang="en-US" smtClean="0"/>
              <a:t>‹#›</a:t>
            </a:fld>
            <a:endParaRPr lang="en-US"/>
          </a:p>
        </p:txBody>
      </p:sp>
    </p:spTree>
    <p:extLst>
      <p:ext uri="{BB962C8B-B14F-4D97-AF65-F5344CB8AC3E}">
        <p14:creationId xmlns:p14="http://schemas.microsoft.com/office/powerpoint/2010/main" val="278413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FC7B5-0709-4E47-B5FB-4939B18DEB03}"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6475D-0B56-4B2B-8FD7-3E2A7A479EB7}" type="slidenum">
              <a:rPr lang="en-US" smtClean="0"/>
              <a:t>‹#›</a:t>
            </a:fld>
            <a:endParaRPr lang="en-US"/>
          </a:p>
        </p:txBody>
      </p:sp>
    </p:spTree>
    <p:extLst>
      <p:ext uri="{BB962C8B-B14F-4D97-AF65-F5344CB8AC3E}">
        <p14:creationId xmlns:p14="http://schemas.microsoft.com/office/powerpoint/2010/main" val="251141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FC7B5-0709-4E47-B5FB-4939B18DEB03}"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6475D-0B56-4B2B-8FD7-3E2A7A479EB7}" type="slidenum">
              <a:rPr lang="en-US" smtClean="0"/>
              <a:t>‹#›</a:t>
            </a:fld>
            <a:endParaRPr lang="en-US"/>
          </a:p>
        </p:txBody>
      </p:sp>
    </p:spTree>
    <p:extLst>
      <p:ext uri="{BB962C8B-B14F-4D97-AF65-F5344CB8AC3E}">
        <p14:creationId xmlns:p14="http://schemas.microsoft.com/office/powerpoint/2010/main" val="28331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FC7B5-0709-4E47-B5FB-4939B18DEB03}"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6475D-0B56-4B2B-8FD7-3E2A7A479EB7}" type="slidenum">
              <a:rPr lang="en-US" smtClean="0"/>
              <a:t>‹#›</a:t>
            </a:fld>
            <a:endParaRPr lang="en-US"/>
          </a:p>
        </p:txBody>
      </p:sp>
    </p:spTree>
    <p:extLst>
      <p:ext uri="{BB962C8B-B14F-4D97-AF65-F5344CB8AC3E}">
        <p14:creationId xmlns:p14="http://schemas.microsoft.com/office/powerpoint/2010/main" val="318006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C7B5-0709-4E47-B5FB-4939B18DEB03}" type="datetimeFigureOut">
              <a:rPr lang="en-US" smtClean="0"/>
              <a:t>1/11/2018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6475D-0B56-4B2B-8FD7-3E2A7A479EB7}" type="slidenum">
              <a:rPr lang="en-US" smtClean="0"/>
              <a:t>‹#›</a:t>
            </a:fld>
            <a:endParaRPr lang="en-US"/>
          </a:p>
        </p:txBody>
      </p:sp>
    </p:spTree>
    <p:extLst>
      <p:ext uri="{BB962C8B-B14F-4D97-AF65-F5344CB8AC3E}">
        <p14:creationId xmlns:p14="http://schemas.microsoft.com/office/powerpoint/2010/main" val="2065671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86978"/>
          </a:xfrm>
          <a:prstGeom prst="rect">
            <a:avLst/>
          </a:prstGeom>
        </p:spPr>
      </p:pic>
      <p:sp>
        <p:nvSpPr>
          <p:cNvPr id="2" name="Rectangle 1"/>
          <p:cNvSpPr/>
          <p:nvPr>
            <p:custDataLst>
              <p:tags r:id="rId1"/>
            </p:custDataLst>
          </p:nvPr>
        </p:nvSpPr>
        <p:spPr>
          <a:xfrm>
            <a:off x="1712890" y="852162"/>
            <a:ext cx="9144000" cy="5010602"/>
          </a:xfrm>
          <a:prstGeom prst="rect">
            <a:avLst/>
          </a:prstGeom>
          <a:effectLst/>
        </p:spPr>
        <p:txBody>
          <a:bodyPr wrap="square">
            <a:spAutoFit/>
          </a:bodyPr>
          <a:lstStyle/>
          <a:p>
            <a:pPr algn="ctr"/>
            <a:r>
              <a:rPr lang="en-US" sz="2000" b="1" dirty="0" smtClean="0">
                <a:solidFill>
                  <a:srgbClr val="002060"/>
                </a:solidFill>
                <a:latin typeface="Arial" pitchFamily="34" charset="0"/>
                <a:cs typeface="Arial" pitchFamily="34" charset="0"/>
              </a:rPr>
              <a:t>        </a:t>
            </a:r>
            <a:r>
              <a:rPr lang="en-US" sz="2000" b="1" dirty="0">
                <a:solidFill>
                  <a:srgbClr val="002060"/>
                </a:solidFill>
                <a:latin typeface="Arial" pitchFamily="34" charset="0"/>
                <a:cs typeface="Arial" pitchFamily="34" charset="0"/>
              </a:rPr>
              <a:t>PHÒNG GIÁO DỤC VÀ ĐÀO TẠO VĨNH YÊN</a:t>
            </a:r>
            <a:endParaRPr lang="en-US" sz="2000" dirty="0">
              <a:solidFill>
                <a:srgbClr val="002060"/>
              </a:solidFill>
              <a:latin typeface="Arial" pitchFamily="34" charset="0"/>
              <a:cs typeface="Arial" pitchFamily="34" charset="0"/>
            </a:endParaRPr>
          </a:p>
          <a:p>
            <a:pPr algn="ctr"/>
            <a:r>
              <a:rPr lang="en-US" sz="2000" b="1" dirty="0" err="1">
                <a:solidFill>
                  <a:srgbClr val="002060"/>
                </a:solidFill>
                <a:latin typeface="Arial" pitchFamily="34" charset="0"/>
                <a:cs typeface="Arial" pitchFamily="34" charset="0"/>
              </a:rPr>
              <a:t>Cuộc</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thi</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Thiết</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kế</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bài</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giảng</a:t>
            </a:r>
            <a:r>
              <a:rPr lang="en-US" sz="2000" b="1" dirty="0">
                <a:solidFill>
                  <a:srgbClr val="002060"/>
                </a:solidFill>
                <a:latin typeface="Arial" pitchFamily="34" charset="0"/>
                <a:cs typeface="Arial" pitchFamily="34" charset="0"/>
              </a:rPr>
              <a:t> e-Learning </a:t>
            </a:r>
            <a:r>
              <a:rPr lang="en-US" sz="2000" b="1" dirty="0" err="1">
                <a:solidFill>
                  <a:srgbClr val="002060"/>
                </a:solidFill>
                <a:latin typeface="Arial" pitchFamily="34" charset="0"/>
                <a:cs typeface="Arial" pitchFamily="34" charset="0"/>
              </a:rPr>
              <a:t>năm</a:t>
            </a:r>
            <a:r>
              <a:rPr lang="en-US" sz="2000" b="1" dirty="0">
                <a:solidFill>
                  <a:srgbClr val="002060"/>
                </a:solidFill>
                <a:latin typeface="Arial" pitchFamily="34" charset="0"/>
                <a:cs typeface="Arial" pitchFamily="34" charset="0"/>
              </a:rPr>
              <a:t> </a:t>
            </a:r>
            <a:r>
              <a:rPr lang="en-US" sz="2000" b="1" dirty="0" err="1">
                <a:solidFill>
                  <a:srgbClr val="002060"/>
                </a:solidFill>
                <a:latin typeface="Arial" pitchFamily="34" charset="0"/>
                <a:cs typeface="Arial" pitchFamily="34" charset="0"/>
              </a:rPr>
              <a:t>học</a:t>
            </a:r>
            <a:r>
              <a:rPr lang="en-US" sz="2000" b="1" dirty="0">
                <a:solidFill>
                  <a:srgbClr val="002060"/>
                </a:solidFill>
                <a:latin typeface="Arial" pitchFamily="34" charset="0"/>
                <a:cs typeface="Arial" pitchFamily="34" charset="0"/>
              </a:rPr>
              <a:t> </a:t>
            </a:r>
            <a:r>
              <a:rPr lang="en-US" sz="2000" b="1" dirty="0" smtClean="0">
                <a:solidFill>
                  <a:srgbClr val="002060"/>
                </a:solidFill>
                <a:latin typeface="Arial" pitchFamily="34" charset="0"/>
                <a:cs typeface="Arial" pitchFamily="34" charset="0"/>
              </a:rPr>
              <a:t>2017-2018</a:t>
            </a:r>
          </a:p>
          <a:p>
            <a:pPr algn="ctr">
              <a:lnSpc>
                <a:spcPct val="150000"/>
              </a:lnSpc>
            </a:pPr>
            <a:endParaRPr lang="en-US" sz="2000" b="1" dirty="0" smtClean="0">
              <a:solidFill>
                <a:srgbClr val="002060"/>
              </a:solidFill>
              <a:latin typeface="Arial" pitchFamily="34" charset="0"/>
              <a:cs typeface="Arial" pitchFamily="34" charset="0"/>
            </a:endParaRPr>
          </a:p>
          <a:p>
            <a:pPr algn="ctr">
              <a:lnSpc>
                <a:spcPct val="130000"/>
              </a:lnSpc>
            </a:pPr>
            <a:r>
              <a:rPr lang="en-US" sz="2400" b="1" dirty="0" err="1">
                <a:solidFill>
                  <a:srgbClr val="002060"/>
                </a:solidFill>
                <a:latin typeface="Arial" pitchFamily="34" charset="0"/>
                <a:cs typeface="Arial" pitchFamily="34" charset="0"/>
              </a:rPr>
              <a:t>Bài</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giảng</a:t>
            </a:r>
            <a:r>
              <a:rPr lang="en-US" sz="2400" b="1" dirty="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Thơ</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Phải</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là</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hai</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tay</a:t>
            </a:r>
            <a:endParaRPr lang="en-US" sz="2400" b="1" dirty="0">
              <a:solidFill>
                <a:srgbClr val="002060"/>
              </a:solidFill>
              <a:latin typeface="Arial" pitchFamily="34" charset="0"/>
              <a:cs typeface="Arial" pitchFamily="34" charset="0"/>
            </a:endParaRPr>
          </a:p>
          <a:p>
            <a:pPr algn="ctr">
              <a:lnSpc>
                <a:spcPct val="130000"/>
              </a:lnSpc>
            </a:pPr>
            <a:r>
              <a:rPr lang="en-US" sz="2400" b="1" dirty="0" err="1" smtClean="0">
                <a:solidFill>
                  <a:srgbClr val="002060"/>
                </a:solidFill>
                <a:latin typeface="Arial" pitchFamily="34" charset="0"/>
                <a:cs typeface="Arial" pitchFamily="34" charset="0"/>
              </a:rPr>
              <a:t>Lĩnh</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vực</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Phát</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triển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ngôn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ngữ</a:t>
            </a:r>
            <a:r>
              <a:rPr lang="en-US" sz="2400" b="1" dirty="0" smtClean="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lớp</a:t>
            </a:r>
            <a:r>
              <a:rPr lang="en-US" sz="2400" b="1" dirty="0">
                <a:solidFill>
                  <a:srgbClr val="002060"/>
                </a:solidFill>
                <a:latin typeface="Arial" pitchFamily="34" charset="0"/>
                <a:cs typeface="Arial" pitchFamily="34" charset="0"/>
              </a:rPr>
              <a:t> </a:t>
            </a:r>
            <a:r>
              <a:rPr lang="en-US" sz="2400" b="1" dirty="0" smtClean="0">
                <a:solidFill>
                  <a:srgbClr val="002060"/>
                </a:solidFill>
                <a:latin typeface="Arial" pitchFamily="34" charset="0"/>
                <a:cs typeface="Arial" pitchFamily="34" charset="0"/>
              </a:rPr>
              <a:t>4-5 </a:t>
            </a:r>
            <a:r>
              <a:rPr lang="en-US" sz="2400" b="1" dirty="0" err="1" smtClean="0">
                <a:solidFill>
                  <a:srgbClr val="002060"/>
                </a:solidFill>
                <a:latin typeface="Arial" pitchFamily="34" charset="0"/>
                <a:cs typeface="Arial" pitchFamily="34" charset="0"/>
              </a:rPr>
              <a:t>tuổi</a:t>
            </a:r>
            <a:endParaRPr lang="en-US" sz="2400" b="1" dirty="0">
              <a:solidFill>
                <a:srgbClr val="002060"/>
              </a:solidFill>
              <a:latin typeface="Arial" pitchFamily="34" charset="0"/>
              <a:cs typeface="Arial" pitchFamily="34" charset="0"/>
            </a:endParaRPr>
          </a:p>
          <a:p>
            <a:pPr algn="ctr">
              <a:lnSpc>
                <a:spcPct val="130000"/>
              </a:lnSpc>
            </a:pPr>
            <a:r>
              <a:rPr lang="en-US" sz="2400" b="1" dirty="0" err="1">
                <a:solidFill>
                  <a:srgbClr val="002060"/>
                </a:solidFill>
                <a:latin typeface="Arial" pitchFamily="34" charset="0"/>
                <a:cs typeface="Arial" pitchFamily="34" charset="0"/>
              </a:rPr>
              <a:t>Giáo</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viên</a:t>
            </a:r>
            <a:r>
              <a:rPr lang="en-US" sz="2400" b="1" dirty="0">
                <a:solidFill>
                  <a:srgbClr val="002060"/>
                </a:solidFill>
                <a:latin typeface="Arial" pitchFamily="34" charset="0"/>
                <a:cs typeface="Arial" pitchFamily="34" charset="0"/>
              </a:rPr>
              <a:t>: </a:t>
            </a:r>
            <a:endParaRPr lang="en-US" sz="2400" b="1" dirty="0" smtClean="0">
              <a:solidFill>
                <a:srgbClr val="002060"/>
              </a:solidFill>
              <a:latin typeface="Arial" pitchFamily="34" charset="0"/>
              <a:cs typeface="Arial" pitchFamily="34" charset="0"/>
            </a:endParaRPr>
          </a:p>
          <a:p>
            <a:pPr algn="ctr">
              <a:lnSpc>
                <a:spcPct val="130000"/>
              </a:lnSpc>
            </a:pPr>
            <a:r>
              <a:rPr lang="en-US" sz="2400" b="1" dirty="0" smtClean="0">
                <a:solidFill>
                  <a:srgbClr val="002060"/>
                </a:solidFill>
                <a:latin typeface="Arial" pitchFamily="34" charset="0"/>
                <a:cs typeface="Arial" pitchFamily="34" charset="0"/>
              </a:rPr>
              <a:t>C0dongtamb.vinhyen@vinhphuc.edu.vn</a:t>
            </a:r>
            <a:endParaRPr lang="en-US" sz="2400" b="1" dirty="0">
              <a:solidFill>
                <a:srgbClr val="002060"/>
              </a:solidFill>
              <a:latin typeface="Arial" pitchFamily="34" charset="0"/>
              <a:cs typeface="Arial" pitchFamily="34" charset="0"/>
            </a:endParaRPr>
          </a:p>
          <a:p>
            <a:pPr algn="ctr">
              <a:lnSpc>
                <a:spcPct val="130000"/>
              </a:lnSpc>
            </a:pPr>
            <a:r>
              <a:rPr lang="en-US" sz="2400" b="1" dirty="0" err="1">
                <a:solidFill>
                  <a:srgbClr val="002060"/>
                </a:solidFill>
                <a:latin typeface="Arial" pitchFamily="34" charset="0"/>
                <a:cs typeface="Arial" pitchFamily="34" charset="0"/>
              </a:rPr>
              <a:t>Điện</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thoại</a:t>
            </a:r>
            <a:r>
              <a:rPr lang="en-US" sz="2400" b="1" dirty="0">
                <a:solidFill>
                  <a:srgbClr val="002060"/>
                </a:solidFill>
                <a:latin typeface="Arial" pitchFamily="34" charset="0"/>
                <a:cs typeface="Arial" pitchFamily="34" charset="0"/>
              </a:rPr>
              <a:t> di </a:t>
            </a:r>
            <a:r>
              <a:rPr lang="en-US" sz="2400" b="1" dirty="0" err="1">
                <a:solidFill>
                  <a:srgbClr val="002060"/>
                </a:solidFill>
                <a:latin typeface="Arial" pitchFamily="34" charset="0"/>
                <a:cs typeface="Arial" pitchFamily="34" charset="0"/>
              </a:rPr>
              <a:t>động</a:t>
            </a:r>
            <a:r>
              <a:rPr lang="en-US" sz="2400" b="1" dirty="0">
                <a:solidFill>
                  <a:srgbClr val="002060"/>
                </a:solidFill>
                <a:latin typeface="Arial" pitchFamily="34" charset="0"/>
                <a:cs typeface="Arial" pitchFamily="34" charset="0"/>
              </a:rPr>
              <a:t>: </a:t>
            </a:r>
            <a:endParaRPr lang="en-US" sz="2400" b="1" dirty="0" smtClean="0">
              <a:solidFill>
                <a:srgbClr val="002060"/>
              </a:solidFill>
              <a:latin typeface="Arial" pitchFamily="34" charset="0"/>
              <a:cs typeface="Arial" pitchFamily="34" charset="0"/>
            </a:endParaRPr>
          </a:p>
          <a:p>
            <a:pPr algn="ctr">
              <a:lnSpc>
                <a:spcPct val="130000"/>
              </a:lnSpc>
            </a:pPr>
            <a:r>
              <a:rPr lang="en-US" sz="2400" b="1" dirty="0" err="1" smtClean="0">
                <a:solidFill>
                  <a:srgbClr val="002060"/>
                </a:solidFill>
                <a:latin typeface="Arial" pitchFamily="34" charset="0"/>
                <a:cs typeface="Arial" pitchFamily="34" charset="0"/>
              </a:rPr>
              <a:t>Trường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Mầm</a:t>
            </a:r>
            <a:r>
              <a:rPr lang="en-US" sz="2400" b="1" dirty="0" smtClean="0">
                <a:solidFill>
                  <a:srgbClr val="002060"/>
                </a:solidFill>
                <a:latin typeface="Arial" pitchFamily="34" charset="0"/>
                <a:cs typeface="Arial" pitchFamily="34" charset="0"/>
              </a:rPr>
              <a:t> non </a:t>
            </a:r>
            <a:r>
              <a:rPr lang="en-US" sz="2400" b="1" dirty="0" err="1" smtClean="0">
                <a:solidFill>
                  <a:srgbClr val="002060"/>
                </a:solidFill>
                <a:latin typeface="Arial" pitchFamily="34" charset="0"/>
                <a:cs typeface="Arial" pitchFamily="34" charset="0"/>
              </a:rPr>
              <a:t>Đồng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Tâm</a:t>
            </a:r>
            <a:r>
              <a:rPr lang="en-US" sz="2400" b="1" dirty="0" smtClean="0">
                <a:solidFill>
                  <a:srgbClr val="002060"/>
                </a:solidFill>
                <a:latin typeface="Arial" pitchFamily="34" charset="0"/>
                <a:cs typeface="Arial" pitchFamily="34" charset="0"/>
              </a:rPr>
              <a:t> B</a:t>
            </a:r>
            <a:endParaRPr lang="en-US" sz="2400" b="1" dirty="0">
              <a:solidFill>
                <a:srgbClr val="002060"/>
              </a:solidFill>
              <a:latin typeface="Arial" pitchFamily="34" charset="0"/>
              <a:cs typeface="Arial" pitchFamily="34" charset="0"/>
            </a:endParaRPr>
          </a:p>
          <a:p>
            <a:pPr algn="ctr">
              <a:lnSpc>
                <a:spcPct val="130000"/>
              </a:lnSpc>
            </a:pPr>
            <a:r>
              <a:rPr lang="en-US" sz="2400" b="1" dirty="0" err="1" smtClean="0">
                <a:solidFill>
                  <a:srgbClr val="002060"/>
                </a:solidFill>
                <a:latin typeface="Arial" pitchFamily="34" charset="0"/>
                <a:cs typeface="Arial" pitchFamily="34" charset="0"/>
              </a:rPr>
              <a:t>Phường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Đồng</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Tâm</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Thành</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Phố</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Vĩnh</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Yên</a:t>
            </a:r>
            <a:r>
              <a:rPr lang="en-US" sz="2400" b="1" dirty="0" smtClean="0">
                <a:solidFill>
                  <a:srgbClr val="002060"/>
                </a:solidFill>
                <a:latin typeface="Arial" pitchFamily="34" charset="0"/>
                <a:cs typeface="Arial" pitchFamily="34" charset="0"/>
              </a:rPr>
              <a:t>- </a:t>
            </a:r>
            <a:r>
              <a:rPr lang="en-US" sz="2400" b="1" dirty="0" err="1" smtClean="0">
                <a:solidFill>
                  <a:srgbClr val="002060"/>
                </a:solidFill>
                <a:latin typeface="Arial" pitchFamily="34" charset="0"/>
                <a:cs typeface="Arial" pitchFamily="34" charset="0"/>
              </a:rPr>
              <a:t>Tỉnh</a:t>
            </a:r>
            <a:r>
              <a:rPr lang="en-US" sz="2400" b="1" dirty="0" smtClean="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Vĩnh</a:t>
            </a:r>
            <a:r>
              <a:rPr lang="en-US" sz="2400" b="1" dirty="0">
                <a:solidFill>
                  <a:srgbClr val="002060"/>
                </a:solidFill>
                <a:latin typeface="Arial" pitchFamily="34" charset="0"/>
                <a:cs typeface="Arial" pitchFamily="34" charset="0"/>
              </a:rPr>
              <a:t> </a:t>
            </a:r>
            <a:r>
              <a:rPr lang="en-US" sz="2400" b="1" dirty="0" err="1">
                <a:solidFill>
                  <a:srgbClr val="002060"/>
                </a:solidFill>
                <a:latin typeface="Arial" pitchFamily="34" charset="0"/>
                <a:cs typeface="Arial" pitchFamily="34" charset="0"/>
              </a:rPr>
              <a:t>Phúc</a:t>
            </a:r>
            <a:endParaRPr lang="en-US" sz="2400" b="1" dirty="0">
              <a:solidFill>
                <a:srgbClr val="002060"/>
              </a:solidFill>
              <a:latin typeface="Arial" pitchFamily="34" charset="0"/>
              <a:cs typeface="Arial" pitchFamily="34" charset="0"/>
            </a:endParaRPr>
          </a:p>
          <a:p>
            <a:pPr algn="ctr">
              <a:lnSpc>
                <a:spcPct val="130000"/>
              </a:lnSpc>
            </a:pPr>
            <a:r>
              <a:rPr lang="en-US" sz="2400" b="1" dirty="0" err="1">
                <a:solidFill>
                  <a:srgbClr val="002060"/>
                </a:solidFill>
                <a:latin typeface="Arial" pitchFamily="34" charset="0"/>
                <a:cs typeface="Arial" pitchFamily="34" charset="0"/>
              </a:rPr>
              <a:t>Tháng</a:t>
            </a:r>
            <a:r>
              <a:rPr lang="en-US" sz="2400" b="1" dirty="0">
                <a:solidFill>
                  <a:srgbClr val="002060"/>
                </a:solidFill>
                <a:latin typeface="Arial" pitchFamily="34" charset="0"/>
                <a:cs typeface="Arial" pitchFamily="34" charset="0"/>
              </a:rPr>
              <a:t> 2/2018</a:t>
            </a:r>
            <a:endParaRPr lang="en-US" sz="2400" b="1"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03181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1659">
              <a:srgbClr val="00B050"/>
            </a:gs>
            <a:gs pos="53000">
              <a:srgbClr val="00B0F0"/>
            </a:gs>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1680" t="21374" r="35991" b="44909"/>
          <a:stretch/>
        </p:blipFill>
        <p:spPr>
          <a:xfrm>
            <a:off x="4617720" y="1341120"/>
            <a:ext cx="3032760" cy="2187634"/>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5339" b="99349" l="4053" r="89970"/>
                    </a14:imgEffect>
                  </a14:imgLayer>
                </a14:imgProps>
              </a:ext>
              <a:ext uri="{28A0092B-C50C-407E-A947-70E740481C1C}">
                <a14:useLocalDpi xmlns:a14="http://schemas.microsoft.com/office/drawing/2010/main" val="0"/>
              </a:ext>
            </a:extLst>
          </a:blip>
          <a:stretch>
            <a:fillRect/>
          </a:stretch>
        </p:blipFill>
        <p:spPr>
          <a:xfrm>
            <a:off x="6014165" y="2525286"/>
            <a:ext cx="5013960" cy="3901440"/>
          </a:xfrm>
          <a:prstGeom prst="rect">
            <a:avLst/>
          </a:prstGeom>
        </p:spPr>
      </p:pic>
      <p:grpSp>
        <p:nvGrpSpPr>
          <p:cNvPr id="5" name="Group 4"/>
          <p:cNvGrpSpPr/>
          <p:nvPr/>
        </p:nvGrpSpPr>
        <p:grpSpPr>
          <a:xfrm>
            <a:off x="1030320" y="2943399"/>
            <a:ext cx="3694080" cy="2847109"/>
            <a:chOff x="1523938" y="243840"/>
            <a:chExt cx="5711643" cy="6004560"/>
          </a:xfrm>
        </p:grpSpPr>
        <p:sp>
          <p:nvSpPr>
            <p:cNvPr id="6" name="Oval 5"/>
            <p:cNvSpPr/>
            <p:nvPr/>
          </p:nvSpPr>
          <p:spPr>
            <a:xfrm>
              <a:off x="1691640" y="243840"/>
              <a:ext cx="5410200" cy="6004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523938" y="617516"/>
              <a:ext cx="5711643" cy="5495848"/>
              <a:chOff x="1523938" y="617516"/>
              <a:chExt cx="5711643" cy="5495848"/>
            </a:xfrm>
          </p:grpSpPr>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1175" b="97781" l="6934" r="89844"/>
                        </a14:imgEffect>
                      </a14:imgLayer>
                    </a14:imgProps>
                  </a:ext>
                  <a:ext uri="{28A0092B-C50C-407E-A947-70E740481C1C}">
                    <a14:useLocalDpi xmlns:a14="http://schemas.microsoft.com/office/drawing/2010/main" val="0"/>
                  </a:ext>
                </a:extLst>
              </a:blip>
              <a:srcRect l="-1" r="36207"/>
              <a:stretch/>
            </p:blipFill>
            <p:spPr>
              <a:xfrm>
                <a:off x="1523938" y="617516"/>
                <a:ext cx="4686857" cy="5495848"/>
              </a:xfrm>
              <a:prstGeom prst="rect">
                <a:avLst/>
              </a:prstGeom>
            </p:spPr>
          </p:pic>
          <p:pic>
            <p:nvPicPr>
              <p:cNvPr id="9" name="Picture 8" descr="Kết quả hình ảnh cho tranh vẽ hình ảnh gia đình phạm hoan"/>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896" b="99609" l="9892" r="43781"/>
                        </a14:imgEffect>
                      </a14:imgLayer>
                    </a14:imgProps>
                  </a:ext>
                  <a:ext uri="{28A0092B-C50C-407E-A947-70E740481C1C}">
                    <a14:useLocalDpi xmlns:a14="http://schemas.microsoft.com/office/drawing/2010/main" val="0"/>
                  </a:ext>
                </a:extLst>
              </a:blip>
              <a:srcRect/>
              <a:stretch>
                <a:fillRect/>
              </a:stretch>
            </p:blipFill>
            <p:spPr bwMode="auto">
              <a:xfrm flipH="1">
                <a:off x="2179604" y="1852551"/>
                <a:ext cx="5055977" cy="380312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147014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FF0000"/>
                </a:solidFill>
                <a:latin typeface="Times New Roman" panose="02020603050405020304" pitchFamily="18" charset="0"/>
                <a:cs typeface="Times New Roman" panose="02020603050405020304" pitchFamily="18" charset="0"/>
              </a:rPr>
              <a:t>Đàm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thoại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giúp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trẻ</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hiểu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nội</a:t>
            </a:r>
            <a:r>
              <a:rPr lang="en-US" dirty="0" smtClean="0">
                <a:solidFill>
                  <a:srgbClr val="FF0000"/>
                </a:solidFill>
                <a:latin typeface="Times New Roman" panose="02020603050405020304" pitchFamily="18" charset="0"/>
                <a:cs typeface="Times New Roman" panose="02020603050405020304" pitchFamily="18" charset="0"/>
              </a:rPr>
              <a:t> dung</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fr-FR" dirty="0" err="1">
                <a:solidFill>
                  <a:schemeClr val="accent5"/>
                </a:solidFill>
                <a:latin typeface="Times New Roman" panose="02020603050405020304" pitchFamily="18" charset="0"/>
                <a:cs typeface="Times New Roman" panose="02020603050405020304" pitchFamily="18" charset="0"/>
              </a:rPr>
              <a:t>Cô</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vừa</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đọc</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cho</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lớp</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mình</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nghe</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bài</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thơ</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gì</a:t>
            </a:r>
            <a:r>
              <a:rPr lang="fr-FR" dirty="0" smtClean="0">
                <a:solidFill>
                  <a:schemeClr val="accent5"/>
                </a:solidFill>
                <a:latin typeface="Times New Roman" panose="02020603050405020304" pitchFamily="18" charset="0"/>
                <a:cs typeface="Times New Roman" panose="02020603050405020304" pitchFamily="18" charset="0"/>
              </a:rPr>
              <a:t>?</a:t>
            </a:r>
          </a:p>
          <a:p>
            <a:r>
              <a:rPr lang="fr-FR" dirty="0" err="1">
                <a:solidFill>
                  <a:schemeClr val="accent5"/>
                </a:solidFill>
                <a:latin typeface="Times New Roman" panose="02020603050405020304" pitchFamily="18" charset="0"/>
                <a:cs typeface="Times New Roman" panose="02020603050405020304" pitchFamily="18" charset="0"/>
              </a:rPr>
              <a:t>Trong</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bài</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thơ</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có</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những</a:t>
            </a:r>
            <a:r>
              <a:rPr lang="fr-FR" dirty="0">
                <a:solidFill>
                  <a:schemeClr val="accent5"/>
                </a:solidFill>
                <a:latin typeface="Times New Roman" panose="02020603050405020304" pitchFamily="18" charset="0"/>
                <a:cs typeface="Times New Roman" panose="02020603050405020304" pitchFamily="18" charset="0"/>
              </a:rPr>
              <a:t> ai </a:t>
            </a:r>
            <a:r>
              <a:rPr lang="fr-FR" dirty="0" smtClean="0">
                <a:solidFill>
                  <a:schemeClr val="accent5"/>
                </a:solidFill>
                <a:latin typeface="Times New Roman" panose="02020603050405020304" pitchFamily="18" charset="0"/>
                <a:cs typeface="Times New Roman" panose="02020603050405020304" pitchFamily="18" charset="0"/>
              </a:rPr>
              <a:t>?</a:t>
            </a:r>
          </a:p>
          <a:p>
            <a:r>
              <a:rPr lang="fr-FR" dirty="0" err="1">
                <a:solidFill>
                  <a:schemeClr val="accent5"/>
                </a:solidFill>
                <a:latin typeface="Times New Roman" panose="02020603050405020304" pitchFamily="18" charset="0"/>
                <a:cs typeface="Times New Roman" panose="02020603050405020304" pitchFamily="18" charset="0"/>
              </a:rPr>
              <a:t>Bạn</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nhỏ</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trong</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bài</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thơ</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đã</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băn</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khoăn</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điều</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gì</a:t>
            </a:r>
            <a:r>
              <a:rPr lang="fr-FR" dirty="0">
                <a:solidFill>
                  <a:schemeClr val="accent5"/>
                </a:solidFill>
                <a:latin typeface="Times New Roman" panose="02020603050405020304" pitchFamily="18" charset="0"/>
                <a:cs typeface="Times New Roman" panose="02020603050405020304" pitchFamily="18" charset="0"/>
              </a:rPr>
              <a:t> </a:t>
            </a:r>
            <a:r>
              <a:rPr lang="fr-FR" dirty="0" smtClean="0">
                <a:solidFill>
                  <a:schemeClr val="accent5"/>
                </a:solidFill>
                <a:latin typeface="Times New Roman" panose="02020603050405020304" pitchFamily="18" charset="0"/>
                <a:cs typeface="Times New Roman" panose="02020603050405020304" pitchFamily="18" charset="0"/>
              </a:rPr>
              <a:t>?</a:t>
            </a:r>
          </a:p>
          <a:p>
            <a:r>
              <a:rPr lang="fr-FR" dirty="0" err="1">
                <a:solidFill>
                  <a:schemeClr val="accent5"/>
                </a:solidFill>
                <a:latin typeface="Times New Roman" panose="02020603050405020304" pitchFamily="18" charset="0"/>
                <a:cs typeface="Times New Roman" panose="02020603050405020304" pitchFamily="18" charset="0"/>
              </a:rPr>
              <a:t>Người</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mẹ</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đã</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giảng</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giải</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cho</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bạn</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nhỏ</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như</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thế</a:t>
            </a:r>
            <a:r>
              <a:rPr lang="fr-FR" dirty="0">
                <a:solidFill>
                  <a:schemeClr val="accent5"/>
                </a:solidFill>
                <a:latin typeface="Times New Roman" panose="02020603050405020304" pitchFamily="18" charset="0"/>
                <a:cs typeface="Times New Roman" panose="02020603050405020304" pitchFamily="18" charset="0"/>
              </a:rPr>
              <a:t> </a:t>
            </a:r>
            <a:r>
              <a:rPr lang="fr-FR" dirty="0" err="1">
                <a:solidFill>
                  <a:schemeClr val="accent5"/>
                </a:solidFill>
                <a:latin typeface="Times New Roman" panose="02020603050405020304" pitchFamily="18" charset="0"/>
                <a:cs typeface="Times New Roman" panose="02020603050405020304" pitchFamily="18" charset="0"/>
              </a:rPr>
              <a:t>nào</a:t>
            </a:r>
            <a:r>
              <a:rPr lang="fr-FR" dirty="0">
                <a:solidFill>
                  <a:schemeClr val="accent5"/>
                </a:solidFill>
                <a:latin typeface="Times New Roman" panose="02020603050405020304" pitchFamily="18" charset="0"/>
                <a:cs typeface="Times New Roman" panose="02020603050405020304" pitchFamily="18" charset="0"/>
              </a:rPr>
              <a:t> ? </a:t>
            </a:r>
            <a:endParaRPr lang="en-US"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4189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grpSp>
        <p:nvGrpSpPr>
          <p:cNvPr id="6" name="Group 5"/>
          <p:cNvGrpSpPr/>
          <p:nvPr/>
        </p:nvGrpSpPr>
        <p:grpSpPr>
          <a:xfrm>
            <a:off x="1524001" y="0"/>
            <a:ext cx="8900160" cy="6858000"/>
            <a:chOff x="3488918" y="-118754"/>
            <a:chExt cx="3810000" cy="3810000"/>
          </a:xfrm>
        </p:grpSpPr>
        <p:pic>
          <p:nvPicPr>
            <p:cNvPr id="1034" name="Picture 10"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918" y="-118754"/>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4297" b="100000" l="789" r="99014"/>
                      </a14:imgEffect>
                    </a14:imgLayer>
                  </a14:imgProps>
                </a:ext>
                <a:ext uri="{28A0092B-C50C-407E-A947-70E740481C1C}">
                  <a14:useLocalDpi xmlns:a14="http://schemas.microsoft.com/office/drawing/2010/main" val="0"/>
                </a:ext>
              </a:extLst>
            </a:blip>
            <a:stretch>
              <a:fillRect/>
            </a:stretch>
          </p:blipFill>
          <p:spPr>
            <a:xfrm>
              <a:off x="3670076" y="1213922"/>
              <a:ext cx="3270842" cy="2477324"/>
            </a:xfrm>
            <a:prstGeom prst="rect">
              <a:avLst/>
            </a:prstGeom>
            <a:noFill/>
            <a:ln>
              <a:noFill/>
            </a:ln>
          </p:spPr>
        </p:pic>
        <p:pic>
          <p:nvPicPr>
            <p:cNvPr id="14" name="Picture 13"/>
            <p:cNvPicPr>
              <a:picLocks noChangeAspect="1"/>
            </p:cNvPicPr>
            <p:nvPr/>
          </p:nvPicPr>
          <p:blipFill>
            <a:blip r:embed="rId5">
              <a:extLst>
                <a:ext uri="{BEBA8EAE-BF5A-486C-A8C5-ECC9F3942E4B}">
                  <a14:imgProps xmlns:a14="http://schemas.microsoft.com/office/drawing/2010/main">
                    <a14:imgLayer r:embed="rId4">
                      <a14:imgEffect>
                        <a14:backgroundRemoval t="9896" b="98438" l="9961" r="46450"/>
                      </a14:imgEffect>
                    </a14:imgLayer>
                  </a14:imgProps>
                </a:ext>
                <a:ext uri="{28A0092B-C50C-407E-A947-70E740481C1C}">
                  <a14:useLocalDpi xmlns:a14="http://schemas.microsoft.com/office/drawing/2010/main" val="0"/>
                </a:ext>
              </a:extLst>
            </a:blip>
            <a:stretch>
              <a:fillRect/>
            </a:stretch>
          </p:blipFill>
          <p:spPr>
            <a:xfrm>
              <a:off x="3980730" y="1586574"/>
              <a:ext cx="2675602" cy="2026491"/>
            </a:xfrm>
            <a:prstGeom prst="rect">
              <a:avLst/>
            </a:prstGeom>
          </p:spPr>
        </p:pic>
      </p:grpSp>
    </p:spTree>
    <p:extLst>
      <p:ext uri="{BB962C8B-B14F-4D97-AF65-F5344CB8AC3E}">
        <p14:creationId xmlns:p14="http://schemas.microsoft.com/office/powerpoint/2010/main" val="3419380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1659">
              <a:srgbClr val="00B050"/>
            </a:gs>
            <a:gs pos="53000">
              <a:srgbClr val="00B0F0"/>
            </a:gs>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4297" b="100000" l="789" r="99014"/>
                    </a14:imgEffect>
                  </a14:imgLayer>
                </a14:imgProps>
              </a:ext>
              <a:ext uri="{28A0092B-C50C-407E-A947-70E740481C1C}">
                <a14:useLocalDpi xmlns:a14="http://schemas.microsoft.com/office/drawing/2010/main" val="0"/>
              </a:ext>
            </a:extLst>
          </a:blip>
          <a:stretch>
            <a:fillRect/>
          </a:stretch>
        </p:blipFill>
        <p:spPr>
          <a:xfrm>
            <a:off x="5554560" y="1579418"/>
            <a:ext cx="4964773" cy="3760301"/>
          </a:xfrm>
          <a:prstGeom prst="rect">
            <a:avLst/>
          </a:prstGeom>
          <a:noFill/>
          <a:ln>
            <a:noFill/>
          </a:ln>
        </p:spPr>
      </p:pic>
      <p:pic>
        <p:nvPicPr>
          <p:cNvPr id="5" name="Picture 4"/>
          <p:cNvPicPr>
            <a:picLocks noChangeAspect="1"/>
          </p:cNvPicPr>
          <p:nvPr/>
        </p:nvPicPr>
        <p:blipFill>
          <a:blip r:embed="rId4">
            <a:extLst>
              <a:ext uri="{BEBA8EAE-BF5A-486C-A8C5-ECC9F3942E4B}">
                <a14:imgProps xmlns:a14="http://schemas.microsoft.com/office/drawing/2010/main">
                  <a14:imgLayer r:embed="rId3">
                    <a14:imgEffect>
                      <a14:backgroundRemoval t="9896" b="98438" l="9961" r="46450"/>
                    </a14:imgEffect>
                  </a14:imgLayer>
                </a14:imgProps>
              </a:ext>
              <a:ext uri="{28A0092B-C50C-407E-A947-70E740481C1C}">
                <a14:useLocalDpi xmlns:a14="http://schemas.microsoft.com/office/drawing/2010/main" val="0"/>
              </a:ext>
            </a:extLst>
          </a:blip>
          <a:stretch>
            <a:fillRect/>
          </a:stretch>
        </p:blipFill>
        <p:spPr>
          <a:xfrm>
            <a:off x="5485270" y="1988935"/>
            <a:ext cx="5420702" cy="3647684"/>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37200"/>
          <a:stretch/>
        </p:blipFill>
        <p:spPr>
          <a:xfrm>
            <a:off x="1288630" y="1386840"/>
            <a:ext cx="4045369" cy="27127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15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FF0000"/>
                </a:solidFill>
              </a:rPr>
              <a:t>Đàm</a:t>
            </a:r>
            <a:r>
              <a:rPr lang="en-US" dirty="0" smtClean="0">
                <a:solidFill>
                  <a:srgbClr val="FF0000"/>
                </a:solidFill>
              </a:rPr>
              <a:t> </a:t>
            </a:r>
            <a:r>
              <a:rPr lang="en-US" dirty="0" err="1" smtClean="0">
                <a:solidFill>
                  <a:srgbClr val="FF0000"/>
                </a:solidFill>
              </a:rPr>
              <a:t>thoại</a:t>
            </a:r>
            <a:endParaRPr lang="en-US" dirty="0">
              <a:solidFill>
                <a:srgbClr val="FF0000"/>
              </a:solidFill>
            </a:endParaRPr>
          </a:p>
        </p:txBody>
      </p:sp>
      <p:sp>
        <p:nvSpPr>
          <p:cNvPr id="3" name="Content Placeholder 2"/>
          <p:cNvSpPr>
            <a:spLocks noGrp="1"/>
          </p:cNvSpPr>
          <p:nvPr>
            <p:ph idx="1"/>
          </p:nvPr>
        </p:nvSpPr>
        <p:spPr/>
        <p:txBody>
          <a:bodyPr/>
          <a:lstStyle/>
          <a:p>
            <a:r>
              <a:rPr lang="fr-FR" dirty="0" err="1">
                <a:solidFill>
                  <a:srgbClr val="0070C0"/>
                </a:solidFill>
                <a:latin typeface="Times New Roman" panose="02020603050405020304" pitchFamily="18" charset="0"/>
                <a:cs typeface="Times New Roman" panose="02020603050405020304" pitchFamily="18" charset="0"/>
              </a:rPr>
              <a:t>Các</a:t>
            </a:r>
            <a:r>
              <a:rPr lang="fr-FR" dirty="0">
                <a:solidFill>
                  <a:srgbClr val="0070C0"/>
                </a:solidFill>
                <a:latin typeface="Times New Roman" panose="02020603050405020304" pitchFamily="18" charset="0"/>
                <a:cs typeface="Times New Roman" panose="02020603050405020304" pitchFamily="18" charset="0"/>
              </a:rPr>
              <a:t> con </a:t>
            </a:r>
            <a:r>
              <a:rPr lang="fr-FR" dirty="0" err="1">
                <a:solidFill>
                  <a:srgbClr val="0070C0"/>
                </a:solidFill>
                <a:latin typeface="Times New Roman" panose="02020603050405020304" pitchFamily="18" charset="0"/>
                <a:cs typeface="Times New Roman" panose="02020603050405020304" pitchFamily="18" charset="0"/>
              </a:rPr>
              <a:t>có</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biết</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từ</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băn</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khoăn</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nghĩa</a:t>
            </a:r>
            <a:r>
              <a:rPr lang="fr-FR" dirty="0">
                <a:solidFill>
                  <a:srgbClr val="0070C0"/>
                </a:solidFill>
                <a:latin typeface="Times New Roman" panose="02020603050405020304" pitchFamily="18" charset="0"/>
                <a:cs typeface="Times New Roman" panose="02020603050405020304" pitchFamily="18" charset="0"/>
              </a:rPr>
              <a:t> là </a:t>
            </a:r>
            <a:r>
              <a:rPr lang="fr-FR" dirty="0" err="1">
                <a:solidFill>
                  <a:srgbClr val="0070C0"/>
                </a:solidFill>
                <a:latin typeface="Times New Roman" panose="02020603050405020304" pitchFamily="18" charset="0"/>
                <a:cs typeface="Times New Roman" panose="02020603050405020304" pitchFamily="18" charset="0"/>
              </a:rPr>
              <a:t>gì</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không</a:t>
            </a:r>
            <a:r>
              <a:rPr lang="fr-FR" dirty="0">
                <a:solidFill>
                  <a:srgbClr val="0070C0"/>
                </a:solidFill>
                <a:latin typeface="Times New Roman" panose="02020603050405020304" pitchFamily="18" charset="0"/>
                <a:cs typeface="Times New Roman" panose="02020603050405020304" pitchFamily="18" charset="0"/>
              </a:rPr>
              <a:t> </a:t>
            </a:r>
            <a:r>
              <a:rPr lang="fr-FR" dirty="0" smtClean="0">
                <a:solidFill>
                  <a:srgbClr val="0070C0"/>
                </a:solidFill>
                <a:latin typeface="Times New Roman" panose="02020603050405020304" pitchFamily="18" charset="0"/>
                <a:cs typeface="Times New Roman" panose="02020603050405020304" pitchFamily="18" charset="0"/>
              </a:rPr>
              <a:t>?</a:t>
            </a:r>
          </a:p>
          <a:p>
            <a:r>
              <a:rPr lang="fr-FR" dirty="0" err="1">
                <a:solidFill>
                  <a:srgbClr val="0070C0"/>
                </a:solidFill>
                <a:latin typeface="Times New Roman" panose="02020603050405020304" pitchFamily="18" charset="0"/>
                <a:cs typeface="Times New Roman" panose="02020603050405020304" pitchFamily="18" charset="0"/>
              </a:rPr>
              <a:t>Còn</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từ</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bề</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trên</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các</a:t>
            </a:r>
            <a:r>
              <a:rPr lang="fr-FR" dirty="0">
                <a:solidFill>
                  <a:srgbClr val="0070C0"/>
                </a:solidFill>
                <a:latin typeface="Times New Roman" panose="02020603050405020304" pitchFamily="18" charset="0"/>
                <a:cs typeface="Times New Roman" panose="02020603050405020304" pitchFamily="18" charset="0"/>
              </a:rPr>
              <a:t> con </a:t>
            </a:r>
            <a:r>
              <a:rPr lang="fr-FR" dirty="0" err="1">
                <a:solidFill>
                  <a:srgbClr val="0070C0"/>
                </a:solidFill>
                <a:latin typeface="Times New Roman" panose="02020603050405020304" pitchFamily="18" charset="0"/>
                <a:cs typeface="Times New Roman" panose="02020603050405020304" pitchFamily="18" charset="0"/>
              </a:rPr>
              <a:t>có</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biết</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nghĩa</a:t>
            </a:r>
            <a:r>
              <a:rPr lang="fr-FR" dirty="0">
                <a:solidFill>
                  <a:srgbClr val="0070C0"/>
                </a:solidFill>
                <a:latin typeface="Times New Roman" panose="02020603050405020304" pitchFamily="18" charset="0"/>
                <a:cs typeface="Times New Roman" panose="02020603050405020304" pitchFamily="18" charset="0"/>
              </a:rPr>
              <a:t> là </a:t>
            </a:r>
            <a:r>
              <a:rPr lang="fr-FR" dirty="0" err="1">
                <a:solidFill>
                  <a:srgbClr val="0070C0"/>
                </a:solidFill>
                <a:latin typeface="Times New Roman" panose="02020603050405020304" pitchFamily="18" charset="0"/>
                <a:cs typeface="Times New Roman" panose="02020603050405020304" pitchFamily="18" charset="0"/>
              </a:rPr>
              <a:t>gì</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không</a:t>
            </a:r>
            <a:r>
              <a:rPr lang="fr-FR" dirty="0">
                <a:solidFill>
                  <a:srgbClr val="0070C0"/>
                </a:solidFill>
                <a:latin typeface="Times New Roman" panose="02020603050405020304" pitchFamily="18" charset="0"/>
                <a:cs typeface="Times New Roman" panose="02020603050405020304" pitchFamily="18" charset="0"/>
              </a:rPr>
              <a:t> </a:t>
            </a:r>
            <a:r>
              <a:rPr lang="fr-FR" dirty="0" smtClean="0">
                <a:solidFill>
                  <a:srgbClr val="0070C0"/>
                </a:solidFill>
                <a:latin typeface="Times New Roman" panose="02020603050405020304" pitchFamily="18" charset="0"/>
                <a:cs typeface="Times New Roman" panose="02020603050405020304" pitchFamily="18" charset="0"/>
              </a:rPr>
              <a:t>?</a:t>
            </a:r>
          </a:p>
          <a:p>
            <a:r>
              <a:rPr lang="fr-FR" dirty="0" err="1">
                <a:solidFill>
                  <a:srgbClr val="0070C0"/>
                </a:solidFill>
                <a:latin typeface="Times New Roman" panose="02020603050405020304" pitchFamily="18" charset="0"/>
                <a:cs typeface="Times New Roman" panose="02020603050405020304" pitchFamily="18" charset="0"/>
              </a:rPr>
              <a:t>Câu</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thơ</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nào</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nói</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lên</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điều</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bạn</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nhỏ</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biết</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lễ</a:t>
            </a:r>
            <a:r>
              <a:rPr lang="fr-FR" dirty="0">
                <a:solidFill>
                  <a:srgbClr val="0070C0"/>
                </a:solidFill>
                <a:latin typeface="Times New Roman" panose="02020603050405020304" pitchFamily="18" charset="0"/>
                <a:cs typeface="Times New Roman" panose="02020603050405020304" pitchFamily="18" charset="0"/>
              </a:rPr>
              <a:t> </a:t>
            </a:r>
            <a:r>
              <a:rPr lang="fr-FR" dirty="0" err="1" smtClean="0">
                <a:solidFill>
                  <a:srgbClr val="0070C0"/>
                </a:solidFill>
                <a:latin typeface="Times New Roman" panose="02020603050405020304" pitchFamily="18" charset="0"/>
                <a:cs typeface="Times New Roman" panose="02020603050405020304" pitchFamily="18" charset="0"/>
              </a:rPr>
              <a:t>phép</a:t>
            </a:r>
            <a:r>
              <a:rPr lang="fr-FR" dirty="0" smtClean="0">
                <a:solidFill>
                  <a:srgbClr val="0070C0"/>
                </a:solidFill>
                <a:latin typeface="Times New Roman" panose="02020603050405020304" pitchFamily="18" charset="0"/>
                <a:cs typeface="Times New Roman" panose="02020603050405020304" pitchFamily="18" charset="0"/>
              </a:rPr>
              <a:t>?</a:t>
            </a:r>
          </a:p>
          <a:p>
            <a:r>
              <a:rPr lang="fr-FR" dirty="0" err="1">
                <a:solidFill>
                  <a:srgbClr val="0070C0"/>
                </a:solidFill>
                <a:latin typeface="Times New Roman" panose="02020603050405020304" pitchFamily="18" charset="0"/>
                <a:cs typeface="Times New Roman" panose="02020603050405020304" pitchFamily="18" charset="0"/>
              </a:rPr>
              <a:t>Trong</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bài</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thơ</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bạn</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nhỏ</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đã</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mời</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tăm</a:t>
            </a:r>
            <a:r>
              <a:rPr lang="fr-FR" dirty="0">
                <a:solidFill>
                  <a:srgbClr val="0070C0"/>
                </a:solidFill>
                <a:latin typeface="Times New Roman" panose="02020603050405020304" pitchFamily="18" charset="0"/>
                <a:cs typeface="Times New Roman" panose="02020603050405020304" pitchFamily="18" charset="0"/>
              </a:rPr>
              <a:t> </a:t>
            </a:r>
            <a:r>
              <a:rPr lang="fr-FR" dirty="0" err="1">
                <a:solidFill>
                  <a:srgbClr val="0070C0"/>
                </a:solidFill>
                <a:latin typeface="Times New Roman" panose="02020603050405020304" pitchFamily="18" charset="0"/>
                <a:cs typeface="Times New Roman" panose="02020603050405020304" pitchFamily="18" charset="0"/>
              </a:rPr>
              <a:t>những</a:t>
            </a:r>
            <a:r>
              <a:rPr lang="fr-FR" dirty="0">
                <a:solidFill>
                  <a:srgbClr val="0070C0"/>
                </a:solidFill>
                <a:latin typeface="Times New Roman" panose="02020603050405020304" pitchFamily="18" charset="0"/>
                <a:cs typeface="Times New Roman" panose="02020603050405020304" pitchFamily="18" charset="0"/>
              </a:rPr>
              <a:t> ai ?</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319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71659">
              <a:srgbClr val="00B050"/>
            </a:gs>
            <a:gs pos="53000">
              <a:srgbClr val="00B0F0"/>
            </a:gs>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1680" t="21374" r="35991" b="44909"/>
          <a:stretch/>
        </p:blipFill>
        <p:spPr>
          <a:xfrm>
            <a:off x="4617720" y="1341120"/>
            <a:ext cx="3032760" cy="2187634"/>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5339" b="99349" l="4053" r="89970"/>
                    </a14:imgEffect>
                  </a14:imgLayer>
                </a14:imgProps>
              </a:ext>
              <a:ext uri="{28A0092B-C50C-407E-A947-70E740481C1C}">
                <a14:useLocalDpi xmlns:a14="http://schemas.microsoft.com/office/drawing/2010/main" val="0"/>
              </a:ext>
            </a:extLst>
          </a:blip>
          <a:stretch>
            <a:fillRect/>
          </a:stretch>
        </p:blipFill>
        <p:spPr>
          <a:xfrm>
            <a:off x="6014165" y="2525286"/>
            <a:ext cx="5013960" cy="3901440"/>
          </a:xfrm>
          <a:prstGeom prst="rect">
            <a:avLst/>
          </a:prstGeom>
        </p:spPr>
      </p:pic>
      <p:grpSp>
        <p:nvGrpSpPr>
          <p:cNvPr id="5" name="Group 4"/>
          <p:cNvGrpSpPr/>
          <p:nvPr/>
        </p:nvGrpSpPr>
        <p:grpSpPr>
          <a:xfrm>
            <a:off x="1030320" y="2943399"/>
            <a:ext cx="3694080" cy="2847109"/>
            <a:chOff x="1523938" y="243840"/>
            <a:chExt cx="5711643" cy="6004560"/>
          </a:xfrm>
        </p:grpSpPr>
        <p:sp>
          <p:nvSpPr>
            <p:cNvPr id="6" name="Oval 5"/>
            <p:cNvSpPr/>
            <p:nvPr/>
          </p:nvSpPr>
          <p:spPr>
            <a:xfrm>
              <a:off x="1691640" y="243840"/>
              <a:ext cx="5410200" cy="6004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523938" y="617516"/>
              <a:ext cx="5711643" cy="5495848"/>
              <a:chOff x="1523938" y="617516"/>
              <a:chExt cx="5711643" cy="5495848"/>
            </a:xfrm>
          </p:grpSpPr>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1175" b="97781" l="6934" r="89844"/>
                        </a14:imgEffect>
                      </a14:imgLayer>
                    </a14:imgProps>
                  </a:ext>
                  <a:ext uri="{28A0092B-C50C-407E-A947-70E740481C1C}">
                    <a14:useLocalDpi xmlns:a14="http://schemas.microsoft.com/office/drawing/2010/main" val="0"/>
                  </a:ext>
                </a:extLst>
              </a:blip>
              <a:srcRect l="-1" r="36207"/>
              <a:stretch/>
            </p:blipFill>
            <p:spPr>
              <a:xfrm>
                <a:off x="1523938" y="617516"/>
                <a:ext cx="4686857" cy="5495848"/>
              </a:xfrm>
              <a:prstGeom prst="rect">
                <a:avLst/>
              </a:prstGeom>
            </p:spPr>
          </p:pic>
          <p:pic>
            <p:nvPicPr>
              <p:cNvPr id="9" name="Picture 8" descr="Kết quả hình ảnh cho tranh vẽ hình ảnh gia đình phạm hoan"/>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896" b="99609" l="9892" r="43781"/>
                        </a14:imgEffect>
                      </a14:imgLayer>
                    </a14:imgProps>
                  </a:ext>
                  <a:ext uri="{28A0092B-C50C-407E-A947-70E740481C1C}">
                    <a14:useLocalDpi xmlns:a14="http://schemas.microsoft.com/office/drawing/2010/main" val="0"/>
                  </a:ext>
                </a:extLst>
              </a:blip>
              <a:srcRect/>
              <a:stretch>
                <a:fillRect/>
              </a:stretch>
            </p:blipFill>
            <p:spPr bwMode="auto">
              <a:xfrm flipH="1">
                <a:off x="2179604" y="1852551"/>
                <a:ext cx="5055977" cy="380312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243401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2850" y="521019"/>
            <a:ext cx="10515600" cy="1825942"/>
          </a:xfrm>
        </p:spPr>
        <p:txBody>
          <a:bodyPr>
            <a:normAutofit/>
          </a:bodyPr>
          <a:lstStyle/>
          <a:p>
            <a:r>
              <a:rPr lang="fr-FR" sz="2800" dirty="0" err="1">
                <a:solidFill>
                  <a:srgbClr val="0070C0"/>
                </a:solidFill>
                <a:latin typeface="Times New Roman" panose="02020603050405020304" pitchFamily="18" charset="0"/>
                <a:cs typeface="Times New Roman" panose="02020603050405020304" pitchFamily="18" charset="0"/>
              </a:rPr>
              <a:t>Ngoài</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sự</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lễ</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phép</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thì</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việc</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đưa</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tăm</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bằng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hai</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tay</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còn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có</a:t>
            </a:r>
            <a:r>
              <a:rPr lang="fr-FR" sz="2800" dirty="0">
                <a:solidFill>
                  <a:srgbClr val="0070C0"/>
                </a:solidFill>
                <a:latin typeface="Times New Roman" panose="02020603050405020304" pitchFamily="18" charset="0"/>
                <a:cs typeface="Times New Roman" panose="02020603050405020304" pitchFamily="18" charset="0"/>
              </a:rPr>
              <a:t> ý </a:t>
            </a:r>
            <a:r>
              <a:rPr lang="fr-FR" sz="2800" dirty="0" err="1">
                <a:solidFill>
                  <a:srgbClr val="0070C0"/>
                </a:solidFill>
                <a:latin typeface="Times New Roman" panose="02020603050405020304" pitchFamily="18" charset="0"/>
                <a:cs typeface="Times New Roman" panose="02020603050405020304" pitchFamily="18" charset="0"/>
              </a:rPr>
              <a:t>nghĩa</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gì</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nữa</a:t>
            </a:r>
            <a:r>
              <a:rPr lang="fr-FR" sz="2800" dirty="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212850" y="3507423"/>
            <a:ext cx="10515600" cy="1500187"/>
          </a:xfrm>
        </p:spPr>
        <p:txBody>
          <a:bodyPr>
            <a:normAutofit/>
          </a:bodyPr>
          <a:lstStyle/>
          <a:p>
            <a:r>
              <a:rPr lang="fr-FR" sz="2800" dirty="0">
                <a:solidFill>
                  <a:srgbClr val="0070C0"/>
                </a:solidFill>
                <a:latin typeface="Times New Roman" panose="02020603050405020304" pitchFamily="18" charset="0"/>
                <a:cs typeface="Times New Roman" panose="02020603050405020304" pitchFamily="18" charset="0"/>
              </a:rPr>
              <a:t>Qua </a:t>
            </a:r>
            <a:r>
              <a:rPr lang="fr-FR" sz="2800" dirty="0" err="1">
                <a:solidFill>
                  <a:srgbClr val="0070C0"/>
                </a:solidFill>
                <a:latin typeface="Times New Roman" panose="02020603050405020304" pitchFamily="18" charset="0"/>
                <a:cs typeface="Times New Roman" panose="02020603050405020304" pitchFamily="18" charset="0"/>
              </a:rPr>
              <a:t>bài</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thơ</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tác</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giả</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muốn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nhắc</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nhở</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chúng</a:t>
            </a:r>
            <a:r>
              <a:rPr lang="fr-FR" sz="2800" dirty="0">
                <a:solidFill>
                  <a:srgbClr val="0070C0"/>
                </a:solidFill>
                <a:latin typeface="Times New Roman" panose="02020603050405020304" pitchFamily="18" charset="0"/>
                <a:cs typeface="Times New Roman" panose="02020603050405020304" pitchFamily="18" charset="0"/>
              </a:rPr>
              <a:t> ta </a:t>
            </a:r>
            <a:r>
              <a:rPr lang="fr-FR" sz="2800" dirty="0" err="1">
                <a:solidFill>
                  <a:srgbClr val="0070C0"/>
                </a:solidFill>
                <a:latin typeface="Times New Roman" panose="02020603050405020304" pitchFamily="18" charset="0"/>
                <a:cs typeface="Times New Roman" panose="02020603050405020304" pitchFamily="18" charset="0"/>
              </a:rPr>
              <a:t>điều</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gì</a:t>
            </a:r>
            <a:r>
              <a:rPr lang="fr-FR" sz="2800" dirty="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410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h1.jpg"/>
          <p:cNvPicPr>
            <a:picLocks noChangeAspect="1"/>
          </p:cNvPicPr>
          <p:nvPr/>
        </p:nvPicPr>
        <p:blipFill>
          <a:blip r:embed="rId3"/>
          <a:stretch>
            <a:fillRect/>
          </a:stretch>
        </p:blipFill>
        <p:spPr>
          <a:xfrm>
            <a:off x="-1" y="0"/>
            <a:ext cx="12192001" cy="6858000"/>
          </a:xfrm>
          <a:prstGeom prst="rect">
            <a:avLst/>
          </a:prstGeom>
        </p:spPr>
      </p:pic>
      <p:sp>
        <p:nvSpPr>
          <p:cNvPr id="3" name="Hộp Văn bản 3"/>
          <p:cNvSpPr txBox="1"/>
          <p:nvPr>
            <p:custDataLst>
              <p:tags r:id="rId1"/>
            </p:custDataLst>
          </p:nvPr>
        </p:nvSpPr>
        <p:spPr>
          <a:xfrm>
            <a:off x="1290918" y="777419"/>
            <a:ext cx="8592670" cy="4370427"/>
          </a:xfrm>
          <a:prstGeom prst="rect">
            <a:avLst/>
          </a:prstGeom>
          <a:noFill/>
        </p:spPr>
        <p:txBody>
          <a:bodyPr wrap="square" rtlCol="0">
            <a:spAutoFit/>
          </a:bodyPr>
          <a:lstStyle/>
          <a:p>
            <a:pPr algn="ctr"/>
            <a:r>
              <a:rPr lang="en-US" sz="3600" b="1" dirty="0" err="1" smtClean="0">
                <a:solidFill>
                  <a:schemeClr val="bg1"/>
                </a:solidFill>
                <a:latin typeface="Arial" pitchFamily="34" charset="0"/>
                <a:cs typeface="Arial" pitchFamily="34" charset="0"/>
              </a:rPr>
              <a:t>Tài</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liệu</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tham</a:t>
            </a:r>
            <a:r>
              <a:rPr lang="en-US" sz="3600" b="1" dirty="0" smtClean="0">
                <a:solidFill>
                  <a:schemeClr val="bg1"/>
                </a:solidFill>
                <a:latin typeface="Arial" pitchFamily="34" charset="0"/>
                <a:cs typeface="Arial" pitchFamily="34" charset="0"/>
              </a:rPr>
              <a:t> </a:t>
            </a:r>
            <a:r>
              <a:rPr lang="en-US" sz="3600" b="1" dirty="0" err="1" smtClean="0">
                <a:solidFill>
                  <a:schemeClr val="bg1"/>
                </a:solidFill>
                <a:latin typeface="Arial" pitchFamily="34" charset="0"/>
                <a:cs typeface="Arial" pitchFamily="34" charset="0"/>
              </a:rPr>
              <a:t>khảo</a:t>
            </a:r>
            <a:endParaRPr lang="en-US" sz="3600" b="1" dirty="0" smtClean="0">
              <a:solidFill>
                <a:schemeClr val="bg1"/>
              </a:solidFill>
              <a:latin typeface="Arial" pitchFamily="34" charset="0"/>
              <a:cs typeface="Arial" pitchFamily="34" charset="0"/>
            </a:endParaRPr>
          </a:p>
          <a:p>
            <a:r>
              <a:rPr lang="en-US" sz="2200" dirty="0" err="1" smtClean="0">
                <a:solidFill>
                  <a:schemeClr val="bg1"/>
                </a:solidFill>
                <a:latin typeface="Arial" pitchFamily="34" charset="0"/>
                <a:cs typeface="Arial" pitchFamily="34" charset="0"/>
              </a:rPr>
              <a:t>Bài</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giảng</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được</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xây</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dựng</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và</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đóng</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gói</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theo</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tiêu</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chuẩn</a:t>
            </a:r>
            <a:r>
              <a:rPr lang="en-US" sz="2200" dirty="0" smtClean="0">
                <a:solidFill>
                  <a:schemeClr val="bg1"/>
                </a:solidFill>
                <a:latin typeface="Arial" pitchFamily="34" charset="0"/>
                <a:cs typeface="Arial" pitchFamily="34" charset="0"/>
              </a:rPr>
              <a:t> </a:t>
            </a:r>
          </a:p>
          <a:p>
            <a:r>
              <a:rPr lang="en-US" sz="2200" dirty="0" smtClean="0">
                <a:solidFill>
                  <a:schemeClr val="bg1"/>
                </a:solidFill>
                <a:latin typeface="Arial" pitchFamily="34" charset="0"/>
                <a:cs typeface="Arial" pitchFamily="34" charset="0"/>
              </a:rPr>
              <a:t>E- Learning, HTML </a:t>
            </a:r>
            <a:r>
              <a:rPr lang="en-US" sz="2200" dirty="0" err="1" smtClean="0">
                <a:solidFill>
                  <a:schemeClr val="bg1"/>
                </a:solidFill>
                <a:latin typeface="Arial" pitchFamily="34" charset="0"/>
                <a:cs typeface="Arial" pitchFamily="34" charset="0"/>
              </a:rPr>
              <a:t>của</a:t>
            </a:r>
            <a:r>
              <a:rPr lang="en-US" sz="2200" dirty="0" smtClean="0">
                <a:solidFill>
                  <a:schemeClr val="bg1"/>
                </a:solidFill>
                <a:latin typeface="Arial" pitchFamily="34" charset="0"/>
                <a:cs typeface="Arial" pitchFamily="34" charset="0"/>
              </a:rPr>
              <a:t> BGD&amp;ĐT.</a:t>
            </a:r>
            <a:endParaRPr lang="en-US" sz="2200" dirty="0">
              <a:solidFill>
                <a:schemeClr val="bg1"/>
              </a:solidFill>
              <a:latin typeface="Arial" pitchFamily="34" charset="0"/>
              <a:cs typeface="Arial" pitchFamily="34" charset="0"/>
            </a:endParaRPr>
          </a:p>
          <a:p>
            <a:pPr marL="342900" indent="-342900">
              <a:buAutoNum type="arabicPeriod"/>
            </a:pPr>
            <a:r>
              <a:rPr lang="en-US" sz="2200" dirty="0" err="1" smtClean="0">
                <a:solidFill>
                  <a:schemeClr val="bg1"/>
                </a:solidFill>
                <a:latin typeface="Arial" pitchFamily="34" charset="0"/>
                <a:cs typeface="Arial" pitchFamily="34" charset="0"/>
              </a:rPr>
              <a:t>Chương</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trình</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giáo</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dục</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mầm</a:t>
            </a:r>
            <a:r>
              <a:rPr lang="en-US" sz="2200" dirty="0" smtClean="0">
                <a:solidFill>
                  <a:schemeClr val="bg1"/>
                </a:solidFill>
                <a:latin typeface="Arial" pitchFamily="34" charset="0"/>
                <a:cs typeface="Arial" pitchFamily="34" charset="0"/>
              </a:rPr>
              <a:t> non</a:t>
            </a:r>
          </a:p>
          <a:p>
            <a:pPr marL="342900" indent="-342900">
              <a:buAutoNum type="arabicPeriod"/>
            </a:pPr>
            <a:r>
              <a:rPr lang="en-US" sz="2200" dirty="0" err="1" smtClean="0">
                <a:solidFill>
                  <a:schemeClr val="bg1"/>
                </a:solidFill>
                <a:latin typeface="Arial" pitchFamily="34" charset="0"/>
                <a:cs typeface="Arial" pitchFamily="34" charset="0"/>
              </a:rPr>
              <a:t>Hướng</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dẫn</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thực</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hiện</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chương</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trình</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giáo</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dục</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mầm</a:t>
            </a:r>
            <a:r>
              <a:rPr lang="en-US" sz="2200" dirty="0" smtClean="0">
                <a:solidFill>
                  <a:schemeClr val="bg1"/>
                </a:solidFill>
                <a:latin typeface="Arial" pitchFamily="34" charset="0"/>
                <a:cs typeface="Arial" pitchFamily="34" charset="0"/>
              </a:rPr>
              <a:t> non - </a:t>
            </a:r>
            <a:r>
              <a:rPr lang="en-US" sz="2200" dirty="0" err="1" smtClean="0">
                <a:solidFill>
                  <a:schemeClr val="bg1"/>
                </a:solidFill>
                <a:latin typeface="Arial" pitchFamily="34" charset="0"/>
                <a:cs typeface="Arial" pitchFamily="34" charset="0"/>
              </a:rPr>
              <a:t>Mẫu</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giáo</a:t>
            </a:r>
            <a:r>
              <a:rPr lang="en-US" sz="2200" dirty="0" smtClean="0">
                <a:solidFill>
                  <a:schemeClr val="bg1"/>
                </a:solidFill>
                <a:latin typeface="Arial" pitchFamily="34" charset="0"/>
                <a:cs typeface="Arial" pitchFamily="34" charset="0"/>
              </a:rPr>
              <a:t> </a:t>
            </a:r>
            <a:r>
              <a:rPr lang="en-US" sz="2200" dirty="0" smtClean="0">
                <a:solidFill>
                  <a:schemeClr val="bg1"/>
                </a:solidFill>
                <a:latin typeface="Arial" pitchFamily="34" charset="0"/>
                <a:cs typeface="Arial" pitchFamily="34" charset="0"/>
              </a:rPr>
              <a:t>4- 5 </a:t>
            </a:r>
            <a:r>
              <a:rPr lang="en-US" sz="2200" dirty="0" err="1" smtClean="0">
                <a:solidFill>
                  <a:schemeClr val="bg1"/>
                </a:solidFill>
                <a:latin typeface="Arial" pitchFamily="34" charset="0"/>
                <a:cs typeface="Arial" pitchFamily="34" charset="0"/>
              </a:rPr>
              <a:t>tuổi</a:t>
            </a:r>
            <a:endParaRPr lang="en-US" sz="2200" dirty="0" smtClean="0">
              <a:solidFill>
                <a:schemeClr val="bg1"/>
              </a:solidFill>
              <a:latin typeface="Arial" pitchFamily="34" charset="0"/>
              <a:cs typeface="Arial" pitchFamily="34" charset="0"/>
            </a:endParaRPr>
          </a:p>
          <a:p>
            <a:pPr marL="342900" indent="-342900">
              <a:buAutoNum type="arabicPeriod"/>
            </a:pPr>
            <a:r>
              <a:rPr lang="en-US" sz="2200" dirty="0" err="1" smtClean="0">
                <a:solidFill>
                  <a:schemeClr val="bg1"/>
                </a:solidFill>
                <a:latin typeface="Arial" pitchFamily="34" charset="0"/>
                <a:cs typeface="Arial" pitchFamily="34" charset="0"/>
              </a:rPr>
              <a:t>Tài</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liệu</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tập</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huấn</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soạn</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giảng</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giáo</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án</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điện</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tử</a:t>
            </a:r>
            <a:r>
              <a:rPr lang="en-US" sz="2200" dirty="0" smtClean="0">
                <a:solidFill>
                  <a:schemeClr val="bg1"/>
                </a:solidFill>
                <a:latin typeface="Arial" pitchFamily="34" charset="0"/>
                <a:cs typeface="Arial" pitchFamily="34" charset="0"/>
              </a:rPr>
              <a:t> - </a:t>
            </a:r>
            <a:r>
              <a:rPr lang="en-US" sz="2200" dirty="0" err="1" smtClean="0">
                <a:solidFill>
                  <a:schemeClr val="bg1"/>
                </a:solidFill>
                <a:latin typeface="Arial" pitchFamily="34" charset="0"/>
                <a:cs typeface="Arial" pitchFamily="34" charset="0"/>
              </a:rPr>
              <a:t>bài</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giảng</a:t>
            </a:r>
            <a:r>
              <a:rPr lang="en-US" sz="2200" dirty="0" smtClean="0">
                <a:solidFill>
                  <a:schemeClr val="bg1"/>
                </a:solidFill>
                <a:latin typeface="Arial" pitchFamily="34" charset="0"/>
                <a:cs typeface="Arial" pitchFamily="34" charset="0"/>
              </a:rPr>
              <a:t> E - Learning </a:t>
            </a:r>
            <a:r>
              <a:rPr lang="en-US" sz="2200" dirty="0" err="1" smtClean="0">
                <a:solidFill>
                  <a:schemeClr val="bg1"/>
                </a:solidFill>
                <a:latin typeface="Arial" pitchFamily="34" charset="0"/>
                <a:cs typeface="Arial" pitchFamily="34" charset="0"/>
              </a:rPr>
              <a:t>năm</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học</a:t>
            </a:r>
            <a:r>
              <a:rPr lang="en-US" sz="2200" dirty="0" smtClean="0">
                <a:solidFill>
                  <a:schemeClr val="bg1"/>
                </a:solidFill>
                <a:latin typeface="Arial" pitchFamily="34" charset="0"/>
                <a:cs typeface="Arial" pitchFamily="34" charset="0"/>
              </a:rPr>
              <a:t> 2016</a:t>
            </a:r>
          </a:p>
          <a:p>
            <a:pPr marL="342900" indent="-342900">
              <a:buAutoNum type="arabicPeriod"/>
            </a:pPr>
            <a:r>
              <a:rPr lang="en-US" sz="2200" dirty="0" err="1" smtClean="0">
                <a:solidFill>
                  <a:schemeClr val="bg1"/>
                </a:solidFill>
                <a:latin typeface="Arial" pitchFamily="34" charset="0"/>
                <a:cs typeface="Arial" pitchFamily="34" charset="0"/>
              </a:rPr>
              <a:t>Phần</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mềm</a:t>
            </a:r>
            <a:r>
              <a:rPr lang="en-US" sz="2200" dirty="0" smtClean="0">
                <a:solidFill>
                  <a:schemeClr val="bg1"/>
                </a:solidFill>
                <a:latin typeface="Arial" pitchFamily="34" charset="0"/>
                <a:cs typeface="Arial" pitchFamily="34" charset="0"/>
              </a:rPr>
              <a:t>:  Microsoft PowerPoint 2010; Adobe </a:t>
            </a:r>
            <a:r>
              <a:rPr lang="en-US" sz="2200" dirty="0" err="1" smtClean="0">
                <a:solidFill>
                  <a:schemeClr val="bg1"/>
                </a:solidFill>
                <a:latin typeface="Arial" pitchFamily="34" charset="0"/>
                <a:cs typeface="Arial" pitchFamily="34" charset="0"/>
              </a:rPr>
              <a:t>Prersenter</a:t>
            </a:r>
            <a:r>
              <a:rPr lang="en-US" sz="2200" dirty="0" smtClean="0">
                <a:solidFill>
                  <a:schemeClr val="bg1"/>
                </a:solidFill>
                <a:latin typeface="Arial" pitchFamily="34" charset="0"/>
                <a:cs typeface="Arial" pitchFamily="34" charset="0"/>
              </a:rPr>
              <a:t> 10.0; Total video converter, </a:t>
            </a:r>
            <a:r>
              <a:rPr lang="en-US" sz="2200" dirty="0" err="1" smtClean="0">
                <a:solidFill>
                  <a:schemeClr val="bg1"/>
                </a:solidFill>
                <a:latin typeface="Arial" pitchFamily="34" charset="0"/>
                <a:cs typeface="Arial" pitchFamily="34" charset="0"/>
              </a:rPr>
              <a:t>Camtasia</a:t>
            </a:r>
            <a:r>
              <a:rPr lang="en-US" sz="2200" dirty="0" smtClean="0">
                <a:solidFill>
                  <a:schemeClr val="bg1"/>
                </a:solidFill>
                <a:latin typeface="Arial" pitchFamily="34" charset="0"/>
                <a:cs typeface="Arial" pitchFamily="34" charset="0"/>
              </a:rPr>
              <a:t>…</a:t>
            </a:r>
          </a:p>
          <a:p>
            <a:r>
              <a:rPr lang="en-US" sz="2200" dirty="0" smtClean="0">
                <a:solidFill>
                  <a:schemeClr val="bg1"/>
                </a:solidFill>
                <a:latin typeface="Arial" pitchFamily="34" charset="0"/>
                <a:cs typeface="Arial" pitchFamily="34" charset="0"/>
              </a:rPr>
              <a:t>5. </a:t>
            </a:r>
            <a:r>
              <a:rPr lang="en-US" sz="2200" dirty="0" err="1" smtClean="0">
                <a:solidFill>
                  <a:schemeClr val="bg1"/>
                </a:solidFill>
                <a:latin typeface="Arial" pitchFamily="34" charset="0"/>
                <a:cs typeface="Arial" pitchFamily="34" charset="0"/>
              </a:rPr>
              <a:t>Các</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trang</a:t>
            </a:r>
            <a:r>
              <a:rPr lang="en-US" sz="2200" dirty="0" smtClean="0">
                <a:solidFill>
                  <a:schemeClr val="bg1"/>
                </a:solidFill>
                <a:latin typeface="Arial" pitchFamily="34" charset="0"/>
                <a:cs typeface="Arial" pitchFamily="34" charset="0"/>
              </a:rPr>
              <a:t> web </a:t>
            </a:r>
            <a:r>
              <a:rPr lang="en-US" sz="2200" dirty="0" err="1" smtClean="0">
                <a:solidFill>
                  <a:schemeClr val="bg1"/>
                </a:solidFill>
                <a:latin typeface="Arial" pitchFamily="34" charset="0"/>
                <a:cs typeface="Arial" pitchFamily="34" charset="0"/>
              </a:rPr>
              <a:t>tải</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tài</a:t>
            </a:r>
            <a:r>
              <a:rPr lang="en-US" sz="2200" dirty="0" smtClean="0">
                <a:solidFill>
                  <a:schemeClr val="bg1"/>
                </a:solidFill>
                <a:latin typeface="Arial" pitchFamily="34" charset="0"/>
                <a:cs typeface="Arial" pitchFamily="34" charset="0"/>
              </a:rPr>
              <a:t> </a:t>
            </a:r>
            <a:r>
              <a:rPr lang="en-US" sz="2200" dirty="0" err="1" smtClean="0">
                <a:solidFill>
                  <a:schemeClr val="bg1"/>
                </a:solidFill>
                <a:latin typeface="Arial" pitchFamily="34" charset="0"/>
                <a:cs typeface="Arial" pitchFamily="34" charset="0"/>
              </a:rPr>
              <a:t>liệu</a:t>
            </a:r>
            <a:r>
              <a:rPr lang="en-US" sz="2200" dirty="0" smtClean="0">
                <a:solidFill>
                  <a:schemeClr val="bg1"/>
                </a:solidFill>
                <a:latin typeface="Arial" pitchFamily="34" charset="0"/>
                <a:cs typeface="Arial" pitchFamily="34" charset="0"/>
              </a:rPr>
              <a:t>:</a:t>
            </a:r>
          </a:p>
          <a:p>
            <a:pPr marL="342900" indent="-342900"/>
            <a:endParaRPr lang="en-US" sz="2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3180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k-Music-PPT-Wallpapers.jpg"/>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custDataLst>
              <p:tags r:id="rId1"/>
            </p:custDataLst>
          </p:nvPr>
        </p:nvSpPr>
        <p:spPr>
          <a:xfrm>
            <a:off x="4266391" y="6129722"/>
            <a:ext cx="4049698" cy="707886"/>
          </a:xfrm>
          <a:prstGeom prst="rect">
            <a:avLst/>
          </a:prstGeom>
          <a:noFill/>
          <a:effectLst/>
        </p:spPr>
        <p:txBody>
          <a:bodyPr wrap="none" rtlCol="0">
            <a:spAutoFit/>
          </a:bodyPr>
          <a:lstStyle/>
          <a:p>
            <a:pPr algn="ctr"/>
            <a:r>
              <a:rPr lang="en-US" sz="2000" b="1" dirty="0" smtClean="0">
                <a:solidFill>
                  <a:srgbClr val="FFFF00"/>
                </a:solidFill>
                <a:latin typeface="Arial" pitchFamily="34" charset="0"/>
                <a:cs typeface="Arial" pitchFamily="34" charset="0"/>
              </a:rPr>
              <a:t>Video </a:t>
            </a:r>
            <a:r>
              <a:rPr lang="en-US" sz="2000" b="1" dirty="0" err="1" smtClean="0">
                <a:solidFill>
                  <a:srgbClr val="FFFF00"/>
                </a:solidFill>
                <a:latin typeface="Arial" pitchFamily="34" charset="0"/>
                <a:cs typeface="Arial" pitchFamily="34" charset="0"/>
              </a:rPr>
              <a:t>cô</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giáo</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giới</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thiệu</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bài</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học</a:t>
            </a:r>
            <a:endParaRPr lang="en-US" sz="2000" b="1" dirty="0" smtClean="0">
              <a:solidFill>
                <a:srgbClr val="FFFF00"/>
              </a:solidFill>
              <a:latin typeface="Arial" pitchFamily="34" charset="0"/>
              <a:cs typeface="Arial" pitchFamily="34" charset="0"/>
            </a:endParaRPr>
          </a:p>
          <a:p>
            <a:pPr algn="ctr"/>
            <a:r>
              <a:rPr lang="en-US" sz="2000" b="1" dirty="0" err="1" smtClean="0">
                <a:solidFill>
                  <a:srgbClr val="FFFF00"/>
                </a:solidFill>
                <a:latin typeface="Arial" pitchFamily="34" charset="0"/>
                <a:cs typeface="Arial" pitchFamily="34" charset="0"/>
              </a:rPr>
              <a:t>Người</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thực</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hiện</a:t>
            </a:r>
            <a:r>
              <a:rPr lang="en-US" sz="2000" b="1" dirty="0" smtClean="0">
                <a:solidFill>
                  <a:srgbClr val="FFFF00"/>
                </a:solidFill>
                <a:latin typeface="Arial" pitchFamily="34" charset="0"/>
                <a:cs typeface="Arial" pitchFamily="34" charset="0"/>
              </a:rPr>
              <a:t> video</a:t>
            </a:r>
            <a:r>
              <a:rPr lang="en-US" sz="2000" b="1" dirty="0" smtClean="0">
                <a:solidFill>
                  <a:srgbClr val="FFFF00"/>
                </a:solidFill>
                <a:latin typeface="Arial" pitchFamily="34" charset="0"/>
                <a:cs typeface="Arial" pitchFamily="34" charset="0"/>
              </a:rPr>
              <a:t>:</a:t>
            </a:r>
            <a:endParaRPr lang="en-US" sz="20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255958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h.jpg"/>
          <p:cNvPicPr>
            <a:picLocks noGrp="1" noChangeAspect="1"/>
          </p:cNvPicPr>
          <p:nvPr>
            <p:ph idx="1"/>
          </p:nvPr>
        </p:nvPicPr>
        <p:blipFill>
          <a:blip r:embed="rId3"/>
          <a:stretch>
            <a:fillRect/>
          </a:stretch>
        </p:blipFill>
        <p:spPr>
          <a:xfrm>
            <a:off x="0" y="613670"/>
            <a:ext cx="12192000" cy="6244330"/>
          </a:xfrm>
          <a:prstGeom prst="rect">
            <a:avLst/>
          </a:prstGeom>
        </p:spPr>
      </p:pic>
      <p:sp>
        <p:nvSpPr>
          <p:cNvPr id="5" name="Title 1"/>
          <p:cNvSpPr txBox="1">
            <a:spLocks noGrp="1"/>
          </p:cNvSpPr>
          <p:nvPr>
            <p:ph type="title"/>
            <p:custDataLst>
              <p:tags r:id="rId1"/>
            </p:custDataLst>
          </p:nvPr>
        </p:nvSpPr>
        <p:spPr>
          <a:xfrm>
            <a:off x="1241" y="0"/>
            <a:ext cx="12184343" cy="720608"/>
          </a:xfrm>
          <a:prstGeom prst="rect">
            <a:avLst/>
          </a:prstGeom>
          <a:solidFill>
            <a:srgbClr val="BBE0E3"/>
          </a:solidFill>
          <a:ln w="28575">
            <a:solidFill>
              <a:prstClr val="black"/>
            </a:solidFill>
          </a:ln>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99"/>
                </a:solidFill>
                <a:effectLst/>
                <a:uLnTx/>
                <a:uFillTx/>
                <a:latin typeface="Arial" pitchFamily="34" charset="0"/>
                <a:ea typeface="+mj-ea"/>
                <a:cs typeface="Arial" pitchFamily="34" charset="0"/>
              </a:rPr>
              <a:t>Mục</a:t>
            </a:r>
            <a:r>
              <a:rPr kumimoji="0" lang="en-US" sz="2400" b="1" i="0" u="none" strike="noStrike" kern="1200" cap="none" spc="0" normalizeH="0" noProof="0" dirty="0" smtClean="0">
                <a:ln>
                  <a:noFill/>
                </a:ln>
                <a:solidFill>
                  <a:srgbClr val="000099"/>
                </a:solidFill>
                <a:effectLst/>
                <a:uLnTx/>
                <a:uFillTx/>
                <a:latin typeface="Arial" pitchFamily="34" charset="0"/>
                <a:ea typeface="+mj-ea"/>
                <a:cs typeface="Arial" pitchFamily="34" charset="0"/>
              </a:rPr>
              <a:t> </a:t>
            </a:r>
            <a:r>
              <a:rPr kumimoji="0" lang="en-US" sz="2400" b="1" i="0" u="none" strike="noStrike" kern="1200" cap="none" spc="0" normalizeH="0" noProof="0" dirty="0" err="1" smtClean="0">
                <a:ln>
                  <a:noFill/>
                </a:ln>
                <a:solidFill>
                  <a:srgbClr val="000099"/>
                </a:solidFill>
                <a:effectLst/>
                <a:uLnTx/>
                <a:uFillTx/>
                <a:latin typeface="Arial" pitchFamily="34" charset="0"/>
                <a:ea typeface="+mj-ea"/>
                <a:cs typeface="Arial" pitchFamily="34" charset="0"/>
              </a:rPr>
              <a:t>tiêu</a:t>
            </a:r>
            <a:r>
              <a:rPr kumimoji="0" lang="en-US" sz="2400" b="1" i="0" u="none" strike="noStrike" kern="1200" cap="none" spc="0" normalizeH="0" noProof="0" dirty="0" smtClean="0">
                <a:ln>
                  <a:noFill/>
                </a:ln>
                <a:solidFill>
                  <a:srgbClr val="000099"/>
                </a:solidFill>
                <a:effectLst/>
                <a:uLnTx/>
                <a:uFillTx/>
                <a:latin typeface="Arial" pitchFamily="34" charset="0"/>
                <a:ea typeface="+mj-ea"/>
                <a:cs typeface="Arial" pitchFamily="34" charset="0"/>
              </a:rPr>
              <a:t> </a:t>
            </a:r>
            <a:r>
              <a:rPr kumimoji="0" lang="en-US" sz="2400" b="1" i="0" u="none" strike="noStrike" kern="1200" cap="none" spc="0" normalizeH="0" noProof="0" dirty="0" err="1" smtClean="0">
                <a:ln>
                  <a:noFill/>
                </a:ln>
                <a:solidFill>
                  <a:srgbClr val="000099"/>
                </a:solidFill>
                <a:effectLst/>
                <a:uLnTx/>
                <a:uFillTx/>
                <a:latin typeface="Arial" pitchFamily="34" charset="0"/>
                <a:ea typeface="+mj-ea"/>
                <a:cs typeface="Arial" pitchFamily="34" charset="0"/>
              </a:rPr>
              <a:t>của</a:t>
            </a:r>
            <a:r>
              <a:rPr kumimoji="0" lang="en-US" sz="2400" b="1" i="0" u="none" strike="noStrike" kern="1200" cap="none" spc="0" normalizeH="0" noProof="0" dirty="0" smtClean="0">
                <a:ln>
                  <a:noFill/>
                </a:ln>
                <a:solidFill>
                  <a:srgbClr val="000099"/>
                </a:solidFill>
                <a:effectLst/>
                <a:uLnTx/>
                <a:uFillTx/>
                <a:latin typeface="Arial" pitchFamily="34" charset="0"/>
                <a:ea typeface="+mj-ea"/>
                <a:cs typeface="Arial" pitchFamily="34" charset="0"/>
              </a:rPr>
              <a:t> </a:t>
            </a:r>
            <a:r>
              <a:rPr kumimoji="0" lang="en-US" sz="2400" b="1" i="0" u="none" strike="noStrike" kern="1200" cap="none" spc="0" normalizeH="0" noProof="0" dirty="0" err="1" smtClean="0">
                <a:ln>
                  <a:noFill/>
                </a:ln>
                <a:solidFill>
                  <a:srgbClr val="000099"/>
                </a:solidFill>
                <a:effectLst/>
                <a:uLnTx/>
                <a:uFillTx/>
                <a:latin typeface="Arial" pitchFamily="34" charset="0"/>
                <a:ea typeface="+mj-ea"/>
                <a:cs typeface="Arial" pitchFamily="34" charset="0"/>
              </a:rPr>
              <a:t>bài</a:t>
            </a:r>
            <a:r>
              <a:rPr kumimoji="0" lang="en-US" sz="2400" b="1" i="0" u="none" strike="noStrike" kern="1200" cap="none" spc="0" normalizeH="0" noProof="0" dirty="0" smtClean="0">
                <a:ln>
                  <a:noFill/>
                </a:ln>
                <a:solidFill>
                  <a:srgbClr val="000099"/>
                </a:solidFill>
                <a:effectLst/>
                <a:uLnTx/>
                <a:uFillTx/>
                <a:latin typeface="Arial" pitchFamily="34" charset="0"/>
                <a:ea typeface="+mj-ea"/>
                <a:cs typeface="Arial" pitchFamily="34" charset="0"/>
              </a:rPr>
              <a:t> </a:t>
            </a:r>
            <a:r>
              <a:rPr kumimoji="0" lang="en-US" sz="2400" b="1" i="0" u="none" strike="noStrike" kern="1200" cap="none" spc="0" normalizeH="0" noProof="0" dirty="0" err="1" smtClean="0">
                <a:ln>
                  <a:noFill/>
                </a:ln>
                <a:solidFill>
                  <a:srgbClr val="000099"/>
                </a:solidFill>
                <a:effectLst/>
                <a:uLnTx/>
                <a:uFillTx/>
                <a:latin typeface="Arial" pitchFamily="34" charset="0"/>
                <a:ea typeface="+mj-ea"/>
                <a:cs typeface="Arial" pitchFamily="34" charset="0"/>
              </a:rPr>
              <a:t>học</a:t>
            </a:r>
            <a:r>
              <a:rPr kumimoji="0" lang="en-US" sz="2400" b="1" i="0" u="none" strike="noStrike" kern="1200" cap="none" spc="0" normalizeH="0" noProof="0" dirty="0" smtClean="0">
                <a:ln>
                  <a:noFill/>
                </a:ln>
                <a:solidFill>
                  <a:srgbClr val="000099"/>
                </a:solidFill>
                <a:effectLst/>
                <a:uLnTx/>
                <a:uFillTx/>
                <a:latin typeface="Arial" pitchFamily="34" charset="0"/>
                <a:ea typeface="+mj-ea"/>
                <a:cs typeface="Arial" pitchFamily="34" charset="0"/>
              </a:rPr>
              <a:t> </a:t>
            </a:r>
            <a:endParaRPr kumimoji="0" lang="en-US" sz="2400" b="1" i="0" u="none" strike="noStrike" kern="1200" cap="none" spc="0" normalizeH="0" baseline="0" noProof="0" dirty="0" smtClean="0">
              <a:ln>
                <a:noFill/>
              </a:ln>
              <a:solidFill>
                <a:srgbClr val="000099"/>
              </a:solidFill>
              <a:effectLst/>
              <a:uLnTx/>
              <a:uFillTx/>
              <a:latin typeface="Arial" pitchFamily="34" charset="0"/>
              <a:ea typeface="+mj-ea"/>
              <a:cs typeface="Arial" pitchFamily="34" charset="0"/>
            </a:endParaRPr>
          </a:p>
        </p:txBody>
      </p:sp>
      <p:sp>
        <p:nvSpPr>
          <p:cNvPr id="6" name="TextBox 5"/>
          <p:cNvSpPr txBox="1"/>
          <p:nvPr/>
        </p:nvSpPr>
        <p:spPr>
          <a:xfrm>
            <a:off x="2292439" y="1403795"/>
            <a:ext cx="8958657" cy="3970318"/>
          </a:xfrm>
          <a:prstGeom prst="rect">
            <a:avLst/>
          </a:prstGeom>
          <a:noFill/>
        </p:spPr>
        <p:txBody>
          <a:bodyPr wrap="square" rtlCol="0">
            <a:spAutoFit/>
          </a:bodyPr>
          <a:lstStyle/>
          <a:p>
            <a:r>
              <a:rPr lang="pl-PL" b="1" i="1" dirty="0">
                <a:latin typeface="Arial" pitchFamily="34" charset="0"/>
                <a:cs typeface="Arial" pitchFamily="34" charset="0"/>
              </a:rPr>
              <a:t>1. Kiến thức:</a:t>
            </a:r>
            <a:endParaRPr lang="en-US" b="1" dirty="0">
              <a:latin typeface="Arial" pitchFamily="34" charset="0"/>
              <a:cs typeface="Arial" pitchFamily="34" charset="0"/>
            </a:endParaRPr>
          </a:p>
          <a:p>
            <a:r>
              <a:rPr lang="pl-PL" b="1" dirty="0">
                <a:latin typeface="Arial" pitchFamily="34" charset="0"/>
                <a:cs typeface="Arial" pitchFamily="34" charset="0"/>
              </a:rPr>
              <a:t>- Trẻ nhớ tên bài thơ,  tên tác giả.</a:t>
            </a:r>
            <a:endParaRPr lang="en-US" b="1" dirty="0">
              <a:latin typeface="Arial" pitchFamily="34" charset="0"/>
              <a:cs typeface="Arial" pitchFamily="34" charset="0"/>
            </a:endParaRPr>
          </a:p>
          <a:p>
            <a:r>
              <a:rPr lang="pl-PL" b="1" dirty="0" smtClean="0">
                <a:latin typeface="Arial" pitchFamily="34" charset="0"/>
                <a:cs typeface="Arial" pitchFamily="34" charset="0"/>
              </a:rPr>
              <a:t>- </a:t>
            </a:r>
            <a:r>
              <a:rPr lang="pl-PL" b="1" dirty="0">
                <a:latin typeface="Arial" pitchFamily="34" charset="0"/>
                <a:cs typeface="Arial" pitchFamily="34" charset="0"/>
              </a:rPr>
              <a:t>Trẻ đọc được theo cô bài thơ “ phải là hai tay”</a:t>
            </a:r>
            <a:endParaRPr lang="en-US" b="1" dirty="0">
              <a:latin typeface="Arial" pitchFamily="34" charset="0"/>
              <a:cs typeface="Arial" pitchFamily="34" charset="0"/>
            </a:endParaRPr>
          </a:p>
          <a:p>
            <a:r>
              <a:rPr lang="pl-PL" b="1" dirty="0">
                <a:latin typeface="Arial" pitchFamily="34" charset="0"/>
                <a:cs typeface="Arial" pitchFamily="34" charset="0"/>
              </a:rPr>
              <a:t>- Trẻ  hiểu nội dung bài thơ:  phải hiếu thảo, lễ phép và kính trọng người lớn trong gia đình và bản thân</a:t>
            </a:r>
            <a:endParaRPr lang="en-US" b="1" dirty="0">
              <a:latin typeface="Arial" pitchFamily="34" charset="0"/>
              <a:cs typeface="Arial" pitchFamily="34" charset="0"/>
            </a:endParaRPr>
          </a:p>
          <a:p>
            <a:r>
              <a:rPr lang="en-US" b="1" dirty="0" smtClean="0">
                <a:latin typeface="Arial" pitchFamily="34" charset="0"/>
                <a:cs typeface="Arial" pitchFamily="34" charset="0"/>
              </a:rPr>
              <a:t>- </a:t>
            </a:r>
            <a:r>
              <a:rPr lang="pl-PL" b="1" dirty="0" smtClean="0">
                <a:latin typeface="Arial" pitchFamily="34" charset="0"/>
                <a:cs typeface="Arial" pitchFamily="34" charset="0"/>
              </a:rPr>
              <a:t>Trả </a:t>
            </a:r>
            <a:r>
              <a:rPr lang="pl-PL" b="1" dirty="0">
                <a:latin typeface="Arial" pitchFamily="34" charset="0"/>
                <a:cs typeface="Arial" pitchFamily="34" charset="0"/>
              </a:rPr>
              <a:t>lời được các câu hỏi theo nội dung bài </a:t>
            </a:r>
            <a:r>
              <a:rPr lang="pl-PL" b="1" dirty="0" smtClean="0">
                <a:latin typeface="Arial" pitchFamily="34" charset="0"/>
                <a:cs typeface="Arial" pitchFamily="34" charset="0"/>
              </a:rPr>
              <a:t>thơ</a:t>
            </a:r>
            <a:endParaRPr lang="en-US" b="1" dirty="0">
              <a:latin typeface="Arial" pitchFamily="34" charset="0"/>
              <a:cs typeface="Arial" pitchFamily="34" charset="0"/>
            </a:endParaRPr>
          </a:p>
          <a:p>
            <a:r>
              <a:rPr lang="pl-PL" b="1" i="1" dirty="0" smtClean="0">
                <a:latin typeface="Arial" pitchFamily="34" charset="0"/>
                <a:cs typeface="Arial" pitchFamily="34" charset="0"/>
              </a:rPr>
              <a:t>2</a:t>
            </a:r>
            <a:r>
              <a:rPr lang="pl-PL" b="1" i="1" dirty="0">
                <a:latin typeface="Arial" pitchFamily="34" charset="0"/>
                <a:cs typeface="Arial" pitchFamily="34" charset="0"/>
              </a:rPr>
              <a:t>. Kỹ năng:</a:t>
            </a:r>
            <a:endParaRPr lang="en-US" b="1" dirty="0">
              <a:latin typeface="Arial" pitchFamily="34" charset="0"/>
              <a:cs typeface="Arial" pitchFamily="34" charset="0"/>
            </a:endParaRPr>
          </a:p>
          <a:p>
            <a:r>
              <a:rPr lang="pl-PL" b="1" dirty="0" smtClean="0">
                <a:latin typeface="Arial" pitchFamily="34" charset="0"/>
                <a:cs typeface="Arial" pitchFamily="34" charset="0"/>
              </a:rPr>
              <a:t>- </a:t>
            </a:r>
            <a:r>
              <a:rPr lang="pl-PL" b="1" dirty="0">
                <a:latin typeface="Arial" pitchFamily="34" charset="0"/>
                <a:cs typeface="Arial" pitchFamily="34" charset="0"/>
              </a:rPr>
              <a:t>Rèn cách nói rõ ràng, đủ câu, phát triển ngôn ngữ mạch lạch</a:t>
            </a:r>
            <a:endParaRPr lang="en-US" b="1" dirty="0">
              <a:latin typeface="Arial" pitchFamily="34" charset="0"/>
              <a:cs typeface="Arial" pitchFamily="34" charset="0"/>
            </a:endParaRPr>
          </a:p>
          <a:p>
            <a:r>
              <a:rPr lang="pl-PL" b="1" dirty="0">
                <a:latin typeface="Arial" pitchFamily="34" charset="0"/>
                <a:cs typeface="Arial" pitchFamily="34" charset="0"/>
              </a:rPr>
              <a:t>- Trẻ đọc chậm rãi, nhẹ nhàng thể hiện được nhịp điệu của bài thơ.</a:t>
            </a:r>
            <a:endParaRPr lang="en-US" b="1" dirty="0">
              <a:latin typeface="Arial" pitchFamily="34" charset="0"/>
              <a:cs typeface="Arial" pitchFamily="34" charset="0"/>
            </a:endParaRPr>
          </a:p>
          <a:p>
            <a:r>
              <a:rPr lang="pl-PL" b="1" i="1" dirty="0">
                <a:latin typeface="Arial" pitchFamily="34" charset="0"/>
                <a:cs typeface="Arial" pitchFamily="34" charset="0"/>
              </a:rPr>
              <a:t>3. Thái độ</a:t>
            </a:r>
            <a:r>
              <a:rPr lang="pl-PL" b="1" i="1" dirty="0" smtClean="0">
                <a:latin typeface="Arial" pitchFamily="34" charset="0"/>
                <a:cs typeface="Arial" pitchFamily="34" charset="0"/>
              </a:rPr>
              <a:t>:</a:t>
            </a:r>
            <a:endParaRPr lang="en-US" b="1" i="1" dirty="0" smtClean="0">
              <a:latin typeface="Arial" pitchFamily="34" charset="0"/>
              <a:cs typeface="Arial" pitchFamily="34" charset="0"/>
            </a:endParaRPr>
          </a:p>
          <a:p>
            <a:r>
              <a:rPr lang="pl-PL" b="1" dirty="0" smtClean="0">
                <a:latin typeface="Arial" pitchFamily="34" charset="0"/>
                <a:cs typeface="Arial" pitchFamily="34" charset="0"/>
              </a:rPr>
              <a:t>- </a:t>
            </a:r>
            <a:r>
              <a:rPr lang="pl-PL" b="1" dirty="0">
                <a:latin typeface="Arial" pitchFamily="34" charset="0"/>
                <a:cs typeface="Arial" pitchFamily="34" charset="0"/>
              </a:rPr>
              <a:t>Thông qua nội dung bài thơ giáo dục trẻ biết yêu quý ông bà, cha mẹ, biết đưa tăm cho ông bà bằng hai tay thể hiện sự lễ phép, kính trọng, và lòng hiếu thảo đối với ông bà, cha mẹ...</a:t>
            </a:r>
            <a:endParaRPr lang="en-US" b="1" dirty="0">
              <a:latin typeface="Arial" pitchFamily="34" charset="0"/>
              <a:cs typeface="Arial" pitchFamily="34" charset="0"/>
            </a:endParaRPr>
          </a:p>
          <a:p>
            <a:endParaRPr lang="en-US" b="1" dirty="0">
              <a:latin typeface="Arial" pitchFamily="34" charset="0"/>
              <a:cs typeface="Arial" pitchFamily="34" charset="0"/>
            </a:endParaRPr>
          </a:p>
        </p:txBody>
      </p:sp>
    </p:spTree>
    <p:extLst>
      <p:ext uri="{BB962C8B-B14F-4D97-AF65-F5344CB8AC3E}">
        <p14:creationId xmlns:p14="http://schemas.microsoft.com/office/powerpoint/2010/main" val="3459167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Q1lFML.jpg"/>
          <p:cNvPicPr>
            <a:picLocks noGrp="1" noChangeAspect="1"/>
          </p:cNvPicPr>
          <p:nvPr>
            <p:ph idx="1"/>
            <p:custDataLst>
              <p:tags r:id="rId1"/>
            </p:custDataLst>
          </p:nvPr>
        </p:nvPicPr>
        <p:blipFill>
          <a:blip r:embed="rId4"/>
          <a:stretch>
            <a:fillRect/>
          </a:stretch>
        </p:blipFill>
        <p:spPr>
          <a:xfrm>
            <a:off x="-1" y="615011"/>
            <a:ext cx="12192001" cy="6250846"/>
          </a:xfrm>
          <a:prstGeom prst="rect">
            <a:avLst/>
          </a:prstGeom>
        </p:spPr>
      </p:pic>
      <p:sp>
        <p:nvSpPr>
          <p:cNvPr id="5" name="Title 1"/>
          <p:cNvSpPr txBox="1">
            <a:spLocks noGrp="1"/>
          </p:cNvSpPr>
          <p:nvPr>
            <p:ph type="title"/>
            <p:custDataLst>
              <p:tags r:id="rId2"/>
            </p:custDataLst>
          </p:nvPr>
        </p:nvSpPr>
        <p:spPr>
          <a:xfrm>
            <a:off x="0" y="0"/>
            <a:ext cx="12192000" cy="600075"/>
          </a:xfrm>
          <a:prstGeom prst="rect">
            <a:avLst/>
          </a:prstGeom>
          <a:solidFill>
            <a:srgbClr val="BBE0E3"/>
          </a:solidFill>
          <a:ln w="28575">
            <a:solidFill>
              <a:prstClr val="black"/>
            </a:solidFill>
          </a:ln>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99"/>
                </a:solidFill>
                <a:effectLst/>
                <a:uLnTx/>
                <a:uFillTx/>
                <a:latin typeface="Arial" pitchFamily="34" charset="0"/>
                <a:ea typeface="+mj-ea"/>
                <a:cs typeface="Arial" pitchFamily="34" charset="0"/>
              </a:rPr>
              <a:t>Cấu</a:t>
            </a:r>
            <a:r>
              <a:rPr kumimoji="0" lang="en-US" sz="2400" b="1" i="0" u="none" strike="noStrike" kern="1200" cap="none" spc="0" normalizeH="0" noProof="0" dirty="0" smtClean="0">
                <a:ln>
                  <a:noFill/>
                </a:ln>
                <a:solidFill>
                  <a:srgbClr val="000099"/>
                </a:solidFill>
                <a:effectLst/>
                <a:uLnTx/>
                <a:uFillTx/>
                <a:latin typeface="Arial" pitchFamily="34" charset="0"/>
                <a:ea typeface="+mj-ea"/>
                <a:cs typeface="Arial" pitchFamily="34" charset="0"/>
              </a:rPr>
              <a:t> </a:t>
            </a:r>
            <a:r>
              <a:rPr kumimoji="0" lang="en-US" sz="2400" b="1" i="0" u="none" strike="noStrike" kern="1200" cap="none" spc="0" normalizeH="0" noProof="0" dirty="0" err="1" smtClean="0">
                <a:ln>
                  <a:noFill/>
                </a:ln>
                <a:solidFill>
                  <a:srgbClr val="000099"/>
                </a:solidFill>
                <a:effectLst/>
                <a:uLnTx/>
                <a:uFillTx/>
                <a:latin typeface="Arial" pitchFamily="34" charset="0"/>
                <a:ea typeface="+mj-ea"/>
                <a:cs typeface="Arial" pitchFamily="34" charset="0"/>
              </a:rPr>
              <a:t>trúc</a:t>
            </a:r>
            <a:r>
              <a:rPr kumimoji="0" lang="en-US" sz="2400" b="1" i="0" u="none" strike="noStrike" kern="1200" cap="none" spc="0" normalizeH="0" noProof="0" dirty="0" smtClean="0">
                <a:ln>
                  <a:noFill/>
                </a:ln>
                <a:solidFill>
                  <a:srgbClr val="000099"/>
                </a:solidFill>
                <a:effectLst/>
                <a:uLnTx/>
                <a:uFillTx/>
                <a:latin typeface="Arial" pitchFamily="34" charset="0"/>
                <a:ea typeface="+mj-ea"/>
                <a:cs typeface="Arial" pitchFamily="34" charset="0"/>
              </a:rPr>
              <a:t> </a:t>
            </a:r>
            <a:r>
              <a:rPr kumimoji="0" lang="en-US" sz="2400" b="1" i="0" u="none" strike="noStrike" kern="1200" cap="none" spc="0" normalizeH="0" noProof="0" dirty="0" err="1" smtClean="0">
                <a:ln>
                  <a:noFill/>
                </a:ln>
                <a:solidFill>
                  <a:srgbClr val="000099"/>
                </a:solidFill>
                <a:effectLst/>
                <a:uLnTx/>
                <a:uFillTx/>
                <a:latin typeface="Arial" pitchFamily="34" charset="0"/>
                <a:ea typeface="+mj-ea"/>
                <a:cs typeface="Arial" pitchFamily="34" charset="0"/>
              </a:rPr>
              <a:t>bài</a:t>
            </a:r>
            <a:r>
              <a:rPr kumimoji="0" lang="en-US" sz="2400" b="1" i="0" u="none" strike="noStrike" kern="1200" cap="none" spc="0" normalizeH="0" noProof="0" dirty="0" smtClean="0">
                <a:ln>
                  <a:noFill/>
                </a:ln>
                <a:solidFill>
                  <a:srgbClr val="000099"/>
                </a:solidFill>
                <a:effectLst/>
                <a:uLnTx/>
                <a:uFillTx/>
                <a:latin typeface="Arial" pitchFamily="34" charset="0"/>
                <a:ea typeface="+mj-ea"/>
                <a:cs typeface="Arial" pitchFamily="34" charset="0"/>
              </a:rPr>
              <a:t> </a:t>
            </a:r>
            <a:r>
              <a:rPr kumimoji="0" lang="en-US" sz="2400" b="1" i="0" u="none" strike="noStrike" kern="1200" cap="none" spc="0" normalizeH="0" noProof="0" dirty="0" err="1" smtClean="0">
                <a:ln>
                  <a:noFill/>
                </a:ln>
                <a:solidFill>
                  <a:srgbClr val="000099"/>
                </a:solidFill>
                <a:effectLst/>
                <a:uLnTx/>
                <a:uFillTx/>
                <a:latin typeface="Arial" pitchFamily="34" charset="0"/>
                <a:ea typeface="+mj-ea"/>
                <a:cs typeface="Arial" pitchFamily="34" charset="0"/>
              </a:rPr>
              <a:t>học</a:t>
            </a:r>
            <a:r>
              <a:rPr kumimoji="0" lang="en-US" sz="2400" b="1" i="0" u="none" strike="noStrike" kern="1200" cap="none" spc="0" normalizeH="0" noProof="0" dirty="0" smtClean="0">
                <a:ln>
                  <a:noFill/>
                </a:ln>
                <a:solidFill>
                  <a:srgbClr val="000099"/>
                </a:solidFill>
                <a:effectLst/>
                <a:uLnTx/>
                <a:uFillTx/>
                <a:latin typeface="Arial" pitchFamily="34" charset="0"/>
                <a:ea typeface="+mj-ea"/>
                <a:cs typeface="Arial" pitchFamily="34" charset="0"/>
              </a:rPr>
              <a:t> </a:t>
            </a:r>
            <a:r>
              <a:rPr kumimoji="0" lang="en-US" sz="2400" b="1" i="0" u="none" strike="noStrike" kern="1200" cap="none" spc="0" normalizeH="0" noProof="0" dirty="0" err="1" smtClean="0">
                <a:ln>
                  <a:noFill/>
                </a:ln>
                <a:solidFill>
                  <a:srgbClr val="000099"/>
                </a:solidFill>
                <a:effectLst/>
                <a:uLnTx/>
                <a:uFillTx/>
                <a:latin typeface="Arial" pitchFamily="34" charset="0"/>
                <a:ea typeface="+mj-ea"/>
                <a:cs typeface="Arial" pitchFamily="34" charset="0"/>
              </a:rPr>
              <a:t>gồm</a:t>
            </a:r>
            <a:r>
              <a:rPr kumimoji="0" lang="en-US" sz="2400" b="1" i="0" u="none" strike="noStrike" kern="1200" cap="none" spc="0" normalizeH="0" noProof="0" dirty="0" smtClean="0">
                <a:ln>
                  <a:noFill/>
                </a:ln>
                <a:solidFill>
                  <a:srgbClr val="000099"/>
                </a:solidFill>
                <a:effectLst/>
                <a:uLnTx/>
                <a:uFillTx/>
                <a:latin typeface="Arial" pitchFamily="34" charset="0"/>
                <a:ea typeface="+mj-ea"/>
                <a:cs typeface="Arial" pitchFamily="34" charset="0"/>
              </a:rPr>
              <a:t> </a:t>
            </a:r>
            <a:r>
              <a:rPr kumimoji="0" lang="en-US" sz="2400" b="1" i="0" u="none" strike="noStrike" kern="1200" cap="none" spc="0" normalizeH="0" noProof="0" dirty="0" err="1" smtClean="0">
                <a:ln>
                  <a:noFill/>
                </a:ln>
                <a:solidFill>
                  <a:srgbClr val="000099"/>
                </a:solidFill>
                <a:effectLst/>
                <a:uLnTx/>
                <a:uFillTx/>
                <a:latin typeface="Arial" pitchFamily="34" charset="0"/>
                <a:ea typeface="+mj-ea"/>
                <a:cs typeface="Arial" pitchFamily="34" charset="0"/>
              </a:rPr>
              <a:t>có</a:t>
            </a:r>
            <a:r>
              <a:rPr kumimoji="0" lang="en-US" sz="2400" b="1" i="0" u="none" strike="noStrike" kern="1200" cap="none" spc="0" normalizeH="0" noProof="0" dirty="0" smtClean="0">
                <a:ln>
                  <a:noFill/>
                </a:ln>
                <a:solidFill>
                  <a:srgbClr val="000099"/>
                </a:solidFill>
                <a:effectLst/>
                <a:uLnTx/>
                <a:uFillTx/>
                <a:latin typeface="Arial" pitchFamily="34" charset="0"/>
                <a:ea typeface="+mj-ea"/>
                <a:cs typeface="Arial" pitchFamily="34" charset="0"/>
              </a:rPr>
              <a:t> 3 </a:t>
            </a:r>
            <a:r>
              <a:rPr kumimoji="0" lang="en-US" sz="2400" b="1" i="0" u="none" strike="noStrike" kern="1200" cap="none" spc="0" normalizeH="0" noProof="0" dirty="0" err="1" smtClean="0">
                <a:ln>
                  <a:noFill/>
                </a:ln>
                <a:solidFill>
                  <a:srgbClr val="000099"/>
                </a:solidFill>
                <a:effectLst/>
                <a:uLnTx/>
                <a:uFillTx/>
                <a:latin typeface="Arial" pitchFamily="34" charset="0"/>
                <a:ea typeface="+mj-ea"/>
                <a:cs typeface="Arial" pitchFamily="34" charset="0"/>
              </a:rPr>
              <a:t>phần</a:t>
            </a:r>
            <a:endParaRPr kumimoji="0" lang="en-US" sz="2400" b="1" i="0" u="none" strike="noStrike" kern="1200" cap="none" spc="0" normalizeH="0" baseline="0" noProof="0" dirty="0" smtClean="0">
              <a:ln>
                <a:noFill/>
              </a:ln>
              <a:solidFill>
                <a:srgbClr val="000099"/>
              </a:solidFill>
              <a:effectLst/>
              <a:uLnTx/>
              <a:uFillTx/>
              <a:latin typeface="Arial" pitchFamily="34" charset="0"/>
              <a:ea typeface="+mj-ea"/>
              <a:cs typeface="Arial" pitchFamily="34" charset="0"/>
            </a:endParaRPr>
          </a:p>
        </p:txBody>
      </p:sp>
      <p:sp>
        <p:nvSpPr>
          <p:cNvPr id="6" name="TextBox 5"/>
          <p:cNvSpPr txBox="1"/>
          <p:nvPr/>
        </p:nvSpPr>
        <p:spPr>
          <a:xfrm>
            <a:off x="1610618" y="2189407"/>
            <a:ext cx="4027064" cy="1754326"/>
          </a:xfrm>
          <a:prstGeom prst="rect">
            <a:avLst/>
          </a:prstGeom>
          <a:noFill/>
        </p:spPr>
        <p:txBody>
          <a:bodyPr wrap="none" rtlCol="0">
            <a:spAutoFit/>
          </a:bodyPr>
          <a:lstStyle/>
          <a:p>
            <a:pPr algn="ctr"/>
            <a:r>
              <a:rPr lang="en-US" sz="3600" b="1" dirty="0" err="1">
                <a:solidFill>
                  <a:srgbClr val="002060"/>
                </a:solidFill>
                <a:latin typeface="Arial" pitchFamily="34" charset="0"/>
                <a:cs typeface="Arial" pitchFamily="34" charset="0"/>
              </a:rPr>
              <a:t>Phần</a:t>
            </a:r>
            <a:r>
              <a:rPr lang="en-US" sz="3600" b="1" dirty="0">
                <a:solidFill>
                  <a:srgbClr val="002060"/>
                </a:solidFill>
                <a:latin typeface="Arial" pitchFamily="34" charset="0"/>
                <a:cs typeface="Arial" pitchFamily="34" charset="0"/>
              </a:rPr>
              <a:t> 1: </a:t>
            </a:r>
          </a:p>
          <a:p>
            <a:pPr algn="ctr"/>
            <a:r>
              <a:rPr lang="en-US" sz="3600" b="1" dirty="0" err="1" smtClean="0">
                <a:solidFill>
                  <a:srgbClr val="002060"/>
                </a:solidFill>
                <a:latin typeface="Arial" pitchFamily="34" charset="0"/>
                <a:cs typeface="Arial" pitchFamily="34" charset="0"/>
              </a:rPr>
              <a:t>Gây</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hứng</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thú</a:t>
            </a:r>
            <a:r>
              <a:rPr lang="en-US" sz="3600" b="1" dirty="0" smtClean="0">
                <a:solidFill>
                  <a:srgbClr val="002060"/>
                </a:solidFill>
                <a:latin typeface="Arial" pitchFamily="34" charset="0"/>
                <a:cs typeface="Arial" pitchFamily="34" charset="0"/>
              </a:rPr>
              <a:t> </a:t>
            </a:r>
          </a:p>
          <a:p>
            <a:pPr algn="ctr"/>
            <a:r>
              <a:rPr lang="en-US" sz="3600" b="1" dirty="0" err="1" smtClean="0">
                <a:solidFill>
                  <a:srgbClr val="002060"/>
                </a:solidFill>
                <a:latin typeface="Arial" pitchFamily="34" charset="0"/>
                <a:cs typeface="Arial" pitchFamily="34" charset="0"/>
              </a:rPr>
              <a:t>giới</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thiệu</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bài</a:t>
            </a:r>
            <a:r>
              <a:rPr lang="en-US" sz="3600" b="1" dirty="0" smtClean="0">
                <a:solidFill>
                  <a:srgbClr val="002060"/>
                </a:solidFill>
                <a:latin typeface="Arial" pitchFamily="34" charset="0"/>
                <a:cs typeface="Arial" pitchFamily="34" charset="0"/>
              </a:rPr>
              <a:t> </a:t>
            </a:r>
            <a:r>
              <a:rPr lang="en-US" sz="3600" b="1" dirty="0" err="1" smtClean="0">
                <a:solidFill>
                  <a:srgbClr val="002060"/>
                </a:solidFill>
                <a:latin typeface="Arial" pitchFamily="34" charset="0"/>
                <a:cs typeface="Arial" pitchFamily="34" charset="0"/>
              </a:rPr>
              <a:t>học</a:t>
            </a:r>
            <a:endParaRPr lang="en-US" sz="3600" b="1" dirty="0">
              <a:solidFill>
                <a:srgbClr val="002060"/>
              </a:solidFill>
              <a:latin typeface="Arial" pitchFamily="34" charset="0"/>
              <a:cs typeface="Arial" pitchFamily="34" charset="0"/>
            </a:endParaRPr>
          </a:p>
        </p:txBody>
      </p:sp>
      <p:sp>
        <p:nvSpPr>
          <p:cNvPr id="7" name="TextBox 6"/>
          <p:cNvSpPr txBox="1"/>
          <p:nvPr/>
        </p:nvSpPr>
        <p:spPr>
          <a:xfrm>
            <a:off x="7275285" y="1072567"/>
            <a:ext cx="4078361" cy="2646878"/>
          </a:xfrm>
          <a:prstGeom prst="rect">
            <a:avLst/>
          </a:prstGeom>
          <a:noFill/>
        </p:spPr>
        <p:txBody>
          <a:bodyPr wrap="none" rtlCol="0">
            <a:spAutoFit/>
          </a:bodyPr>
          <a:lstStyle/>
          <a:p>
            <a:pPr algn="ctr"/>
            <a:endParaRPr lang="en-US" sz="2800" b="1" dirty="0" smtClean="0">
              <a:solidFill>
                <a:srgbClr val="C00000"/>
              </a:solidFill>
              <a:latin typeface="Arial" pitchFamily="34" charset="0"/>
              <a:cs typeface="Arial" pitchFamily="34" charset="0"/>
            </a:endParaRPr>
          </a:p>
          <a:p>
            <a:pPr algn="ctr"/>
            <a:r>
              <a:rPr lang="en-US" sz="2800" b="1" dirty="0" err="1" smtClean="0">
                <a:solidFill>
                  <a:srgbClr val="C00000"/>
                </a:solidFill>
                <a:latin typeface="Arial" pitchFamily="34" charset="0"/>
                <a:cs typeface="Arial" pitchFamily="34" charset="0"/>
              </a:rPr>
              <a:t>Phần</a:t>
            </a:r>
            <a:r>
              <a:rPr lang="en-US" sz="2800" b="1" dirty="0" smtClean="0">
                <a:solidFill>
                  <a:srgbClr val="C00000"/>
                </a:solidFill>
                <a:latin typeface="Arial" pitchFamily="34" charset="0"/>
                <a:cs typeface="Arial" pitchFamily="34" charset="0"/>
              </a:rPr>
              <a:t> 2: </a:t>
            </a:r>
            <a:endParaRPr lang="en-US" sz="2800" b="1" dirty="0">
              <a:solidFill>
                <a:srgbClr val="C00000"/>
              </a:solidFill>
              <a:latin typeface="Arial" pitchFamily="34" charset="0"/>
              <a:cs typeface="Arial" pitchFamily="34" charset="0"/>
            </a:endParaRPr>
          </a:p>
          <a:p>
            <a:pPr algn="ctr"/>
            <a:r>
              <a:rPr lang="en-US" sz="2800" b="1" dirty="0" err="1" smtClean="0">
                <a:solidFill>
                  <a:srgbClr val="C00000"/>
                </a:solidFill>
                <a:latin typeface="Arial" pitchFamily="34" charset="0"/>
                <a:cs typeface="Arial" pitchFamily="34" charset="0"/>
              </a:rPr>
              <a:t>Cô</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đọc</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thơ</a:t>
            </a:r>
            <a:r>
              <a:rPr lang="en-US" sz="2800" b="1" dirty="0" smtClean="0">
                <a:solidFill>
                  <a:srgbClr val="C00000"/>
                </a:solidFill>
                <a:latin typeface="Arial" pitchFamily="34" charset="0"/>
                <a:cs typeface="Arial" pitchFamily="34" charset="0"/>
              </a:rPr>
              <a:t> </a:t>
            </a:r>
            <a:r>
              <a:rPr lang="en-US" sz="2800" b="1" dirty="0" err="1" smtClean="0">
                <a:solidFill>
                  <a:srgbClr val="C00000"/>
                </a:solidFill>
                <a:latin typeface="Arial" pitchFamily="34" charset="0"/>
                <a:cs typeface="Arial" pitchFamily="34" charset="0"/>
              </a:rPr>
              <a:t>mẫu</a:t>
            </a:r>
            <a:r>
              <a:rPr lang="en-US" sz="2800" b="1" dirty="0" smtClean="0">
                <a:solidFill>
                  <a:srgbClr val="C00000"/>
                </a:solidFill>
                <a:latin typeface="Arial" pitchFamily="34" charset="0"/>
                <a:cs typeface="Arial" pitchFamily="34" charset="0"/>
              </a:rPr>
              <a:t> </a:t>
            </a:r>
          </a:p>
          <a:p>
            <a:pPr algn="ctr"/>
            <a:r>
              <a:rPr lang="en-US" sz="2800" b="1" dirty="0" err="1" smtClean="0">
                <a:solidFill>
                  <a:srgbClr val="C00000"/>
                </a:solidFill>
                <a:latin typeface="Arial" pitchFamily="34" charset="0"/>
                <a:cs typeface="Arial" pitchFamily="34" charset="0"/>
              </a:rPr>
              <a:t>Giúp</a:t>
            </a:r>
            <a:r>
              <a:rPr lang="en-US" sz="2800" b="1" dirty="0" smtClean="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trẻ</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hiểu</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tác</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phẩm</a:t>
            </a:r>
            <a:endParaRPr lang="en-US" sz="2800" b="1" dirty="0">
              <a:solidFill>
                <a:srgbClr val="C00000"/>
              </a:solidFill>
              <a:latin typeface="Arial" pitchFamily="34" charset="0"/>
              <a:cs typeface="Arial" pitchFamily="34" charset="0"/>
            </a:endParaRPr>
          </a:p>
          <a:p>
            <a:pPr algn="ctr">
              <a:lnSpc>
                <a:spcPct val="150000"/>
              </a:lnSpc>
            </a:pPr>
            <a:endParaRPr lang="en-US" sz="3600" b="1" dirty="0">
              <a:solidFill>
                <a:srgbClr val="00B050"/>
              </a:solidFill>
              <a:latin typeface="Arial" pitchFamily="34" charset="0"/>
              <a:cs typeface="Arial" pitchFamily="34" charset="0"/>
            </a:endParaRPr>
          </a:p>
        </p:txBody>
      </p:sp>
      <p:sp>
        <p:nvSpPr>
          <p:cNvPr id="8" name="TextBox 7"/>
          <p:cNvSpPr txBox="1"/>
          <p:nvPr/>
        </p:nvSpPr>
        <p:spPr>
          <a:xfrm>
            <a:off x="8556888" y="4672074"/>
            <a:ext cx="1822935" cy="1077218"/>
          </a:xfrm>
          <a:prstGeom prst="rect">
            <a:avLst/>
          </a:prstGeom>
          <a:noFill/>
        </p:spPr>
        <p:txBody>
          <a:bodyPr wrap="none" rtlCol="0">
            <a:spAutoFit/>
          </a:bodyPr>
          <a:lstStyle/>
          <a:p>
            <a:pPr algn="ctr"/>
            <a:r>
              <a:rPr lang="en-US" sz="3200" b="1" dirty="0" err="1">
                <a:solidFill>
                  <a:srgbClr val="7030A0"/>
                </a:solidFill>
                <a:latin typeface="Arial" pitchFamily="34" charset="0"/>
                <a:cs typeface="Arial" pitchFamily="34" charset="0"/>
              </a:rPr>
              <a:t>Phần</a:t>
            </a:r>
            <a:r>
              <a:rPr lang="en-US" sz="3200" b="1" dirty="0">
                <a:solidFill>
                  <a:srgbClr val="7030A0"/>
                </a:solidFill>
                <a:latin typeface="Arial" pitchFamily="34" charset="0"/>
                <a:cs typeface="Arial" pitchFamily="34" charset="0"/>
              </a:rPr>
              <a:t> </a:t>
            </a:r>
            <a:r>
              <a:rPr lang="en-US" sz="3200" b="1" dirty="0" smtClean="0">
                <a:solidFill>
                  <a:srgbClr val="7030A0"/>
                </a:solidFill>
                <a:latin typeface="Arial" pitchFamily="34" charset="0"/>
                <a:cs typeface="Arial" pitchFamily="34" charset="0"/>
              </a:rPr>
              <a:t>3: </a:t>
            </a:r>
            <a:endParaRPr lang="en-US" sz="3200" b="1" dirty="0">
              <a:solidFill>
                <a:srgbClr val="7030A0"/>
              </a:solidFill>
              <a:latin typeface="Arial" pitchFamily="34" charset="0"/>
              <a:cs typeface="Arial" pitchFamily="34" charset="0"/>
            </a:endParaRPr>
          </a:p>
          <a:p>
            <a:pPr algn="ctr"/>
            <a:r>
              <a:rPr lang="en-US" sz="3200" b="1" dirty="0" err="1" smtClean="0">
                <a:solidFill>
                  <a:srgbClr val="7030A0"/>
                </a:solidFill>
                <a:latin typeface="Arial" pitchFamily="34" charset="0"/>
                <a:cs typeface="Arial" pitchFamily="34" charset="0"/>
              </a:rPr>
              <a:t>Củng</a:t>
            </a:r>
            <a:r>
              <a:rPr lang="en-US" sz="3200" b="1" dirty="0" smtClean="0">
                <a:solidFill>
                  <a:srgbClr val="7030A0"/>
                </a:solidFill>
                <a:latin typeface="Arial" pitchFamily="34" charset="0"/>
                <a:cs typeface="Arial" pitchFamily="34" charset="0"/>
              </a:rPr>
              <a:t> </a:t>
            </a:r>
            <a:r>
              <a:rPr lang="en-US" sz="3200" b="1" dirty="0" err="1" smtClean="0">
                <a:solidFill>
                  <a:srgbClr val="7030A0"/>
                </a:solidFill>
                <a:latin typeface="Arial" pitchFamily="34" charset="0"/>
                <a:cs typeface="Arial" pitchFamily="34" charset="0"/>
              </a:rPr>
              <a:t>cố</a:t>
            </a:r>
            <a:endParaRPr lang="en-US" sz="3200"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642881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k-Music-PPT-Wallpapers.jpg"/>
          <p:cNvPicPr>
            <a:picLocks noChangeAspect="1"/>
          </p:cNvPicPr>
          <p:nvPr/>
        </p:nvPicPr>
        <p:blipFill>
          <a:blip r:embed="rId3"/>
          <a:stretch>
            <a:fillRect/>
          </a:stretch>
        </p:blipFill>
        <p:spPr>
          <a:xfrm>
            <a:off x="0" y="0"/>
            <a:ext cx="12192000" cy="6858000"/>
          </a:xfrm>
          <a:prstGeom prst="rect">
            <a:avLst/>
          </a:prstGeom>
        </p:spPr>
      </p:pic>
      <p:sp>
        <p:nvSpPr>
          <p:cNvPr id="3" name="TextBox 2"/>
          <p:cNvSpPr txBox="1"/>
          <p:nvPr>
            <p:custDataLst>
              <p:tags r:id="rId1"/>
            </p:custDataLst>
          </p:nvPr>
        </p:nvSpPr>
        <p:spPr>
          <a:xfrm>
            <a:off x="4691988" y="6129722"/>
            <a:ext cx="3198504" cy="707886"/>
          </a:xfrm>
          <a:prstGeom prst="rect">
            <a:avLst/>
          </a:prstGeom>
          <a:noFill/>
          <a:effectLst/>
        </p:spPr>
        <p:txBody>
          <a:bodyPr wrap="none" rtlCol="0">
            <a:spAutoFit/>
          </a:bodyPr>
          <a:lstStyle/>
          <a:p>
            <a:pPr algn="ctr"/>
            <a:r>
              <a:rPr lang="en-US" sz="2000" b="1" dirty="0" smtClean="0">
                <a:solidFill>
                  <a:srgbClr val="FFFF00"/>
                </a:solidFill>
                <a:latin typeface="Arial" pitchFamily="34" charset="0"/>
                <a:cs typeface="Arial" pitchFamily="34" charset="0"/>
              </a:rPr>
              <a:t>Video </a:t>
            </a:r>
            <a:r>
              <a:rPr lang="en-US" sz="2000" b="1" dirty="0" err="1" smtClean="0">
                <a:solidFill>
                  <a:srgbClr val="FFFF00"/>
                </a:solidFill>
                <a:latin typeface="Arial" pitchFamily="34" charset="0"/>
                <a:cs typeface="Arial" pitchFamily="34" charset="0"/>
              </a:rPr>
              <a:t>bài</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hát</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đôi</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bàn</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tay</a:t>
            </a:r>
            <a:endParaRPr lang="en-US" sz="2000" b="1" dirty="0" smtClean="0">
              <a:solidFill>
                <a:srgbClr val="FFFF00"/>
              </a:solidFill>
              <a:latin typeface="Arial" pitchFamily="34" charset="0"/>
              <a:cs typeface="Arial" pitchFamily="34" charset="0"/>
            </a:endParaRPr>
          </a:p>
          <a:p>
            <a:pPr algn="ctr"/>
            <a:r>
              <a:rPr lang="en-US" sz="2000" b="1" dirty="0" err="1" smtClean="0">
                <a:solidFill>
                  <a:srgbClr val="FFFF00"/>
                </a:solidFill>
                <a:latin typeface="Arial" pitchFamily="34" charset="0"/>
                <a:cs typeface="Arial" pitchFamily="34" charset="0"/>
              </a:rPr>
              <a:t>Người</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thực</a:t>
            </a:r>
            <a:r>
              <a:rPr lang="en-US" sz="2000" b="1" dirty="0" smtClean="0">
                <a:solidFill>
                  <a:srgbClr val="FFFF00"/>
                </a:solidFill>
                <a:latin typeface="Arial" pitchFamily="34" charset="0"/>
                <a:cs typeface="Arial" pitchFamily="34" charset="0"/>
              </a:rPr>
              <a:t> </a:t>
            </a:r>
            <a:r>
              <a:rPr lang="en-US" sz="2000" b="1" dirty="0" err="1" smtClean="0">
                <a:solidFill>
                  <a:srgbClr val="FFFF00"/>
                </a:solidFill>
                <a:latin typeface="Arial" pitchFamily="34" charset="0"/>
                <a:cs typeface="Arial" pitchFamily="34" charset="0"/>
              </a:rPr>
              <a:t>hiện</a:t>
            </a:r>
            <a:r>
              <a:rPr lang="en-US" sz="2000" b="1" dirty="0" smtClean="0">
                <a:solidFill>
                  <a:srgbClr val="FFFF00"/>
                </a:solidFill>
                <a:latin typeface="Arial" pitchFamily="34" charset="0"/>
                <a:cs typeface="Arial" pitchFamily="34" charset="0"/>
              </a:rPr>
              <a:t> video</a:t>
            </a:r>
            <a:r>
              <a:rPr lang="en-US" sz="2000" b="1" dirty="0" smtClean="0">
                <a:solidFill>
                  <a:srgbClr val="FFFF00"/>
                </a:solidFill>
                <a:latin typeface="Arial" pitchFamily="34" charset="0"/>
                <a:cs typeface="Arial" pitchFamily="34" charset="0"/>
              </a:rPr>
              <a:t>:</a:t>
            </a:r>
            <a:endParaRPr lang="en-US" sz="20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37959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 name="TextBox 5"/>
          <p:cNvSpPr txBox="1"/>
          <p:nvPr/>
        </p:nvSpPr>
        <p:spPr>
          <a:xfrm>
            <a:off x="2511380" y="1378039"/>
            <a:ext cx="5727658" cy="369332"/>
          </a:xfrm>
          <a:prstGeom prst="rect">
            <a:avLst/>
          </a:prstGeom>
          <a:noFill/>
        </p:spPr>
        <p:txBody>
          <a:bodyPr wrap="none" rtlCol="0">
            <a:spAutoFit/>
          </a:bodyPr>
          <a:lstStyle/>
          <a:p>
            <a:r>
              <a:rPr lang="en-US" dirty="0" err="1" smtClean="0"/>
              <a:t>Chúng</a:t>
            </a:r>
            <a:r>
              <a:rPr lang="en-US" dirty="0" smtClean="0"/>
              <a:t> </a:t>
            </a:r>
            <a:r>
              <a:rPr lang="en-US" dirty="0" err="1" smtClean="0"/>
              <a:t>mình</a:t>
            </a:r>
            <a:r>
              <a:rPr lang="en-US" dirty="0" smtClean="0"/>
              <a:t> </a:t>
            </a:r>
            <a:r>
              <a:rPr lang="en-US" dirty="0" err="1" smtClean="0"/>
              <a:t>vừa</a:t>
            </a:r>
            <a:r>
              <a:rPr lang="en-US" dirty="0" smtClean="0"/>
              <a:t> </a:t>
            </a:r>
            <a:r>
              <a:rPr lang="en-US" dirty="0" err="1" smtClean="0"/>
              <a:t>hát</a:t>
            </a:r>
            <a:r>
              <a:rPr lang="en-US" dirty="0" smtClean="0"/>
              <a:t> </a:t>
            </a:r>
            <a:r>
              <a:rPr lang="en-US" dirty="0" err="1" smtClean="0"/>
              <a:t>bài</a:t>
            </a:r>
            <a:r>
              <a:rPr lang="en-US" dirty="0" smtClean="0"/>
              <a:t> </a:t>
            </a:r>
            <a:r>
              <a:rPr lang="en-US" dirty="0" err="1" smtClean="0"/>
              <a:t>hát</a:t>
            </a:r>
            <a:r>
              <a:rPr lang="en-US" dirty="0" smtClean="0"/>
              <a:t> </a:t>
            </a:r>
            <a:r>
              <a:rPr lang="en-US" dirty="0" err="1" smtClean="0"/>
              <a:t>nói</a:t>
            </a:r>
            <a:r>
              <a:rPr lang="en-US" dirty="0" smtClean="0"/>
              <a:t> </a:t>
            </a:r>
            <a:r>
              <a:rPr lang="en-US" dirty="0" err="1" smtClean="0"/>
              <a:t>về</a:t>
            </a:r>
            <a:r>
              <a:rPr lang="en-US" dirty="0" smtClean="0"/>
              <a:t> </a:t>
            </a:r>
            <a:r>
              <a:rPr lang="en-US" dirty="0" err="1" smtClean="0"/>
              <a:t>bộ</a:t>
            </a:r>
            <a:r>
              <a:rPr lang="en-US" dirty="0" smtClean="0"/>
              <a:t> </a:t>
            </a:r>
            <a:r>
              <a:rPr lang="en-US" dirty="0" err="1" smtClean="0"/>
              <a:t>phận</a:t>
            </a:r>
            <a:r>
              <a:rPr lang="en-US" dirty="0" smtClean="0"/>
              <a:t> </a:t>
            </a:r>
            <a:r>
              <a:rPr lang="en-US" dirty="0" err="1" smtClean="0"/>
              <a:t>nào</a:t>
            </a:r>
            <a:r>
              <a:rPr lang="en-US" dirty="0" smtClean="0"/>
              <a:t> </a:t>
            </a:r>
            <a:r>
              <a:rPr lang="en-US" dirty="0" err="1" smtClean="0"/>
              <a:t>trên</a:t>
            </a:r>
            <a:r>
              <a:rPr lang="en-US" dirty="0" smtClean="0"/>
              <a:t> </a:t>
            </a:r>
            <a:r>
              <a:rPr lang="en-US" dirty="0" err="1" smtClean="0"/>
              <a:t>cơ</a:t>
            </a:r>
            <a:r>
              <a:rPr lang="en-US" dirty="0" smtClean="0"/>
              <a:t> </a:t>
            </a:r>
            <a:r>
              <a:rPr lang="en-US" dirty="0" err="1" smtClean="0"/>
              <a:t>thể</a:t>
            </a:r>
            <a:endParaRPr lang="en-US" dirty="0"/>
          </a:p>
        </p:txBody>
      </p:sp>
    </p:spTree>
    <p:extLst>
      <p:ext uri="{BB962C8B-B14F-4D97-AF65-F5344CB8AC3E}">
        <p14:creationId xmlns:p14="http://schemas.microsoft.com/office/powerpoint/2010/main" val="853666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Đôi</a:t>
            </a:r>
            <a:r>
              <a:rPr lang="en-US" dirty="0" smtClean="0"/>
              <a:t> </a:t>
            </a:r>
            <a:r>
              <a:rPr lang="en-US" dirty="0" err="1" smtClean="0"/>
              <a:t>bàn</a:t>
            </a:r>
            <a:r>
              <a:rPr lang="en-US" dirty="0" smtClean="0"/>
              <a:t> </a:t>
            </a:r>
            <a:r>
              <a:rPr lang="en-US" dirty="0" err="1" smtClean="0"/>
              <a:t>tay</a:t>
            </a:r>
            <a:r>
              <a:rPr lang="en-US" dirty="0" smtClean="0"/>
              <a:t> </a:t>
            </a:r>
            <a:r>
              <a:rPr lang="en-US" dirty="0" err="1" smtClean="0"/>
              <a:t>giúp</a:t>
            </a:r>
            <a:r>
              <a:rPr lang="en-US" dirty="0" smtClean="0"/>
              <a:t> </a:t>
            </a:r>
            <a:r>
              <a:rPr lang="en-US" dirty="0" err="1" smtClean="0"/>
              <a:t>chúng</a:t>
            </a:r>
            <a:r>
              <a:rPr lang="en-US" dirty="0" smtClean="0"/>
              <a:t>…</a:t>
            </a:r>
            <a:endParaRPr lang="en-US" dirty="0"/>
          </a:p>
        </p:txBody>
      </p:sp>
      <p:sp>
        <p:nvSpPr>
          <p:cNvPr id="3" name="Content Placeholder 2"/>
          <p:cNvSpPr>
            <a:spLocks noGrp="1"/>
          </p:cNvSpPr>
          <p:nvPr>
            <p:ph idx="1"/>
          </p:nvPr>
        </p:nvSpPr>
        <p:spPr/>
        <p:txBody>
          <a:bodyPr/>
          <a:lstStyle/>
          <a:p>
            <a:r>
              <a:rPr lang="en-US" dirty="0" err="1" smtClean="0"/>
              <a:t>Các</a:t>
            </a:r>
            <a:r>
              <a:rPr lang="en-US" dirty="0" smtClean="0"/>
              <a:t> con </a:t>
            </a:r>
            <a:r>
              <a:rPr lang="en-US" dirty="0" err="1" smtClean="0"/>
              <a:t>cùng</a:t>
            </a:r>
            <a:r>
              <a:rPr lang="en-US" dirty="0" smtClean="0"/>
              <a:t> </a:t>
            </a:r>
            <a:r>
              <a:rPr lang="en-US" dirty="0" err="1" smtClean="0"/>
              <a:t>chú</a:t>
            </a:r>
            <a:r>
              <a:rPr lang="en-US" dirty="0" smtClean="0"/>
              <a:t> ý </a:t>
            </a:r>
            <a:r>
              <a:rPr lang="en-US" dirty="0" err="1" smtClean="0"/>
              <a:t>lắng</a:t>
            </a:r>
            <a:r>
              <a:rPr lang="en-US" dirty="0" smtClean="0"/>
              <a:t> </a:t>
            </a:r>
            <a:r>
              <a:rPr lang="en-US" dirty="0" err="1" smtClean="0"/>
              <a:t>nghe</a:t>
            </a:r>
            <a:r>
              <a:rPr lang="en-US" dirty="0" smtClean="0"/>
              <a:t> </a:t>
            </a:r>
            <a:r>
              <a:rPr lang="en-US" dirty="0" err="1" smtClean="0"/>
              <a:t>xem</a:t>
            </a:r>
            <a:r>
              <a:rPr lang="en-US" dirty="0" smtClean="0"/>
              <a:t> </a:t>
            </a:r>
            <a:r>
              <a:rPr lang="en-US" dirty="0" err="1" smtClean="0"/>
              <a:t>đôi</a:t>
            </a:r>
            <a:r>
              <a:rPr lang="en-US" dirty="0" smtClean="0"/>
              <a:t> </a:t>
            </a:r>
            <a:r>
              <a:rPr lang="en-US" dirty="0" err="1" smtClean="0"/>
              <a:t>bàn</a:t>
            </a:r>
            <a:r>
              <a:rPr lang="en-US" dirty="0" smtClean="0"/>
              <a:t> </a:t>
            </a:r>
            <a:r>
              <a:rPr lang="en-US" dirty="0" err="1" smtClean="0"/>
              <a:t>tay</a:t>
            </a:r>
            <a:r>
              <a:rPr lang="en-US" dirty="0" smtClean="0"/>
              <a:t> </a:t>
            </a:r>
            <a:r>
              <a:rPr lang="en-US" dirty="0" err="1" smtClean="0"/>
              <a:t>còn</a:t>
            </a:r>
            <a:r>
              <a:rPr lang="en-US" dirty="0" smtClean="0"/>
              <a:t> </a:t>
            </a:r>
            <a:r>
              <a:rPr lang="en-US" dirty="0" err="1" smtClean="0"/>
              <a:t>làm</a:t>
            </a:r>
            <a:r>
              <a:rPr lang="en-US" dirty="0" smtClean="0"/>
              <a:t> </a:t>
            </a:r>
            <a:r>
              <a:rPr lang="en-US" dirty="0" err="1" smtClean="0"/>
              <a:t>được</a:t>
            </a:r>
            <a:r>
              <a:rPr lang="en-US" dirty="0" smtClean="0"/>
              <a:t> </a:t>
            </a:r>
            <a:r>
              <a:rPr lang="en-US" dirty="0" err="1" smtClean="0"/>
              <a:t>việc</a:t>
            </a:r>
            <a:r>
              <a:rPr lang="en-US" dirty="0" smtClean="0"/>
              <a:t> </a:t>
            </a:r>
            <a:r>
              <a:rPr lang="en-US" dirty="0" err="1" smtClean="0"/>
              <a:t>gì</a:t>
            </a:r>
            <a:r>
              <a:rPr lang="en-US" dirty="0" smtClean="0"/>
              <a:t> qua </a:t>
            </a:r>
            <a:r>
              <a:rPr lang="en-US" dirty="0" err="1" smtClean="0"/>
              <a:t>bài</a:t>
            </a:r>
            <a:r>
              <a:rPr lang="en-US" dirty="0" smtClean="0"/>
              <a:t> </a:t>
            </a:r>
            <a:r>
              <a:rPr lang="en-US" dirty="0" err="1" smtClean="0"/>
              <a:t>thơ</a:t>
            </a:r>
            <a:r>
              <a:rPr lang="en-US" dirty="0" smtClean="0"/>
              <a:t>: </a:t>
            </a:r>
            <a:r>
              <a:rPr lang="en-US" dirty="0" err="1" smtClean="0"/>
              <a:t>Phải</a:t>
            </a:r>
            <a:r>
              <a:rPr lang="en-US" dirty="0" smtClean="0"/>
              <a:t> </a:t>
            </a:r>
            <a:r>
              <a:rPr lang="en-US" dirty="0" err="1" smtClean="0"/>
              <a:t>là</a:t>
            </a:r>
            <a:r>
              <a:rPr lang="en-US" dirty="0" smtClean="0"/>
              <a:t> </a:t>
            </a:r>
            <a:r>
              <a:rPr lang="en-US" dirty="0" err="1" smtClean="0"/>
              <a:t>hai</a:t>
            </a:r>
            <a:r>
              <a:rPr lang="en-US" dirty="0" smtClean="0"/>
              <a:t> </a:t>
            </a:r>
            <a:r>
              <a:rPr lang="en-US" dirty="0" err="1" smtClean="0"/>
              <a:t>tay</a:t>
            </a:r>
            <a:r>
              <a:rPr lang="en-US" dirty="0" smtClean="0"/>
              <a:t> </a:t>
            </a:r>
            <a:r>
              <a:rPr lang="en-US" dirty="0" err="1" smtClean="0"/>
              <a:t>nhé</a:t>
            </a:r>
            <a:r>
              <a:rPr lang="en-US" dirty="0" smtClean="0"/>
              <a:t>!</a:t>
            </a:r>
            <a:endParaRPr lang="en-US" dirty="0"/>
          </a:p>
        </p:txBody>
      </p:sp>
    </p:spTree>
    <p:extLst>
      <p:ext uri="{BB962C8B-B14F-4D97-AF65-F5344CB8AC3E}">
        <p14:creationId xmlns:p14="http://schemas.microsoft.com/office/powerpoint/2010/main" val="3822215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47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1524001" y="0"/>
            <a:ext cx="8900160" cy="6858000"/>
            <a:chOff x="3488918" y="-118754"/>
            <a:chExt cx="3810000" cy="3810000"/>
          </a:xfrm>
        </p:grpSpPr>
        <p:pic>
          <p:nvPicPr>
            <p:cNvPr id="1034" name="Picture 10"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918" y="-118754"/>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4297" b="100000" l="789" r="99014"/>
                      </a14:imgEffect>
                    </a14:imgLayer>
                  </a14:imgProps>
                </a:ext>
                <a:ext uri="{28A0092B-C50C-407E-A947-70E740481C1C}">
                  <a14:useLocalDpi xmlns:a14="http://schemas.microsoft.com/office/drawing/2010/main" val="0"/>
                </a:ext>
              </a:extLst>
            </a:blip>
            <a:stretch>
              <a:fillRect/>
            </a:stretch>
          </p:blipFill>
          <p:spPr>
            <a:xfrm>
              <a:off x="3670076" y="1213922"/>
              <a:ext cx="3270842" cy="2477324"/>
            </a:xfrm>
            <a:prstGeom prst="rect">
              <a:avLst/>
            </a:prstGeom>
            <a:noFill/>
            <a:ln>
              <a:noFill/>
            </a:ln>
          </p:spPr>
        </p:pic>
        <p:pic>
          <p:nvPicPr>
            <p:cNvPr id="14" name="Picture 13"/>
            <p:cNvPicPr>
              <a:picLocks noChangeAspect="1"/>
            </p:cNvPicPr>
            <p:nvPr/>
          </p:nvPicPr>
          <p:blipFill>
            <a:blip r:embed="rId5">
              <a:extLst>
                <a:ext uri="{BEBA8EAE-BF5A-486C-A8C5-ECC9F3942E4B}">
                  <a14:imgProps xmlns:a14="http://schemas.microsoft.com/office/drawing/2010/main">
                    <a14:imgLayer r:embed="rId4">
                      <a14:imgEffect>
                        <a14:backgroundRemoval t="9896" b="98438" l="9961" r="46450"/>
                      </a14:imgEffect>
                    </a14:imgLayer>
                  </a14:imgProps>
                </a:ext>
                <a:ext uri="{28A0092B-C50C-407E-A947-70E740481C1C}">
                  <a14:useLocalDpi xmlns:a14="http://schemas.microsoft.com/office/drawing/2010/main" val="0"/>
                </a:ext>
              </a:extLst>
            </a:blip>
            <a:stretch>
              <a:fillRect/>
            </a:stretch>
          </p:blipFill>
          <p:spPr>
            <a:xfrm>
              <a:off x="3980730" y="1586574"/>
              <a:ext cx="2675602" cy="2026491"/>
            </a:xfrm>
            <a:prstGeom prst="rect">
              <a:avLst/>
            </a:prstGeom>
          </p:spPr>
        </p:pic>
      </p:grpSp>
    </p:spTree>
    <p:extLst>
      <p:ext uri="{BB962C8B-B14F-4D97-AF65-F5344CB8AC3E}">
        <p14:creationId xmlns:p14="http://schemas.microsoft.com/office/powerpoint/2010/main" val="404807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1659">
              <a:srgbClr val="00B050"/>
            </a:gs>
            <a:gs pos="53000">
              <a:srgbClr val="00B0F0"/>
            </a:gs>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4297" b="100000" l="789" r="99014"/>
                    </a14:imgEffect>
                  </a14:imgLayer>
                </a14:imgProps>
              </a:ext>
              <a:ext uri="{28A0092B-C50C-407E-A947-70E740481C1C}">
                <a14:useLocalDpi xmlns:a14="http://schemas.microsoft.com/office/drawing/2010/main" val="0"/>
              </a:ext>
            </a:extLst>
          </a:blip>
          <a:stretch>
            <a:fillRect/>
          </a:stretch>
        </p:blipFill>
        <p:spPr>
          <a:xfrm>
            <a:off x="5554560" y="1579418"/>
            <a:ext cx="4964773" cy="3760301"/>
          </a:xfrm>
          <a:prstGeom prst="rect">
            <a:avLst/>
          </a:prstGeom>
          <a:noFill/>
          <a:ln>
            <a:noFill/>
          </a:ln>
        </p:spPr>
      </p:pic>
      <p:pic>
        <p:nvPicPr>
          <p:cNvPr id="5" name="Picture 4"/>
          <p:cNvPicPr>
            <a:picLocks noChangeAspect="1"/>
          </p:cNvPicPr>
          <p:nvPr/>
        </p:nvPicPr>
        <p:blipFill>
          <a:blip r:embed="rId4">
            <a:extLst>
              <a:ext uri="{BEBA8EAE-BF5A-486C-A8C5-ECC9F3942E4B}">
                <a14:imgProps xmlns:a14="http://schemas.microsoft.com/office/drawing/2010/main">
                  <a14:imgLayer r:embed="rId3">
                    <a14:imgEffect>
                      <a14:backgroundRemoval t="9896" b="98438" l="9961" r="46450"/>
                    </a14:imgEffect>
                  </a14:imgLayer>
                </a14:imgProps>
              </a:ext>
              <a:ext uri="{28A0092B-C50C-407E-A947-70E740481C1C}">
                <a14:useLocalDpi xmlns:a14="http://schemas.microsoft.com/office/drawing/2010/main" val="0"/>
              </a:ext>
            </a:extLst>
          </a:blip>
          <a:stretch>
            <a:fillRect/>
          </a:stretch>
        </p:blipFill>
        <p:spPr>
          <a:xfrm>
            <a:off x="5485270" y="1988935"/>
            <a:ext cx="5420702" cy="3647684"/>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37200"/>
          <a:stretch/>
        </p:blipFill>
        <p:spPr>
          <a:xfrm>
            <a:off x="1288630" y="1386840"/>
            <a:ext cx="4045369" cy="27127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0028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079&quot;&gt;&lt;object type=&quot;3&quot; unique_id=&quot;10080&quot;&gt;&lt;property id=&quot;20148&quot; value=&quot;5&quot;/&gt;&lt;property id=&quot;20300&quot; value=&quot;Slide 1 - &amp;quot;Giáo án phát triển ngôn ngữ&amp;quot;&quot;/&gt;&lt;property id=&quot;20307&quot; value=&quot;260&quot;/&gt;&lt;/object&gt;&lt;object type=&quot;3&quot; unique_id=&quot;10081&quot;&gt;&lt;property id=&quot;20148&quot; value=&quot;5&quot;/&gt;&lt;property id=&quot;20300&quot; value=&quot;Slide 2&quot;/&gt;&lt;property id=&quot;20307&quot; value=&quot;256&quot;/&gt;&lt;/object&gt;&lt;object type=&quot;3&quot; unique_id=&quot;10082&quot;&gt;&lt;property id=&quot;20148&quot; value=&quot;5&quot;/&gt;&lt;property id=&quot;20300&quot; value=&quot;Slide 3&quot;/&gt;&lt;property id=&quot;20307&quot; value=&quot;257&quot;/&gt;&lt;/object&gt;&lt;object type=&quot;3&quot; unique_id=&quot;10083&quot;&gt;&lt;property id=&quot;20148&quot; value=&quot;5&quot;/&gt;&lt;property id=&quot;20300&quot; value=&quot;Slide 4&quot;/&gt;&lt;property id=&quot;20307&quot; value=&quot;259&quot;/&gt;&lt;/object&gt;&lt;object type=&quot;3&quot; unique_id=&quot;10084&quot;&gt;&lt;property id=&quot;20148&quot; value=&quot;5&quot;/&gt;&lt;property id=&quot;20300&quot; value=&quot;Slide 5 - &amp;quot;Đàm thoại, giúp trẻ hiểu nội dung&amp;quot;&quot;/&gt;&lt;property id=&quot;20307&quot; value=&quot;261&quot;/&gt;&lt;/object&gt;&lt;object type=&quot;3&quot; unique_id=&quot;10085&quot;&gt;&lt;property id=&quot;20148&quot; value=&quot;5&quot;/&gt;&lt;property id=&quot;20300&quot; value=&quot;Slide 6&quot;/&gt;&lt;property id=&quot;20307&quot; value=&quot;264&quot;/&gt;&lt;/object&gt;&lt;object type=&quot;3&quot; unique_id=&quot;10086&quot;&gt;&lt;property id=&quot;20148&quot; value=&quot;5&quot;/&gt;&lt;property id=&quot;20300&quot; value=&quot;Slide 7&quot;/&gt;&lt;property id=&quot;20307&quot; value=&quot;265&quot;/&gt;&lt;/object&gt;&lt;object type=&quot;3&quot; unique_id=&quot;10087&quot;&gt;&lt;property id=&quot;20148&quot; value=&quot;5&quot;/&gt;&lt;property id=&quot;20300&quot; value=&quot;Slide 8 - &amp;quot;Đàm thoại&amp;quot;&quot;/&gt;&lt;property id=&quot;20307&quot; value=&quot;266&quot;/&gt;&lt;/object&gt;&lt;object type=&quot;3&quot; unique_id=&quot;10088&quot;&gt;&lt;property id=&quot;20148&quot; value=&quot;5&quot;/&gt;&lt;property id=&quot;20300&quot; value=&quot;Slide 9&quot;/&gt;&lt;property id=&quot;20307&quot; value=&quot;267&quot;/&gt;&lt;/object&gt;&lt;object type=&quot;3&quot; unique_id=&quot;10089&quot;&gt;&lt;property id=&quot;20148&quot; value=&quot;5&quot;/&gt;&lt;property id=&quot;20300&quot; value=&quot;Slide 10 - &amp;quot;Ngoài sự lễ phép thì việc đưa tăm bằng hai tay còn có ý nghĩa gì nữa ?&amp;quot;&quot;/&gt;&lt;property id=&quot;20307&quot; value=&quot;268&quot;/&gt;&lt;/object&gt;&lt;/object&gt;&lt;object type=&quot;8&quot; unique_id=&quot;10101&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D:\baigiangnopbo2016\BAIDUTHI1\data\asimages\{CFEB2A25-F147-4F81-B051-BA7B3C77B137}_1.png&quot;/&gt;&lt;left val=&quot;-1&quot;/&gt;&lt;top val=&quot;8&quot;/&gt;&lt;width val=&quot;724&quot;/&gt;&lt;height val=&quot;157&quot;/&gt;&lt;hasText val=&quot;1&quot;/&gt;&lt;/Image&gt;&lt;/ThreeDShapeInfo&gt;"/>
  <p:tag name="PRESENTER_SHAPETEXTINFO" val="&lt;ShapeTextInfo&gt;&lt;TableIndex row=&quot;-1&quot; col=&quot;-1&quot;&gt;&lt;linesCount val=&quot;6&quot;/&gt;&lt;lineCharCount val=&quot;69&quot;/&gt;&lt;lineCharCount val=&quot;58&quot;/&gt;&lt;lineCharCount val=&quot;1&quot;/&gt;&lt;lineCharCount val=&quot;72&quot;/&gt;&lt;lineCharCount val=&quot;41&quot;/&gt;&lt;lineCharCount val=&quot;26&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D:\baigiangnopbo2016\BAIDUTHI1\data\asimages\{8C2F1D91-4DF3-42DE-B6B2-266AF6276E8C}_2.png&quot;/&gt;&lt;left val=&quot;188&quot;/&gt;&lt;top val=&quot;471&quot;/&gt;&lt;width val=&quot;354&quot;/&gt;&lt;height val=&quot;60&quot;/&gt;&lt;hasText val=&quot;1&quot;/&gt;&lt;/Image&gt;&lt;/ThreeDShapeInfo&gt;"/>
  <p:tag name="PRESENTER_SHAPETEXTINFO" val="&lt;ShapeTextInfo&gt;&lt;TableIndex row=&quot;-1&quot; col=&quot;-1&quot;&gt;&lt;linesCount val=&quot;2&quot;/&gt;&lt;lineCharCount val=&quot;33&quot;/&gt;&lt;lineCharCount val=&quot;33&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D:\baigiangnopbo2016\BAIDUTHI1\data\asimages\{3092B6D9-0D77-4447-81A7-4F5421DD8057}_3.png&quot;/&gt;&lt;left val=&quot;0&quot;/&gt;&lt;top val=&quot;0&quot;/&gt;&lt;width val=&quot;722&quot;/&gt;&lt;height val=&quot;50&quot;/&gt;&lt;hasText val=&quot;1&quot;/&gt;&lt;/Image&gt;&lt;/ThreeDShapeInfo&gt;"/>
  <p:tag name="PRESENTER_SHAPETEXTINFO" val="&lt;ShapeTextInfo&gt;&lt;TableIndex row=&quot;-1&quot; col=&quot;-1&quot;&gt;&lt;linesCount val=&quot;1&quot;/&gt;&lt;lineCharCount val=&quot;2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MMPROD_DELAY" val="--1"/>
  <p:tag name="MMPROD_START_TIME" val="0"/>
  <p:tag name="MMPROD_STOP_TIME" val="1"/>
  <p:tag name="MMPROD_FADE_EFFECT_IN" val="1"/>
  <p:tag name="MMPROD_FADE_EFFECT_OUT" val="1"/>
  <p:tag name="MMPROD_FADE_SPEED" val="-1"/>
  <p:tag name="MMPROD_MUTE_AUDIO" val="0"/>
  <p:tag name="MMPROD_IS_H264" val="0"/>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D:\baigiangnopbo2016\BAIDUTHI1\data\asimages\{69395346-FA8B-4882-9137-D6169EE97B30}_4.png&quot;/&gt;&lt;left val=&quot;0&quot;/&gt;&lt;top val=&quot;0&quot;/&gt;&lt;width val=&quot;722&quot;/&gt;&lt;height val=&quot;50&quot;/&gt;&lt;hasText val=&quot;1&quot;/&gt;&lt;/Image&gt;&lt;/ThreeDShapeInfo&gt;"/>
  <p:tag name="PRESENTER_SHAPETEXTINFO" val="&lt;ShapeTextInfo&gt;&lt;TableIndex row=&quot;-1&quot; col=&quot;-1&quot;&gt;&lt;linesCount val=&quot;1&quot;/&gt;&lt;lineCharCount val=&quot;3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D:\baigiangnopbo2016\BAIDUTHI1\data\asimages\{8C2F1D91-4DF3-42DE-B6B2-266AF6276E8C}_2.png&quot;/&gt;&lt;left val=&quot;188&quot;/&gt;&lt;top val=&quot;471&quot;/&gt;&lt;width val=&quot;354&quot;/&gt;&lt;height val=&quot;60&quot;/&gt;&lt;hasText val=&quot;1&quot;/&gt;&lt;/Image&gt;&lt;/ThreeDShapeInfo&gt;"/>
  <p:tag name="PRESENTER_SHAPETEXTINFO" val="&lt;ShapeTextInfo&gt;&lt;TableIndex row=&quot;-1&quot; col=&quot;-1&quot;&gt;&lt;linesCount val=&quot;2&quot;/&gt;&lt;lineCharCount val=&quot;33&quot;/&gt;&lt;lineCharCount val=&quot;3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D:\baigiangnopbo2016\BAIDUTHI1\data\asimages\{96B8737D-0F62-425F-8A22-14CB3A4EFCFD}_1.png_crop.png&quot;/&gt;&lt;left val=&quot;176&quot;/&gt;&lt;top val=&quot;72&quot;/&gt;&lt;width val=&quot;312&quot;/&gt;&lt;height val=&quot;34&quot;/&gt;&lt;hasText val=&quot;1&quot;/&gt;&lt;paraId val=&quot;1&quot;/&gt;&lt;/Image&gt;&lt;Image&gt;&lt;filename val=&quot;D:\baigiangnopbo2016\BAIDUTHI1\data\asimages\{4CB2B651-3F91-48AD-9EA3-D5FCFAD72D41}_1.png_crop.png&quot;/&gt;&lt;left val=&quot;57&quot;/&gt;&lt;top val=&quot;109&quot;/&gt;&lt;width val=&quot;521&quot;/&gt;&lt;height val=&quot;24&quot;/&gt;&lt;hasText val=&quot;1&quot;/&gt;&lt;paraId val=&quot;2&quot;/&gt;&lt;/Image&gt;&lt;Image&gt;&lt;filename val=&quot;D:\baigiangnopbo2016\BAIDUTHI1\data\asimages\{19B03839-CC64-4F8C-A794-112AA6756FA4}_1.png_crop.png&quot;/&gt;&lt;left val=&quot;57&quot;/&gt;&lt;top val=&quot;138&quot;/&gt;&lt;width val=&quot;324&quot;/&gt;&lt;height val=&quot;21&quot;/&gt;&lt;hasText val=&quot;1&quot;/&gt;&lt;paraId val=&quot;3&quot;/&gt;&lt;/Image&gt;&lt;Image&gt;&lt;filename val=&quot;D:\baigiangnopbo2016\BAIDUTHI1\data\asimages\{B2386087-0DE5-4E3A-A177-16919534295F}_1.png_crop.png&quot;/&gt;&lt;left val=&quot;57&quot;/&gt;&lt;top val=&quot;162&quot;/&gt;&lt;width val=&quot;351&quot;/&gt;&lt;height val=&quot;24&quot;/&gt;&lt;hasText val=&quot;1&quot;/&gt;&lt;paraId val=&quot;4&quot;/&gt;&lt;/Image&gt;&lt;Image&gt;&lt;filename val=&quot;D:\baigiangnopbo2016\BAIDUTHI1\data\asimages\{0B34DFF2-FB75-4C1A-A1A3-F2EFAD77D3F8}_1.png_crop.png&quot;/&gt;&lt;left val=&quot;55&quot;/&gt;&lt;top val=&quot;188&quot;/&gt;&lt;width val=&quot;522&quot;/&gt;&lt;height val=&quot;50&quot;/&gt;&lt;hasText val=&quot;1&quot;/&gt;&lt;paraId val=&quot;5&quot;/&gt;&lt;/Image&gt;&lt;Image&gt;&lt;filename val=&quot;D:\baigiangnopbo2016\BAIDUTHI1\data\asimages\{155307C5-F862-498E-8014-A21924673705}_1.png_crop.png&quot;/&gt;&lt;left val=&quot;55&quot;/&gt;&lt;top val=&quot;241&quot;/&gt;&lt;width val=&quot;513&quot;/&gt;&lt;height val=&quot;50&quot;/&gt;&lt;hasText val=&quot;1&quot;/&gt;&lt;paraId val=&quot;6&quot;/&gt;&lt;/Image&gt;&lt;Image&gt;&lt;filename val=&quot;D:\baigiangnopbo2016\BAIDUTHI1\data\asimages\{010EB903-1F19-4188-8C25-D252269474FA}_1.png_crop.png&quot;/&gt;&lt;left val=&quot;54&quot;/&gt;&lt;top val=&quot;294&quot;/&gt;&lt;width val=&quot;525&quot;/&gt;&lt;height val=&quot;49&quot;/&gt;&lt;hasText val=&quot;1&quot;/&gt;&lt;paraId val=&quot;7&quot;/&gt;&lt;/Image&gt;&lt;Image&gt;&lt;filename val=&quot;D:\baigiangnopbo2016\BAIDUTHI1\data\asimages\{75D78C64-EC4F-4083-BD9A-3C1011504270}_1.png_crop.png&quot;/&gt;&lt;left val=&quot;56&quot;/&gt;&lt;top val=&quot;349&quot;/&gt;&lt;width val=&quot;268&quot;/&gt;&lt;height val=&quot;21&quot;/&gt;&lt;hasText val=&quot;1&quot;/&gt;&lt;paraId val=&quot;8&quot;/&gt;&lt;/Image&gt;&lt;Image&gt;&lt;filename val=&quot;D:\baigiangnopbo2016\BAIDUTHI1\data\asimages\{1134749D-0274-46AC-AA8B-5E2274A8D5B4}_1.png_crop.png&quot;/&gt;&lt;left val=&quot;55&quot;/&gt;&lt;top val=&quot;377&quot;/&gt;&lt;width val=&quot;487&quot;/&gt;&lt;height val=&quot;20&quot;/&gt;&lt;hasText val=&quot;1&quot;/&gt;&lt;paraId val=&quot;9&quot;/&gt;&lt;/Image&gt;&lt;Image&gt;&lt;filename val=&quot;D:\baigiangnopbo2016\BAIDUTHI1\data\asimages\{AFE163A7-5DB9-427A-8C39-564C10D2A99E}_1.png_crop.png&quot;/&gt;&lt;left val=&quot;55&quot;/&gt;&lt;top val=&quot;403&quot;/&gt;&lt;width val=&quot;474&quot;/&gt;&lt;height val=&quot;20&quot;/&gt;&lt;hasText val=&quot;1&quot;/&gt;&lt;paraId val=&quot;10&quot;/&gt;&lt;/Image&gt;&lt;/TextEffect&gt;"/>
  <p:tag name="PRESENTER_SHAPETEXTINFO" val="&lt;ShapeTextInfo&gt;&lt;TableIndex row=&quot;-1&quot; col=&quot;-1&quot;&gt;&lt;linesCount val=&quot;13&quot;/&gt;&lt;lineCharCount val=&quot;19&quot;/&gt;&lt;lineCharCount val=&quot;53&quot;/&gt;&lt;lineCharCount val=&quot;30&quot;/&gt;&lt;lineCharCount val=&quot;30&quot;/&gt;&lt;lineCharCount val=&quot;46&quot;/&gt;&lt;lineCharCount val=&quot;26&quot;/&gt;&lt;lineCharCount val=&quot;51&quot;/&gt;&lt;lineCharCount val=&quot;32&quot;/&gt;&lt;lineCharCount val=&quot;44&quot;/&gt;&lt;lineCharCount val=&quot;50&quot;/&gt;&lt;lineCharCount val=&quot;31&quot;/&gt;&lt;lineCharCount val=&quot;44&quot;/&gt;&lt;lineCharCount val=&quot;44&quot;/&gt;&lt;/TableIndex&gt;&lt;/ShapeTextInfo&g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TotalTime>
  <Words>488</Words>
  <Application>Microsoft Office PowerPoint</Application>
  <PresentationFormat>Custom</PresentationFormat>
  <Paragraphs>59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Mục tiêu của bài học </vt:lpstr>
      <vt:lpstr>Cấu trúc bài học gồm có 3 phần</vt:lpstr>
      <vt:lpstr>PowerPoint Presentation</vt:lpstr>
      <vt:lpstr>PowerPoint Presentation</vt:lpstr>
      <vt:lpstr>Đôi bàn tay giúp chúng…</vt:lpstr>
      <vt:lpstr>PowerPoint Presentation</vt:lpstr>
      <vt:lpstr>PowerPoint Presentation</vt:lpstr>
      <vt:lpstr>PowerPoint Presentation</vt:lpstr>
      <vt:lpstr>Đàm thoại, giúp trẻ hiểu nội dung</vt:lpstr>
      <vt:lpstr>PowerPoint Presentation</vt:lpstr>
      <vt:lpstr>PowerPoint Presentation</vt:lpstr>
      <vt:lpstr>Đàm thoại</vt:lpstr>
      <vt:lpstr>PowerPoint Presentation</vt:lpstr>
      <vt:lpstr>Ngoài sự lễ phép thì việc đưa tăm bằng hai tay còn có ý nghĩa gì nữa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tt</dc:creator>
  <cp:lastModifiedBy>tt</cp:lastModifiedBy>
  <cp:revision>18</cp:revision>
  <dcterms:created xsi:type="dcterms:W3CDTF">2017-10-22T11:23:09Z</dcterms:created>
  <dcterms:modified xsi:type="dcterms:W3CDTF">2018-01-11T14:55:38Z</dcterms:modified>
</cp:coreProperties>
</file>