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7" r:id="rId11"/>
    <p:sldId id="271" r:id="rId12"/>
    <p:sldId id="268" r:id="rId13"/>
    <p:sldId id="269" r:id="rId14"/>
    <p:sldId id="270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0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882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9385-4489-4596-ACBC-3622632184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C509-83D4-4D44-955E-091A02D564B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9385-4489-4596-ACBC-3622632184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C509-83D4-4D44-955E-091A02D564B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9385-4489-4596-ACBC-3622632184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C509-83D4-4D44-955E-091A02D564B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9385-4489-4596-ACBC-3622632184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C509-83D4-4D44-955E-091A02D564B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9385-4489-4596-ACBC-3622632184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C509-83D4-4D44-955E-091A02D564B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9385-4489-4596-ACBC-36226321845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C509-83D4-4D44-955E-091A02D564B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9385-4489-4596-ACBC-36226321845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C509-83D4-4D44-955E-091A02D564B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9385-4489-4596-ACBC-36226321845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C509-83D4-4D44-955E-091A02D564B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9385-4489-4596-ACBC-36226321845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C509-83D4-4D44-955E-091A02D564B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9385-4489-4596-ACBC-36226321845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C509-83D4-4D44-955E-091A02D564B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9385-4489-4596-ACBC-36226321845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C509-83D4-4D44-955E-091A02D564B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89385-4489-4596-ACBC-36226321845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9C509-83D4-4D44-955E-091A02D564B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7360" y="248195"/>
            <a:ext cx="9849394" cy="546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400" b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 GIANG BIÊN</a:t>
            </a:r>
            <a:endParaRPr lang="en-US" sz="2400" b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defRPr/>
            </a:pPr>
            <a:endParaRPr lang="en-US" altLang="en-US" sz="3600" b="1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defRPr/>
            </a:pPr>
            <a:endParaRPr lang="en-US" altLang="en-US" sz="3600" b="1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defRPr/>
            </a:pPr>
            <a:endParaRPr lang="en-US" altLang="en-US" sz="3600" b="1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en-US" sz="3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</a:t>
            </a:r>
            <a:r>
              <a:rPr lang="en-US" alt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 PHÁT TRIỂN NGÔN NGỮ</a:t>
            </a:r>
            <a:endParaRPr lang="en-US" altLang="en-US" sz="36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Làm quen chữ cái e, ê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MGL A4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330" y="1177290"/>
            <a:ext cx="1252855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6365" y="0"/>
            <a:ext cx="33832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endParaRPr lang="en-US" sz="400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9806" y="-91440"/>
            <a:ext cx="380129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ê</a:t>
            </a:r>
            <a:endParaRPr lang="en-US" sz="40000" b="1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45975" cy="6858000"/>
          </a:xfrm>
          <a:prstGeom prst="rect">
            <a:avLst/>
          </a:prstGeom>
        </p:spPr>
      </p:pic>
      <p:sp>
        <p:nvSpPr>
          <p:cNvPr id="6" name="Vertical Scroll 5"/>
          <p:cNvSpPr/>
          <p:nvPr/>
        </p:nvSpPr>
        <p:spPr>
          <a:xfrm>
            <a:off x="1014776" y="1100137"/>
            <a:ext cx="2427287" cy="4657725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endParaRPr lang="en-US" sz="5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5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ê</a:t>
            </a:r>
            <a:endParaRPr lang="en-US" sz="5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5400000">
            <a:off x="3991995" y="-169114"/>
            <a:ext cx="2425700" cy="2963862"/>
          </a:xfrm>
          <a:prstGeom prst="moon">
            <a:avLst>
              <a:gd name="adj" fmla="val 500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5400000">
            <a:off x="7553530" y="-47490"/>
            <a:ext cx="2501900" cy="2678113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49304"/>
            <a:ext cx="1738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UTM Avo" panose="02040603050506020204" pitchFamily="18" charset="0"/>
              </a:rPr>
              <a:t>g</a:t>
            </a:r>
            <a:r>
              <a:rPr lang="en-US" sz="2400" b="1" smtClean="0">
                <a:latin typeface="UTM Avo" panose="02040603050506020204" pitchFamily="18" charset="0"/>
              </a:rPr>
              <a:t>iống nhau</a:t>
            </a:r>
            <a:endParaRPr lang="en-US" sz="2400" b="1"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73291" y="349304"/>
            <a:ext cx="1254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UTM Avo" panose="02040603050506020204" pitchFamily="18" charset="0"/>
              </a:rPr>
              <a:t>k</a:t>
            </a:r>
            <a:r>
              <a:rPr lang="en-US" sz="2400" b="1" smtClean="0">
                <a:latin typeface="UTM Avo" panose="02040603050506020204" pitchFamily="18" charset="0"/>
              </a:rPr>
              <a:t>hác nhau</a:t>
            </a:r>
            <a:endParaRPr lang="en-US" sz="2400" b="1"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7815" y="3871033"/>
            <a:ext cx="2297208" cy="36133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817397" y="3906979"/>
            <a:ext cx="2326140" cy="3253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4220709" y="2525667"/>
            <a:ext cx="2021921" cy="3097223"/>
          </a:xfrm>
          <a:prstGeom prst="arc">
            <a:avLst>
              <a:gd name="adj1" fmla="val 1492709"/>
              <a:gd name="adj2" fmla="val 21420411"/>
            </a:avLst>
          </a:prstGeom>
          <a:ln w="381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Arc 19"/>
          <p:cNvSpPr/>
          <p:nvPr/>
        </p:nvSpPr>
        <p:spPr>
          <a:xfrm>
            <a:off x="7999790" y="2695125"/>
            <a:ext cx="1979816" cy="2988185"/>
          </a:xfrm>
          <a:prstGeom prst="arc">
            <a:avLst>
              <a:gd name="adj1" fmla="val 1492709"/>
              <a:gd name="adj2" fmla="val 21420411"/>
            </a:avLst>
          </a:prstGeom>
          <a:ln w="381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640" y="1751478"/>
            <a:ext cx="1585179" cy="640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/>
      <p:bldP spid="12" grpId="0"/>
      <p:bldP spid="15" grpId="0" animBg="1"/>
      <p:bldP spid="17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673" y="1912389"/>
            <a:ext cx="6179127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UTM Avo" panose="02040603050506020204" pitchFamily="18" charset="0"/>
              </a:rPr>
              <a:t>Trò chơi 1:</a:t>
            </a:r>
            <a:endParaRPr lang="en-US" sz="6000" smtClean="0">
              <a:solidFill>
                <a:srgbClr val="0070C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6000" smtClean="0">
                <a:solidFill>
                  <a:srgbClr val="0070C0"/>
                </a:solidFill>
                <a:latin typeface="UTM Avo" panose="02040603050506020204" pitchFamily="18" charset="0"/>
              </a:rPr>
              <a:t>Nhanh và đúng</a:t>
            </a:r>
            <a:endParaRPr lang="en-US" sz="6000" smtClean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4183"/>
            <a:ext cx="12192000" cy="6659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8405" y="2185612"/>
            <a:ext cx="64146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UTM Avo" panose="02040603050506020204" pitchFamily="18" charset="0"/>
              </a:rPr>
              <a:t>Trò chơi 2:</a:t>
            </a:r>
            <a:endParaRPr lang="en-US" sz="4800" b="1" smtClean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4800" b="1" smtClean="0">
                <a:solidFill>
                  <a:srgbClr val="FF0000"/>
                </a:solidFill>
                <a:latin typeface="UTM Avo" panose="02040603050506020204" pitchFamily="18" charset="0"/>
              </a:rPr>
              <a:t>Khéo tay tinh mắt</a:t>
            </a:r>
            <a:endParaRPr lang="en-US" sz="48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45975" cy="6858000"/>
          </a:xfrm>
          <a:prstGeom prst="rect">
            <a:avLst/>
          </a:prstGeom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 rot="16200000">
            <a:off x="4677410" y="-807085"/>
            <a:ext cx="3050540" cy="7823835"/>
          </a:xfrm>
          <a:prstGeom prst="moon">
            <a:avLst>
              <a:gd name="adj" fmla="val 7461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4895" y="2475230"/>
            <a:ext cx="5704840" cy="1725295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noAutofit/>
          </a:bodyPr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Bahnschrift Condensed" panose="020B0502040204020203" charset="0"/>
                <a:cs typeface="Bahnschrift Condensed" panose="020B0502040204020203" charset="0"/>
              </a:rPr>
              <a:t>KẾT THÚC</a:t>
            </a:r>
            <a:endParaRPr lang="en-US" sz="7200" b="1">
              <a:solidFill>
                <a:srgbClr val="FF0000"/>
              </a:solidFill>
              <a:latin typeface="Bahnschrift Condensed" panose="020B0502040204020203" charset="0"/>
              <a:cs typeface="Bahnschrift Condensed" panose="020B05020402040202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-182881"/>
            <a:ext cx="12191999" cy="7181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1811" y="3358515"/>
            <a:ext cx="944444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hát bài “Nhà mình rất vui”</a:t>
            </a:r>
            <a:endParaRPr lang="en-US" sz="4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131" y="0"/>
            <a:ext cx="8710378" cy="4987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4982" y="5072896"/>
            <a:ext cx="505690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>
                <a:solidFill>
                  <a:srgbClr val="FFC000"/>
                </a:solidFill>
                <a:latin typeface="UTM Avo" panose="02040603050506020204" pitchFamily="18" charset="0"/>
              </a:rPr>
              <a:t>e</a:t>
            </a:r>
            <a:r>
              <a:rPr lang="en-US" sz="11000" b="1" smtClean="0">
                <a:solidFill>
                  <a:srgbClr val="FFC000"/>
                </a:solidFill>
                <a:latin typeface="UTM Avo" panose="02040603050506020204" pitchFamily="18" charset="0"/>
              </a:rPr>
              <a:t>m bé</a:t>
            </a:r>
            <a:endParaRPr lang="en-US" sz="11000" b="1">
              <a:solidFill>
                <a:srgbClr val="FFC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46834"/>
            <a:ext cx="12276414" cy="6811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4909" y="46834"/>
            <a:ext cx="471054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smtClean="0">
                <a:solidFill>
                  <a:srgbClr val="0070C0"/>
                </a:solidFill>
                <a:latin typeface="UTM Avo" panose="02040603050506020204" pitchFamily="18" charset="0"/>
              </a:rPr>
              <a:t>e</a:t>
            </a:r>
            <a:endParaRPr lang="en-US" sz="40000" b="1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"/>
            <a:ext cx="12192000" cy="6851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9334" y="965201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UTM Avo" panose="02040603050506020204" pitchFamily="18" charset="0"/>
              </a:rPr>
              <a:t>Cấu tạo chữ e</a:t>
            </a:r>
            <a:endParaRPr lang="en-US" sz="4800" b="1">
              <a:solidFill>
                <a:srgbClr val="0070C0"/>
              </a:solidFill>
              <a:latin typeface="UTM Avo" panose="02040603050506020204" pitchFamily="18" charset="0"/>
            </a:endParaRPr>
          </a:p>
          <a:p>
            <a:pPr algn="ctr"/>
            <a:endParaRPr lang="en-US" sz="4800"/>
          </a:p>
        </p:txBody>
      </p:sp>
      <p:sp>
        <p:nvSpPr>
          <p:cNvPr id="7" name="Rectangle 6"/>
          <p:cNvSpPr/>
          <p:nvPr/>
        </p:nvSpPr>
        <p:spPr>
          <a:xfrm>
            <a:off x="4919362" y="3861609"/>
            <a:ext cx="3602224" cy="47413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4919362" y="2291949"/>
            <a:ext cx="3361038" cy="3781168"/>
          </a:xfrm>
          <a:prstGeom prst="arc">
            <a:avLst>
              <a:gd name="adj1" fmla="val 1492709"/>
              <a:gd name="adj2" fmla="val 21420411"/>
            </a:avLst>
          </a:prstGeom>
          <a:ln w="508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3841" y="-285440"/>
            <a:ext cx="12435840" cy="6995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61709" y="803307"/>
            <a:ext cx="32004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0" b="1" smtClean="0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endParaRPr lang="en-US" sz="310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72438" y="336457"/>
            <a:ext cx="2150533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0" b="1">
                <a:solidFill>
                  <a:srgbClr val="002060"/>
                </a:solidFill>
                <a:latin typeface="UTM Avo" panose="02040603050506020204" pitchFamily="18" charset="0"/>
              </a:rPr>
              <a:t>E</a:t>
            </a:r>
            <a:endParaRPr lang="en-US" altLang="en-US" sz="350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60267" y="2269067"/>
            <a:ext cx="2319866" cy="2523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447" y="1855920"/>
            <a:ext cx="2279427" cy="2757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437" y="1122218"/>
            <a:ext cx="583969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endParaRPr lang="en-US" sz="400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3782" y="4073236"/>
            <a:ext cx="2202873" cy="139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83" y="1978841"/>
            <a:ext cx="2925695" cy="118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71" y="103910"/>
            <a:ext cx="12191999" cy="6858000"/>
          </a:xfrm>
          <a:prstGeom prst="rect">
            <a:avLst/>
          </a:prstGeom>
        </p:spPr>
      </p:pic>
      <p:sp>
        <p:nvSpPr>
          <p:cNvPr id="9" name="Arc 8"/>
          <p:cNvSpPr/>
          <p:nvPr/>
        </p:nvSpPr>
        <p:spPr>
          <a:xfrm>
            <a:off x="4338859" y="2137240"/>
            <a:ext cx="3361038" cy="3781168"/>
          </a:xfrm>
          <a:prstGeom prst="arc">
            <a:avLst>
              <a:gd name="adj1" fmla="val 1492709"/>
              <a:gd name="adj2" fmla="val 21420411"/>
            </a:avLst>
          </a:prstGeom>
          <a:ln w="571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/>
          <p:cNvSpPr/>
          <p:nvPr/>
        </p:nvSpPr>
        <p:spPr>
          <a:xfrm>
            <a:off x="4463245" y="3694232"/>
            <a:ext cx="3496191" cy="5660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30" y="476338"/>
            <a:ext cx="2925695" cy="118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999" cy="6818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8503" y="996998"/>
            <a:ext cx="253538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UTM Avo" panose="02040603050506020204" pitchFamily="18" charset="0"/>
              </a:rPr>
              <a:t>ê</a:t>
            </a:r>
            <a:endParaRPr lang="en-US" sz="350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9459" y="996997"/>
            <a:ext cx="209005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5000" b="1" smtClean="0">
                <a:solidFill>
                  <a:srgbClr val="002060"/>
                </a:solidFill>
                <a:latin typeface="UTM Avo" panose="02040603050506020204" pitchFamily="18" charset="0"/>
              </a:rPr>
              <a:t>Ê</a:t>
            </a:r>
            <a:endParaRPr lang="en-US" altLang="en-US" sz="350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166" y="2361444"/>
            <a:ext cx="2364377" cy="314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WPS Presentation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56" baseType="lpstr">
      <vt:lpstr>Arial</vt:lpstr>
      <vt:lpstr>SimSun</vt:lpstr>
      <vt:lpstr>Wingdings</vt:lpstr>
      <vt:lpstr>Times New Roman</vt:lpstr>
      <vt:lpstr>UTM Avo</vt:lpstr>
      <vt:lpstr>Segoe Print</vt:lpstr>
      <vt:lpstr>Calibri</vt:lpstr>
      <vt:lpstr>Microsoft YaHei</vt:lpstr>
      <vt:lpstr>Arial Unicode MS</vt:lpstr>
      <vt:lpstr>Calibri Light</vt:lpstr>
      <vt:lpstr>Agency FB</vt:lpstr>
      <vt:lpstr>Algerian</vt:lpstr>
      <vt:lpstr>Arial Black</vt:lpstr>
      <vt:lpstr>Arial Narrow</vt:lpstr>
      <vt:lpstr>Arial Rounded MT Bold</vt:lpstr>
      <vt:lpstr>Bahnschrift</vt:lpstr>
      <vt:lpstr>Bahnschrift Condensed</vt:lpstr>
      <vt:lpstr>Bahnschrift Light</vt:lpstr>
      <vt:lpstr>Bahnschrift Light Condensed</vt:lpstr>
      <vt:lpstr>Bahnschrift Light SemiCondensed</vt:lpstr>
      <vt:lpstr>Bahnschrift SemiBold</vt:lpstr>
      <vt:lpstr>Bahnschrift SemiBold Condensed</vt:lpstr>
      <vt:lpstr>Bahnschrift SemiBold SemiConden</vt:lpstr>
      <vt:lpstr>Bahnschrift SemiCondensed</vt:lpstr>
      <vt:lpstr>Bahnschrift SemiLight</vt:lpstr>
      <vt:lpstr>Bahnschrift SemiLight SemiConde</vt:lpstr>
      <vt:lpstr>Baskerville Old Face</vt:lpstr>
      <vt:lpstr>Bell MT</vt:lpstr>
      <vt:lpstr>Bauhaus 93</vt:lpstr>
      <vt:lpstr>Berlin Sans FB</vt:lpstr>
      <vt:lpstr>Berlin Sans FB Demi</vt:lpstr>
      <vt:lpstr>Bernard MT Condensed</vt:lpstr>
      <vt:lpstr>Blackadder ITC</vt:lpstr>
      <vt:lpstr>Bodoni MT</vt:lpstr>
      <vt:lpstr>Bodoni MT Black</vt:lpstr>
      <vt:lpstr>Book Antiqua</vt:lpstr>
      <vt:lpstr>Bodoni MT Poster Compressed</vt:lpstr>
      <vt:lpstr>Bradley Hand ITC</vt:lpstr>
      <vt:lpstr>Broadway</vt:lpstr>
      <vt:lpstr>Brush Script MT</vt:lpstr>
      <vt:lpstr>Bahnschrift SemiLight Condensed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 BA VI</dc:creator>
  <cp:lastModifiedBy>PC</cp:lastModifiedBy>
  <cp:revision>24</cp:revision>
  <dcterms:created xsi:type="dcterms:W3CDTF">2022-11-02T05:16:00Z</dcterms:created>
  <dcterms:modified xsi:type="dcterms:W3CDTF">2023-10-30T14:14:29Z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2EAB5181BCF640F38641D2E63CAA92A5_12</vt:lpwstr>
  </property>
  <property fmtid="{D5CDD505-2E9C-101B-9397-08002B2CF9AE}" pid="3" name="KSOProductBuildVer">
    <vt:lpwstr>1033-12.2.0.13266</vt:lpwstr>
  </property>
</Properties>
</file>