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08" y="-1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196E-1F94-44DB-9E32-376DE8100DAE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CC1B0-AE0C-48D7-AB8C-4BD2CABB2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026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196E-1F94-44DB-9E32-376DE8100DAE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CC1B0-AE0C-48D7-AB8C-4BD2CABB2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313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196E-1F94-44DB-9E32-376DE8100DAE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CC1B0-AE0C-48D7-AB8C-4BD2CABB2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240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196E-1F94-44DB-9E32-376DE8100DAE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CC1B0-AE0C-48D7-AB8C-4BD2CABB2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488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196E-1F94-44DB-9E32-376DE8100DAE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CC1B0-AE0C-48D7-AB8C-4BD2CABB2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853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196E-1F94-44DB-9E32-376DE8100DAE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CC1B0-AE0C-48D7-AB8C-4BD2CABB2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712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196E-1F94-44DB-9E32-376DE8100DAE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CC1B0-AE0C-48D7-AB8C-4BD2CABB2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057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196E-1F94-44DB-9E32-376DE8100DAE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CC1B0-AE0C-48D7-AB8C-4BD2CABB2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782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196E-1F94-44DB-9E32-376DE8100DAE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CC1B0-AE0C-48D7-AB8C-4BD2CABB2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075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196E-1F94-44DB-9E32-376DE8100DAE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CC1B0-AE0C-48D7-AB8C-4BD2CABB2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512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196E-1F94-44DB-9E32-376DE8100DAE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CC1B0-AE0C-48D7-AB8C-4BD2CABB2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68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D196E-1F94-44DB-9E32-376DE8100DAE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CC1B0-AE0C-48D7-AB8C-4BD2CABB2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495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771" y="0"/>
            <a:ext cx="12461232" cy="724277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63366" y="2421057"/>
            <a:ext cx="3087231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0" i="0" dirty="0" smtClean="0">
                <a:solidFill>
                  <a:srgbClr val="3333FF"/>
                </a:solidFill>
                <a:effectLst/>
                <a:latin typeface="Tahoma" panose="020B0604030504040204" pitchFamily="34" charset="0"/>
              </a:rPr>
              <a:t>PTVĐ</a:t>
            </a:r>
          </a:p>
          <a:p>
            <a:r>
              <a:rPr lang="en-US" sz="2000" dirty="0" smtClean="0">
                <a:solidFill>
                  <a:srgbClr val="3333FF"/>
                </a:solidFill>
              </a:rPr>
              <a:t>- VĐCB: </a:t>
            </a:r>
            <a:r>
              <a:rPr lang="en-US" sz="2000" dirty="0" err="1" smtClean="0">
                <a:solidFill>
                  <a:srgbClr val="3333FF"/>
                </a:solidFill>
              </a:rPr>
              <a:t>Đi</a:t>
            </a:r>
            <a:r>
              <a:rPr lang="en-US" sz="2000" dirty="0" smtClean="0">
                <a:solidFill>
                  <a:srgbClr val="3333FF"/>
                </a:solidFill>
              </a:rPr>
              <a:t> </a:t>
            </a:r>
            <a:r>
              <a:rPr lang="en-US" sz="2000" dirty="0" err="1" smtClean="0">
                <a:solidFill>
                  <a:srgbClr val="3333FF"/>
                </a:solidFill>
              </a:rPr>
              <a:t>nối</a:t>
            </a:r>
            <a:r>
              <a:rPr lang="en-US" sz="2000" dirty="0" smtClean="0">
                <a:solidFill>
                  <a:srgbClr val="3333FF"/>
                </a:solidFill>
              </a:rPr>
              <a:t> </a:t>
            </a:r>
            <a:r>
              <a:rPr lang="en-US" sz="2000" dirty="0" err="1" smtClean="0">
                <a:solidFill>
                  <a:srgbClr val="3333FF"/>
                </a:solidFill>
              </a:rPr>
              <a:t>bàn</a:t>
            </a:r>
            <a:r>
              <a:rPr lang="en-US" sz="2000" dirty="0" smtClean="0">
                <a:solidFill>
                  <a:srgbClr val="3333FF"/>
                </a:solidFill>
              </a:rPr>
              <a:t> </a:t>
            </a:r>
            <a:r>
              <a:rPr lang="en-US" sz="2000" dirty="0" err="1" smtClean="0">
                <a:solidFill>
                  <a:srgbClr val="3333FF"/>
                </a:solidFill>
              </a:rPr>
              <a:t>chân</a:t>
            </a:r>
            <a:r>
              <a:rPr lang="en-US" sz="2000" dirty="0" smtClean="0">
                <a:solidFill>
                  <a:srgbClr val="3333FF"/>
                </a:solidFill>
              </a:rPr>
              <a:t> </a:t>
            </a:r>
            <a:r>
              <a:rPr lang="en-US" sz="2000" dirty="0" err="1" smtClean="0">
                <a:solidFill>
                  <a:srgbClr val="3333FF"/>
                </a:solidFill>
              </a:rPr>
              <a:t>tiến</a:t>
            </a:r>
            <a:r>
              <a:rPr lang="en-US" sz="2000" dirty="0" smtClean="0">
                <a:solidFill>
                  <a:srgbClr val="3333FF"/>
                </a:solidFill>
              </a:rPr>
              <a:t> </a:t>
            </a:r>
            <a:r>
              <a:rPr lang="en-US" sz="2000" dirty="0" err="1" smtClean="0">
                <a:solidFill>
                  <a:srgbClr val="3333FF"/>
                </a:solidFill>
              </a:rPr>
              <a:t>lùi</a:t>
            </a:r>
            <a:r>
              <a:rPr lang="en-US" sz="2000" dirty="0" smtClean="0">
                <a:solidFill>
                  <a:srgbClr val="3333FF"/>
                </a:solidFill>
              </a:rPr>
              <a:t> </a:t>
            </a:r>
          </a:p>
          <a:p>
            <a:r>
              <a:rPr lang="en-US" sz="2000" dirty="0" smtClean="0">
                <a:solidFill>
                  <a:srgbClr val="3333FF"/>
                </a:solidFill>
              </a:rPr>
              <a:t>- TCVĐ: </a:t>
            </a:r>
            <a:r>
              <a:rPr lang="en-US" sz="2000" dirty="0" err="1" smtClean="0">
                <a:solidFill>
                  <a:srgbClr val="3333FF"/>
                </a:solidFill>
              </a:rPr>
              <a:t>Chuyền</a:t>
            </a:r>
            <a:r>
              <a:rPr lang="en-US" sz="2000" dirty="0" smtClean="0">
                <a:solidFill>
                  <a:srgbClr val="3333FF"/>
                </a:solidFill>
              </a:rPr>
              <a:t> </a:t>
            </a:r>
            <a:r>
              <a:rPr lang="en-US" sz="2000" dirty="0" err="1" smtClean="0">
                <a:solidFill>
                  <a:srgbClr val="3333FF"/>
                </a:solidFill>
              </a:rPr>
              <a:t>bóng</a:t>
            </a:r>
            <a:endParaRPr lang="en-US" sz="2000" dirty="0">
              <a:solidFill>
                <a:srgbClr val="3333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89963" y="2421057"/>
            <a:ext cx="217778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0" i="0" dirty="0" smtClean="0">
                <a:solidFill>
                  <a:srgbClr val="3333FF"/>
                </a:solidFill>
                <a:effectLst/>
                <a:latin typeface="Tahoma" panose="020B0604030504040204" pitchFamily="34" charset="0"/>
              </a:rPr>
              <a:t>KPKH</a:t>
            </a:r>
          </a:p>
          <a:p>
            <a:pPr algn="ctr"/>
            <a:r>
              <a:rPr lang="en-US" sz="2400" dirty="0" err="1">
                <a:solidFill>
                  <a:srgbClr val="3333FF"/>
                </a:solidFill>
              </a:rPr>
              <a:t>Trung</a:t>
            </a:r>
            <a:r>
              <a:rPr lang="en-US" sz="2400" dirty="0">
                <a:solidFill>
                  <a:srgbClr val="3333FF"/>
                </a:solidFill>
              </a:rPr>
              <a:t> </a:t>
            </a:r>
            <a:r>
              <a:rPr lang="en-US" sz="2400" dirty="0" err="1">
                <a:solidFill>
                  <a:srgbClr val="3333FF"/>
                </a:solidFill>
              </a:rPr>
              <a:t>thu</a:t>
            </a:r>
            <a:endParaRPr lang="en-US" sz="2400" dirty="0">
              <a:solidFill>
                <a:srgbClr val="3333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897763" y="2429014"/>
            <a:ext cx="2970365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0" i="0" dirty="0" smtClean="0">
                <a:solidFill>
                  <a:srgbClr val="3333FF"/>
                </a:solidFill>
                <a:effectLst/>
                <a:latin typeface="Tahoma" panose="020B0604030504040204" pitchFamily="34" charset="0"/>
              </a:rPr>
              <a:t>LQVT</a:t>
            </a:r>
          </a:p>
          <a:p>
            <a:pPr algn="ctr"/>
            <a:r>
              <a:rPr lang="en-US" sz="2000" dirty="0" err="1">
                <a:solidFill>
                  <a:srgbClr val="3333FF"/>
                </a:solidFill>
              </a:rPr>
              <a:t>Ôn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nhận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biết</a:t>
            </a:r>
            <a:r>
              <a:rPr lang="en-US" sz="2000" dirty="0">
                <a:solidFill>
                  <a:srgbClr val="3333FF"/>
                </a:solidFill>
              </a:rPr>
              <a:t>, </a:t>
            </a:r>
            <a:r>
              <a:rPr lang="en-US" sz="2000" dirty="0" err="1">
                <a:solidFill>
                  <a:srgbClr val="3333FF"/>
                </a:solidFill>
              </a:rPr>
              <a:t>phân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biệt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hình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 smtClean="0">
                <a:solidFill>
                  <a:srgbClr val="3333FF"/>
                </a:solidFill>
              </a:rPr>
              <a:t>tròn</a:t>
            </a:r>
            <a:r>
              <a:rPr lang="en-US" sz="2000" dirty="0">
                <a:solidFill>
                  <a:srgbClr val="3333FF"/>
                </a:solidFill>
              </a:rPr>
              <a:t>, </a:t>
            </a:r>
            <a:r>
              <a:rPr lang="en-US" sz="2000" dirty="0" err="1">
                <a:solidFill>
                  <a:srgbClr val="3333FF"/>
                </a:solidFill>
              </a:rPr>
              <a:t>vuông</a:t>
            </a:r>
            <a:r>
              <a:rPr lang="en-US" sz="2000" dirty="0">
                <a:solidFill>
                  <a:srgbClr val="3333FF"/>
                </a:solidFill>
              </a:rPr>
              <a:t>, tam </a:t>
            </a:r>
            <a:r>
              <a:rPr lang="en-US" sz="2000" dirty="0" err="1">
                <a:solidFill>
                  <a:srgbClr val="3333FF"/>
                </a:solidFill>
              </a:rPr>
              <a:t>giác</a:t>
            </a:r>
            <a:r>
              <a:rPr lang="en-US" sz="2000" dirty="0">
                <a:solidFill>
                  <a:srgbClr val="3333FF"/>
                </a:solidFill>
              </a:rPr>
              <a:t>, </a:t>
            </a:r>
            <a:r>
              <a:rPr lang="en-US" sz="2000" dirty="0" err="1">
                <a:solidFill>
                  <a:srgbClr val="3333FF"/>
                </a:solidFill>
              </a:rPr>
              <a:t>chữ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nhật</a:t>
            </a:r>
            <a:endParaRPr lang="en-US" sz="2000" dirty="0">
              <a:solidFill>
                <a:srgbClr val="3333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04112" y="5140405"/>
            <a:ext cx="268888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0" i="0" dirty="0" smtClean="0">
                <a:solidFill>
                  <a:srgbClr val="3333FF"/>
                </a:solidFill>
                <a:effectLst/>
                <a:latin typeface="Tahoma" panose="020B0604030504040204" pitchFamily="34" charset="0"/>
              </a:rPr>
              <a:t>TẠO HÌNH</a:t>
            </a:r>
          </a:p>
          <a:p>
            <a:pPr algn="ctr"/>
            <a:r>
              <a:rPr lang="en-US" sz="2000" dirty="0" err="1">
                <a:solidFill>
                  <a:srgbClr val="3333FF"/>
                </a:solidFill>
              </a:rPr>
              <a:t>Làm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đèn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lồng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Trung</a:t>
            </a:r>
            <a:r>
              <a:rPr lang="en-US" sz="2000" dirty="0">
                <a:solidFill>
                  <a:srgbClr val="3333FF"/>
                </a:solidFill>
              </a:rPr>
              <a:t> Thu</a:t>
            </a:r>
            <a:endParaRPr lang="en-US" sz="2000" dirty="0">
              <a:solidFill>
                <a:srgbClr val="3333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328299" y="4991652"/>
            <a:ext cx="31045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3333FF"/>
                </a:solidFill>
                <a:latin typeface="Tahoma" panose="020B0604030504040204" pitchFamily="34" charset="0"/>
              </a:rPr>
              <a:t>ÂM NHẠC</a:t>
            </a:r>
            <a:endParaRPr lang="en-US" b="0" i="0" dirty="0" smtClean="0">
              <a:solidFill>
                <a:srgbClr val="3333FF"/>
              </a:solidFill>
              <a:effectLst/>
              <a:latin typeface="Tahoma" panose="020B0604030504040204" pitchFamily="34" charset="0"/>
            </a:endParaRPr>
          </a:p>
          <a:p>
            <a:pPr marL="285750" indent="-285750">
              <a:buFontTx/>
              <a:buChar char="-"/>
            </a:pPr>
            <a:r>
              <a:rPr lang="en-US" dirty="0" err="1" smtClean="0">
                <a:solidFill>
                  <a:srgbClr val="3333FF"/>
                </a:solidFill>
                <a:latin typeface="Tahoma" panose="020B0604030504040204" pitchFamily="34" charset="0"/>
              </a:rPr>
              <a:t>Dạy</a:t>
            </a:r>
            <a:r>
              <a:rPr lang="en-US" dirty="0" smtClean="0">
                <a:solidFill>
                  <a:srgbClr val="3333FF"/>
                </a:solidFill>
                <a:latin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ahoma" panose="020B0604030504040204" pitchFamily="34" charset="0"/>
              </a:rPr>
              <a:t>hát</a:t>
            </a:r>
            <a:r>
              <a:rPr lang="en-US" dirty="0">
                <a:solidFill>
                  <a:srgbClr val="3333FF"/>
                </a:solidFill>
                <a:latin typeface="Tahoma" panose="020B0604030504040204" pitchFamily="34" charset="0"/>
              </a:rPr>
              <a:t>: </a:t>
            </a:r>
            <a:r>
              <a:rPr lang="en-US" dirty="0" err="1">
                <a:solidFill>
                  <a:srgbClr val="3333FF"/>
                </a:solidFill>
                <a:latin typeface="Tahoma" panose="020B0604030504040204" pitchFamily="34" charset="0"/>
              </a:rPr>
              <a:t>Cô</a:t>
            </a:r>
            <a:r>
              <a:rPr lang="en-US" dirty="0">
                <a:solidFill>
                  <a:srgbClr val="3333FF"/>
                </a:solidFill>
                <a:latin typeface="Tahoma" panose="020B0604030504040204" pitchFamily="34" charset="0"/>
              </a:rPr>
              <a:t> </a:t>
            </a:r>
            <a:r>
              <a:rPr lang="en-US" dirty="0" err="1" smtClean="0">
                <a:solidFill>
                  <a:srgbClr val="3333FF"/>
                </a:solidFill>
                <a:latin typeface="Tahoma" panose="020B0604030504040204" pitchFamily="34" charset="0"/>
              </a:rPr>
              <a:t>giáo</a:t>
            </a:r>
            <a:endParaRPr lang="en-US" dirty="0" smtClean="0">
              <a:solidFill>
                <a:srgbClr val="3333FF"/>
              </a:solidFill>
              <a:latin typeface="Tahoma" panose="020B0604030504040204" pitchFamily="34" charset="0"/>
            </a:endParaRPr>
          </a:p>
          <a:p>
            <a:pPr marL="285750" indent="-285750">
              <a:buFontTx/>
              <a:buChar char="-"/>
            </a:pPr>
            <a:r>
              <a:rPr lang="en-US" dirty="0" err="1" smtClean="0">
                <a:solidFill>
                  <a:srgbClr val="3333FF"/>
                </a:solidFill>
                <a:latin typeface="Tahoma" panose="020B0604030504040204" pitchFamily="34" charset="0"/>
              </a:rPr>
              <a:t>Nghe</a:t>
            </a:r>
            <a:r>
              <a:rPr lang="en-US" dirty="0" smtClean="0">
                <a:solidFill>
                  <a:srgbClr val="3333FF"/>
                </a:solidFill>
                <a:latin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ahoma" panose="020B0604030504040204" pitchFamily="34" charset="0"/>
              </a:rPr>
              <a:t>hát</a:t>
            </a:r>
            <a:r>
              <a:rPr lang="en-US" dirty="0">
                <a:solidFill>
                  <a:srgbClr val="3333FF"/>
                </a:solidFill>
                <a:latin typeface="Tahoma" panose="020B0604030504040204" pitchFamily="34" charset="0"/>
              </a:rPr>
              <a:t>: </a:t>
            </a:r>
            <a:r>
              <a:rPr lang="en-US" dirty="0" err="1">
                <a:solidFill>
                  <a:srgbClr val="3333FF"/>
                </a:solidFill>
                <a:latin typeface="Tahoma" panose="020B0604030504040204" pitchFamily="34" charset="0"/>
              </a:rPr>
              <a:t>Ngày</a:t>
            </a:r>
            <a:r>
              <a:rPr lang="en-US" dirty="0">
                <a:solidFill>
                  <a:srgbClr val="3333FF"/>
                </a:solidFill>
                <a:latin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ahoma" panose="020B0604030504040204" pitchFamily="34" charset="0"/>
              </a:rPr>
              <a:t>đầu</a:t>
            </a:r>
            <a:r>
              <a:rPr lang="en-US" dirty="0">
                <a:solidFill>
                  <a:srgbClr val="3333FF"/>
                </a:solidFill>
                <a:latin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ahoma" panose="020B0604030504040204" pitchFamily="34" charset="0"/>
              </a:rPr>
              <a:t>tiên</a:t>
            </a:r>
            <a:r>
              <a:rPr lang="en-US" dirty="0">
                <a:solidFill>
                  <a:srgbClr val="3333FF"/>
                </a:solidFill>
                <a:latin typeface="Tahoma" panose="020B0604030504040204" pitchFamily="34" charset="0"/>
              </a:rPr>
              <a:t> </a:t>
            </a:r>
            <a:r>
              <a:rPr lang="en-US" dirty="0" err="1" smtClean="0">
                <a:solidFill>
                  <a:srgbClr val="3333FF"/>
                </a:solidFill>
                <a:latin typeface="Tahoma" panose="020B0604030504040204" pitchFamily="34" charset="0"/>
              </a:rPr>
              <a:t>đi</a:t>
            </a:r>
            <a:r>
              <a:rPr lang="en-US" dirty="0" smtClean="0">
                <a:solidFill>
                  <a:srgbClr val="3333FF"/>
                </a:solidFill>
                <a:latin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ahoma" panose="020B0604030504040204" pitchFamily="34" charset="0"/>
              </a:rPr>
              <a:t>học</a:t>
            </a:r>
            <a:r>
              <a:rPr lang="en-US" dirty="0">
                <a:solidFill>
                  <a:srgbClr val="3333FF"/>
                </a:solidFill>
                <a:latin typeface="Tahoma" panose="020B0604030504040204" pitchFamily="34" charset="0"/>
              </a:rPr>
              <a:t> </a:t>
            </a:r>
            <a:endParaRPr lang="en-US" dirty="0" smtClean="0">
              <a:solidFill>
                <a:srgbClr val="3333FF"/>
              </a:solidFill>
              <a:latin typeface="Tahoma" panose="020B0604030504040204" pitchFamily="34" charset="0"/>
            </a:endParaRPr>
          </a:p>
          <a:p>
            <a:pPr marL="285750" indent="-285750">
              <a:buFontTx/>
              <a:buChar char="-"/>
            </a:pPr>
            <a:r>
              <a:rPr lang="en-US" dirty="0" smtClean="0">
                <a:solidFill>
                  <a:srgbClr val="3333FF"/>
                </a:solidFill>
                <a:latin typeface="Tahoma" panose="020B0604030504040204" pitchFamily="34" charset="0"/>
              </a:rPr>
              <a:t>TC</a:t>
            </a:r>
            <a:r>
              <a:rPr lang="en-US" dirty="0">
                <a:solidFill>
                  <a:srgbClr val="3333FF"/>
                </a:solidFill>
                <a:latin typeface="Tahoma" panose="020B0604030504040204" pitchFamily="34" charset="0"/>
              </a:rPr>
              <a:t>: </a:t>
            </a:r>
            <a:r>
              <a:rPr lang="en-US" dirty="0" err="1">
                <a:solidFill>
                  <a:srgbClr val="3333FF"/>
                </a:solidFill>
                <a:latin typeface="Tahoma" panose="020B0604030504040204" pitchFamily="34" charset="0"/>
              </a:rPr>
              <a:t>Đoán</a:t>
            </a:r>
            <a:r>
              <a:rPr lang="en-US" dirty="0">
                <a:solidFill>
                  <a:srgbClr val="3333FF"/>
                </a:solidFill>
                <a:latin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ahoma" panose="020B0604030504040204" pitchFamily="34" charset="0"/>
              </a:rPr>
              <a:t>xem</a:t>
            </a:r>
            <a:r>
              <a:rPr lang="en-US" dirty="0">
                <a:solidFill>
                  <a:srgbClr val="3333FF"/>
                </a:solidFill>
                <a:latin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ahoma" panose="020B0604030504040204" pitchFamily="34" charset="0"/>
              </a:rPr>
              <a:t>ai</a:t>
            </a:r>
            <a:r>
              <a:rPr lang="en-US" dirty="0">
                <a:solidFill>
                  <a:srgbClr val="3333FF"/>
                </a:solidFill>
                <a:latin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ahoma" panose="020B0604030504040204" pitchFamily="34" charset="0"/>
              </a:rPr>
              <a:t>hát</a:t>
            </a:r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209250" y="5034894"/>
            <a:ext cx="1794081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rgbClr val="3333FF"/>
                </a:solidFill>
                <a:latin typeface="Tahoma" panose="020B0604030504040204" pitchFamily="34" charset="0"/>
              </a:rPr>
              <a:t>ÔN LUYỆN</a:t>
            </a:r>
            <a:endParaRPr lang="en-US" b="0" i="0" dirty="0" smtClean="0">
              <a:solidFill>
                <a:srgbClr val="3333FF"/>
              </a:solidFill>
              <a:effectLst/>
              <a:latin typeface="Tahoma" panose="020B0604030504040204" pitchFamily="34" charset="0"/>
            </a:endParaRPr>
          </a:p>
          <a:p>
            <a:r>
              <a:rPr lang="vi-VN" sz="2000" dirty="0">
                <a:solidFill>
                  <a:srgbClr val="3333FF"/>
                </a:solidFill>
                <a:latin typeface="Tahoma" panose="020B0604030504040204" pitchFamily="34" charset="0"/>
              </a:rPr>
              <a:t>Ôn nét cơ bản</a:t>
            </a:r>
            <a:endParaRPr lang="en-US" sz="2000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223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69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Yen</dc:creator>
  <cp:lastModifiedBy>Yen</cp:lastModifiedBy>
  <cp:revision>3</cp:revision>
  <dcterms:created xsi:type="dcterms:W3CDTF">2023-09-17T04:14:07Z</dcterms:created>
  <dcterms:modified xsi:type="dcterms:W3CDTF">2023-09-24T03:37:16Z</dcterms:modified>
</cp:coreProperties>
</file>