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3" r:id="rId3"/>
    <p:sldId id="258" r:id="rId4"/>
    <p:sldId id="268" r:id="rId5"/>
    <p:sldId id="269" r:id="rId6"/>
    <p:sldId id="270" r:id="rId7"/>
    <p:sldId id="286" r:id="rId8"/>
    <p:sldId id="287" r:id="rId9"/>
    <p:sldId id="288" r:id="rId10"/>
    <p:sldId id="289" r:id="rId11"/>
    <p:sldId id="290" r:id="rId12"/>
    <p:sldId id="291" r:id="rId13"/>
    <p:sldId id="292" r:id="rId14"/>
    <p:sldId id="293" r:id="rId15"/>
    <p:sldId id="294" r:id="rId16"/>
    <p:sldId id="295" r:id="rId17"/>
    <p:sldId id="296" r:id="rId18"/>
    <p:sldId id="28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56" autoAdjust="0"/>
  </p:normalViewPr>
  <p:slideViewPr>
    <p:cSldViewPr>
      <p:cViewPr>
        <p:scale>
          <a:sx n="70" d="100"/>
          <a:sy n="70" d="100"/>
        </p:scale>
        <p:origin x="-82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 chào</a:t>
            </a:r>
            <a:r>
              <a:rPr lang="en-US" baseline="0" smtClean="0"/>
              <a:t> tất các bạn , mình là kiến tím .Rất vui khi hôm nay được đồng hành cùng các bạn trong chương trình bé tập đếm  .Và hôm nay mình sẽ mang đến cho các bạn rất nhiều trò chơi thật vui và bổ ích .Các bạn đã sẵn sàng chưa?</a:t>
            </a:r>
          </a:p>
          <a:p>
            <a:r>
              <a:rPr lang="en-US" baseline="0" smtClean="0"/>
              <a:t>-Cùng đến với trò chơi đầu tiên : Khởi động</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2</a:t>
            </a:fld>
            <a:endParaRPr lang="en-US"/>
          </a:p>
        </p:txBody>
      </p:sp>
    </p:spTree>
    <p:extLst>
      <p:ext uri="{BB962C8B-B14F-4D97-AF65-F5344CB8AC3E}">
        <p14:creationId xmlns:p14="http://schemas.microsoft.com/office/powerpoint/2010/main" val="410372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Chúc</a:t>
            </a:r>
            <a:r>
              <a:rPr lang="en-US" baseline="0" smtClean="0"/>
              <a:t> mừng tất cả các bạn đã vượt qua được trò chơi Khởi động </a:t>
            </a:r>
          </a:p>
          <a:p>
            <a:r>
              <a:rPr lang="en-US" baseline="0" smtClean="0"/>
              <a:t>Và bây giờ là trò chơi tiếp theo “ Vượt chướng ngại vât”</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7</a:t>
            </a:fld>
            <a:endParaRPr lang="en-US"/>
          </a:p>
        </p:txBody>
      </p:sp>
    </p:spTree>
    <p:extLst>
      <p:ext uri="{BB962C8B-B14F-4D97-AF65-F5344CB8AC3E}">
        <p14:creationId xmlns:p14="http://schemas.microsoft.com/office/powerpoint/2010/main" val="139527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Đầu</a:t>
            </a:r>
            <a:r>
              <a:rPr lang="en-US" baseline="0" smtClean="0"/>
              <a:t> tiên hãy xếp tất cả bông hoa hồng thành 1 hàng ngang từ trái sang phải </a:t>
            </a:r>
          </a:p>
          <a:p>
            <a:r>
              <a:rPr lang="en-US" baseline="0" smtClean="0"/>
              <a:t>Cô vừa làm gì hả các con (Cô vừa xếp tất cả bông hoa hồng ….</a:t>
            </a:r>
          </a:p>
          <a:p>
            <a:r>
              <a:rPr lang="en-US" baseline="0" smtClean="0"/>
              <a:t>Bây giờ các con hãy quan sát cô đếm nhé:  1,2,3,4 tất cả có 4 bông hoa hồng.</a:t>
            </a:r>
          </a:p>
          <a:p>
            <a:r>
              <a:rPr lang="en-US" baseline="0" smtClean="0"/>
              <a:t>Vậy có tất cả bao nhiêu bông hoa hồng. Các con cùng nhắc lại </a:t>
            </a:r>
          </a:p>
          <a:p>
            <a:r>
              <a:rPr lang="en-US" baseline="0" smtClean="0"/>
              <a:t>Các con nhớ nhé: Khi đếm các con phải xếp tất cả các bông hoa thành 1 hàng ngang từ T sang P. Sau đó dùng ngón tay trỏ của bàn tay phải chỉ vào lần lượt từng bông hoa và đếm 1,2,3,4 .Cuối cùng cô khoanh tất cả các bông hoa và nêu kết quả đếm :1,2,3,4 tất cả có bn bông hoa </a:t>
            </a:r>
          </a:p>
          <a:p>
            <a:r>
              <a:rPr lang="en-US" baseline="0" smtClean="0"/>
              <a:t>Tất cả có 4 bông hoa hồng .</a:t>
            </a:r>
          </a:p>
          <a:p>
            <a:r>
              <a:rPr lang="en-US" baseline="0" smtClean="0"/>
              <a:t> </a:t>
            </a:r>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8</a:t>
            </a:fld>
            <a:endParaRPr lang="en-US"/>
          </a:p>
        </p:txBody>
      </p:sp>
    </p:spTree>
    <p:extLst>
      <p:ext uri="{BB962C8B-B14F-4D97-AF65-F5344CB8AC3E}">
        <p14:creationId xmlns:p14="http://schemas.microsoft.com/office/powerpoint/2010/main" val="42550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Đầu</a:t>
            </a:r>
            <a:r>
              <a:rPr lang="en-US" baseline="0" smtClean="0"/>
              <a:t> tiên hãy xếp tất cả bông hoa hồng thành 1 hàng ngang từ trái sang phải </a:t>
            </a:r>
          </a:p>
          <a:p>
            <a:r>
              <a:rPr lang="en-US" baseline="0" smtClean="0"/>
              <a:t>Cô vừa làm gì hả các con (Cô vừa xếp tất cả bông hoa hồng ….</a:t>
            </a:r>
          </a:p>
          <a:p>
            <a:r>
              <a:rPr lang="en-US" baseline="0" smtClean="0"/>
              <a:t>Bây giờ các con hãy quan sát cô đếm nhé:  1,2,3,4 tất cả có 4 bông hoa hồng.</a:t>
            </a:r>
          </a:p>
          <a:p>
            <a:r>
              <a:rPr lang="en-US" baseline="0" smtClean="0"/>
              <a:t>Vậy có tất cả bao nhiêu bông hoa hồng. Các con cùng nhắc lại </a:t>
            </a:r>
          </a:p>
          <a:p>
            <a:r>
              <a:rPr lang="en-US" baseline="0" smtClean="0"/>
              <a:t>Các con nhớ nhé: Khi đếm các con phải xếp tất cả các bông hoa thành 1 hàng ngang từ T sang P. Sau đó dùng ngón tay trỏ của bàn tay phải chỉ vào lần lượt từng bông hoa và đếm 1,2,3,4 .Cuối cùng cô khoanh tất cả các bông hoa và nêu kết quả đếm :1,2,3,4 tất cả có bn bông hoa </a:t>
            </a:r>
          </a:p>
          <a:p>
            <a:r>
              <a:rPr lang="en-US" baseline="0" smtClean="0"/>
              <a:t>Tất cả có 4 bông hoa hồng .</a:t>
            </a:r>
          </a:p>
          <a:p>
            <a:r>
              <a:rPr lang="en-US" baseline="0" smtClean="0"/>
              <a:t> </a:t>
            </a:r>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5508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 chào</a:t>
            </a:r>
            <a:r>
              <a:rPr lang="en-US" baseline="0" smtClean="0"/>
              <a:t> tất các bạn , mình là kiến tím .Rất vui khi hôm nay được đồng hành cùng các bạn trong chương trình bé tập đếm  .Và hôm nay mình sẽ mang đến cho các bạn rất nhiều trò chơi thật vui và bổ ích .Các bạn đã sẵn sàng chưa?</a:t>
            </a:r>
          </a:p>
          <a:p>
            <a:r>
              <a:rPr lang="en-US" baseline="0" smtClean="0"/>
              <a:t>-Cùng đến với trò chơi đầu tiên : Khởi động</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0372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9.wav"/><Relationship Id="rId7" Type="http://schemas.openxmlformats.org/officeDocument/2006/relationships/image" Target="../media/image39.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38.jpe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10.wav"/><Relationship Id="rId7" Type="http://schemas.openxmlformats.org/officeDocument/2006/relationships/image" Target="../media/image42.png"/><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41.png"/><Relationship Id="rId5" Type="http://schemas.openxmlformats.org/officeDocument/2006/relationships/image" Target="../media/image38.jpeg"/><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media12.m4a"/><Relationship Id="rId7" Type="http://schemas.openxmlformats.org/officeDocument/2006/relationships/image" Target="../media/image45.jpeg"/><Relationship Id="rId12"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29.png"/><Relationship Id="rId5" Type="http://schemas.openxmlformats.org/officeDocument/2006/relationships/audio" Target="../media/media13.wav"/><Relationship Id="rId10" Type="http://schemas.openxmlformats.org/officeDocument/2006/relationships/image" Target="../media/image18.png"/><Relationship Id="rId4" Type="http://schemas.microsoft.com/office/2007/relationships/media" Target="../media/media13.wav"/><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12.m4a"/><Relationship Id="rId7" Type="http://schemas.openxmlformats.org/officeDocument/2006/relationships/image" Target="../media/image48.jpe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audio" Target="../media/media14.wav"/><Relationship Id="rId10" Type="http://schemas.openxmlformats.org/officeDocument/2006/relationships/image" Target="../media/image29.png"/><Relationship Id="rId4" Type="http://schemas.microsoft.com/office/2007/relationships/media" Target="../media/media14.wav"/><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audio" Target="../media/media16.wav"/><Relationship Id="rId12" Type="http://schemas.openxmlformats.org/officeDocument/2006/relationships/image" Target="../media/image29.png"/><Relationship Id="rId2" Type="http://schemas.microsoft.com/office/2007/relationships/media" Target="../media/media12.m4a"/><Relationship Id="rId1" Type="http://schemas.openxmlformats.org/officeDocument/2006/relationships/tags" Target="../tags/tag11.xml"/><Relationship Id="rId6" Type="http://schemas.microsoft.com/office/2007/relationships/media" Target="../media/media16.wav"/><Relationship Id="rId11" Type="http://schemas.openxmlformats.org/officeDocument/2006/relationships/image" Target="../media/image52.png"/><Relationship Id="rId5" Type="http://schemas.openxmlformats.org/officeDocument/2006/relationships/audio" Target="../media/media15.m4a"/><Relationship Id="rId10" Type="http://schemas.openxmlformats.org/officeDocument/2006/relationships/image" Target="../media/image51.jpeg"/><Relationship Id="rId4" Type="http://schemas.microsoft.com/office/2007/relationships/media" Target="../media/media15.m4a"/><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audio" Target="../media/media17.wav"/><Relationship Id="rId12"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12.xml"/><Relationship Id="rId6" Type="http://schemas.microsoft.com/office/2007/relationships/media" Target="../media/media17.wav"/><Relationship Id="rId11" Type="http://schemas.openxmlformats.org/officeDocument/2006/relationships/image" Target="../media/image55.jpeg"/><Relationship Id="rId5" Type="http://schemas.openxmlformats.org/officeDocument/2006/relationships/audio" Target="../media/media15.m4a"/><Relationship Id="rId10" Type="http://schemas.openxmlformats.org/officeDocument/2006/relationships/image" Target="../media/image54.png"/><Relationship Id="rId4" Type="http://schemas.microsoft.com/office/2007/relationships/media" Target="../media/media15.m4a"/><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5.emf"/><Relationship Id="rId11" Type="http://schemas.openxmlformats.org/officeDocument/2006/relationships/image" Target="../media/image56.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5.xml"/><Relationship Id="rId9" Type="http://schemas.openxmlformats.org/officeDocument/2006/relationships/image" Target="../media/image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emf"/><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emf"/></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18" Type="http://schemas.openxmlformats.org/officeDocument/2006/relationships/image" Target="../media/image24.png"/><Relationship Id="rId3" Type="http://schemas.openxmlformats.org/officeDocument/2006/relationships/audio" Target="../media/media3.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microsoft.com/office/2007/relationships/media" Target="../media/media3.wav"/><Relationship Id="rId16" Type="http://schemas.openxmlformats.org/officeDocument/2006/relationships/image" Target="../media/image22.png"/><Relationship Id="rId1" Type="http://schemas.openxmlformats.org/officeDocument/2006/relationships/tags" Target="../tags/tag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emf"/><Relationship Id="rId10"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image" Target="../media/image20.em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png"/><Relationship Id="rId18" Type="http://schemas.openxmlformats.org/officeDocument/2006/relationships/image" Target="../media/image23.png"/><Relationship Id="rId3" Type="http://schemas.openxmlformats.org/officeDocument/2006/relationships/audio" Target="../media/media4.wav"/><Relationship Id="rId7" Type="http://schemas.openxmlformats.org/officeDocument/2006/relationships/image" Target="../media/image13.png"/><Relationship Id="rId12" Type="http://schemas.openxmlformats.org/officeDocument/2006/relationships/image" Target="../media/image25.png"/><Relationship Id="rId17" Type="http://schemas.openxmlformats.org/officeDocument/2006/relationships/image" Target="../media/image24.png"/><Relationship Id="rId2" Type="http://schemas.microsoft.com/office/2007/relationships/media" Target="../media/media4.wav"/><Relationship Id="rId16" Type="http://schemas.openxmlformats.org/officeDocument/2006/relationships/image" Target="../media/image27.png"/><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4.png"/><Relationship Id="rId4" Type="http://schemas.openxmlformats.org/officeDocument/2006/relationships/slideLayout" Target="../slideLayouts/slideLayout7.xml"/><Relationship Id="rId9" Type="http://schemas.openxmlformats.org/officeDocument/2006/relationships/image" Target="../media/image16.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audio" Target="../media/media5.wav"/><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31.png"/><Relationship Id="rId2" Type="http://schemas.microsoft.com/office/2007/relationships/media" Target="../media/media5.wav"/><Relationship Id="rId16" Type="http://schemas.openxmlformats.org/officeDocument/2006/relationships/image" Target="../media/image30.png"/><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2.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16.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6.wav"/><Relationship Id="rId7" Type="http://schemas.openxmlformats.org/officeDocument/2006/relationships/image" Target="../media/image34.png"/><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33.jpeg"/><Relationship Id="rId11" Type="http://schemas.openxmlformats.org/officeDocument/2006/relationships/image" Target="../media/image2.png"/><Relationship Id="rId5" Type="http://schemas.openxmlformats.org/officeDocument/2006/relationships/notesSlide" Target="../notesSlides/notesSlide2.xml"/><Relationship Id="rId10" Type="http://schemas.openxmlformats.org/officeDocument/2006/relationships/image" Target="../media/image37.png"/><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media7.wav"/><Relationship Id="rId7" Type="http://schemas.openxmlformats.org/officeDocument/2006/relationships/image" Target="../media/image39.png"/><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38.jpeg"/><Relationship Id="rId5" Type="http://schemas.openxmlformats.org/officeDocument/2006/relationships/notesSlide" Target="../notesSlides/notesSlide3.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8.wav"/><Relationship Id="rId7" Type="http://schemas.openxmlformats.org/officeDocument/2006/relationships/image" Target="../media/image40.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slideLayout" Target="../slideLayouts/slideLayout7.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078100229673_b3c8caf9c89666ad5eba79ffc3e767b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04842"/>
            <a:ext cx="5943600" cy="646331"/>
          </a:xfrm>
          <a:prstGeom prst="rect">
            <a:avLst/>
          </a:prstGeom>
          <a:noFill/>
        </p:spPr>
        <p:txBody>
          <a:bodyPr wrap="square" rtlCol="0">
            <a:spAutoFit/>
          </a:bodyPr>
          <a:lstStyle/>
          <a:p>
            <a:pPr algn="ctr"/>
            <a:r>
              <a:rPr lang="en-US" b="1" dirty="0" smtClean="0">
                <a:solidFill>
                  <a:prstClr val="black"/>
                </a:solidFill>
                <a:latin typeface="Times New Roman" pitchFamily="18" charset="0"/>
                <a:cs typeface="Times New Roman" pitchFamily="18" charset="0"/>
              </a:rPr>
              <a:t>ỦY BAN NHÂN DÂN QUẬN LONG BIÊN</a:t>
            </a:r>
          </a:p>
          <a:p>
            <a:pPr algn="ctr"/>
            <a:r>
              <a:rPr lang="en-US" b="1" dirty="0" smtClean="0">
                <a:solidFill>
                  <a:prstClr val="black"/>
                </a:solidFill>
                <a:latin typeface="Times New Roman" pitchFamily="18" charset="0"/>
                <a:cs typeface="Times New Roman" pitchFamily="18" charset="0"/>
              </a:rPr>
              <a:t>TRƯỜNG MẦM NON </a:t>
            </a:r>
            <a:r>
              <a:rPr lang="en-US" b="1" dirty="0" smtClean="0">
                <a:solidFill>
                  <a:prstClr val="black"/>
                </a:solidFill>
                <a:latin typeface="Times New Roman" pitchFamily="18" charset="0"/>
                <a:cs typeface="Times New Roman" pitchFamily="18" charset="0"/>
              </a:rPr>
              <a:t>GIANG BIÊN</a:t>
            </a:r>
            <a:endParaRPr lang="en-US" b="1" dirty="0">
              <a:solidFill>
                <a:prstClr val="black"/>
              </a:solidFill>
              <a:latin typeface="Times New Roman" pitchFamily="18" charset="0"/>
              <a:cs typeface="Times New Roman" pitchFamily="18" charset="0"/>
            </a:endParaRPr>
          </a:p>
        </p:txBody>
      </p:sp>
      <p:sp>
        <p:nvSpPr>
          <p:cNvPr id="7" name="TextBox 6"/>
          <p:cNvSpPr txBox="1"/>
          <p:nvPr/>
        </p:nvSpPr>
        <p:spPr>
          <a:xfrm>
            <a:off x="1898073" y="1905044"/>
            <a:ext cx="5715000" cy="830997"/>
          </a:xfrm>
          <a:prstGeom prst="rect">
            <a:avLst/>
          </a:prstGeom>
          <a:noFill/>
        </p:spPr>
        <p:txBody>
          <a:bodyPr wrap="square" rtlCol="0">
            <a:spAutoFit/>
          </a:bodyPr>
          <a:lstStyle/>
          <a:p>
            <a:pPr algn="ctr"/>
            <a:r>
              <a:rPr lang="en-US" sz="4800" b="1" smtClean="0">
                <a:solidFill>
                  <a:srgbClr val="0070C0"/>
                </a:solidFill>
                <a:latin typeface="Times New Roman" pitchFamily="18" charset="0"/>
                <a:cs typeface="Times New Roman" pitchFamily="18" charset="0"/>
              </a:rPr>
              <a:t>GIÁO ÁN LQVT</a:t>
            </a:r>
            <a:endParaRPr lang="en-US" sz="4800" b="1">
              <a:solidFill>
                <a:srgbClr val="0070C0"/>
              </a:solidFill>
              <a:latin typeface="Times New Roman" pitchFamily="18" charset="0"/>
              <a:cs typeface="Times New Roman" pitchFamily="18" charset="0"/>
            </a:endParaRPr>
          </a:p>
        </p:txBody>
      </p:sp>
      <p:sp>
        <p:nvSpPr>
          <p:cNvPr id="8" name="TextBox 7"/>
          <p:cNvSpPr txBox="1"/>
          <p:nvPr/>
        </p:nvSpPr>
        <p:spPr>
          <a:xfrm>
            <a:off x="1593273" y="2875002"/>
            <a:ext cx="6324600" cy="1107996"/>
          </a:xfrm>
          <a:prstGeom prst="rect">
            <a:avLst/>
          </a:prstGeom>
          <a:noFill/>
        </p:spPr>
        <p:txBody>
          <a:bodyPr wrap="square" rtlCol="0">
            <a:spAutoFit/>
          </a:bodyPr>
          <a:lstStyle/>
          <a:p>
            <a:pPr algn="ctr"/>
            <a:r>
              <a:rPr lang="en-US" sz="2200" b="1" dirty="0" err="1" smtClean="0">
                <a:latin typeface="Times New Roman" pitchFamily="18" charset="0"/>
                <a:cs typeface="Times New Roman" pitchFamily="18" charset="0"/>
              </a:rPr>
              <a:t>Đề</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tài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Đếm</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trên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đối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tượng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trong</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phạm</a:t>
            </a:r>
            <a:r>
              <a:rPr lang="en-US" sz="2200" b="1" dirty="0" smtClean="0">
                <a:latin typeface="Times New Roman" pitchFamily="18" charset="0"/>
                <a:cs typeface="Times New Roman" pitchFamily="18" charset="0"/>
              </a:rPr>
              <a:t> vi 3</a:t>
            </a:r>
            <a:endParaRPr lang="en-US" sz="2200" b="1" dirty="0" smtClean="0">
              <a:latin typeface="Times New Roman" pitchFamily="18" charset="0"/>
              <a:cs typeface="Times New Roman" pitchFamily="18" charset="0"/>
            </a:endParaRPr>
          </a:p>
          <a:p>
            <a:pPr algn="ctr"/>
            <a:r>
              <a:rPr lang="en-US" sz="2200" b="1" dirty="0" err="1" smtClean="0">
                <a:latin typeface="Times New Roman" pitchFamily="18" charset="0"/>
                <a:cs typeface="Times New Roman" pitchFamily="18" charset="0"/>
              </a:rPr>
              <a:t>Lứa</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tuổi</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Mẫu</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Giáo</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Bé</a:t>
            </a:r>
            <a:endParaRPr lang="en-US" sz="2200" b="1" dirty="0" smtClean="0">
              <a:latin typeface="Times New Roman" pitchFamily="18" charset="0"/>
              <a:cs typeface="Times New Roman" pitchFamily="18" charset="0"/>
            </a:endParaRPr>
          </a:p>
          <a:p>
            <a:pPr algn="ctr"/>
            <a:r>
              <a:rPr lang="en-US" sz="2200" b="1" dirty="0" smtClean="0">
                <a:latin typeface="Times New Roman" pitchFamily="18" charset="0"/>
                <a:cs typeface="Times New Roman" pitchFamily="18" charset="0"/>
              </a:rPr>
              <a:t>GV: </a:t>
            </a:r>
            <a:r>
              <a:rPr lang="en-US" sz="2200" b="1" dirty="0" err="1" smtClean="0">
                <a:latin typeface="Times New Roman" pitchFamily="18" charset="0"/>
                <a:cs typeface="Times New Roman" pitchFamily="18" charset="0"/>
              </a:rPr>
              <a:t>Nguyễn</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Thị</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Thanh</a:t>
            </a:r>
            <a:r>
              <a:rPr lang="en-US" sz="2200" b="1" dirty="0" smtClean="0">
                <a:latin typeface="Times New Roman" pitchFamily="18" charset="0"/>
                <a:cs typeface="Times New Roman" pitchFamily="18" charset="0"/>
              </a:rPr>
              <a:t> </a:t>
            </a:r>
            <a:r>
              <a:rPr lang="en-US" sz="2200" b="1" dirty="0" err="1" smtClean="0">
                <a:latin typeface="Times New Roman" pitchFamily="18" charset="0"/>
                <a:cs typeface="Times New Roman" pitchFamily="18" charset="0"/>
              </a:rPr>
              <a:t>Nga</a:t>
            </a:r>
            <a:endParaRPr lang="en-US" sz="2200" b="1"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745" y="1011920"/>
            <a:ext cx="871656" cy="920420"/>
          </a:xfrm>
          <a:prstGeom prst="rect">
            <a:avLst/>
          </a:prstGeom>
        </p:spPr>
      </p:pic>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2600"/>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399"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11726" y="200055"/>
            <a:ext cx="8603673" cy="400110"/>
          </a:xfrm>
          <a:prstGeom prst="rect">
            <a:avLst/>
          </a:prstGeom>
          <a:noFill/>
        </p:spPr>
        <p:txBody>
          <a:bodyPr wrap="square" rtlCol="0">
            <a:spAutoFit/>
          </a:bodyPr>
          <a:lstStyle/>
          <a:p>
            <a:pPr algn="ctr"/>
            <a:r>
              <a:rPr lang="en-US" sz="2000" b="1" smtClean="0">
                <a:solidFill>
                  <a:prstClr val="black"/>
                </a:solidFill>
                <a:latin typeface="Times New Roman" pitchFamily="18" charset="0"/>
                <a:cs typeface="Times New Roman" pitchFamily="18" charset="0"/>
              </a:rPr>
              <a:t>Câu 1: Các bạn hãy đếm xem có bao nhiêu bông hoa hồng ? </a:t>
            </a:r>
            <a:endParaRPr lang="en-US" sz="2000" b="1">
              <a:solidFill>
                <a:prstClr val="black"/>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6502826"/>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4" y="-12773"/>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ài liệu soạn bài hương\tư liệu hình ảnh làm ppt\hoa_cúc-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494">
            <a:off x="-592757" y="1691729"/>
            <a:ext cx="2899146" cy="289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446286"/>
            <a:ext cx="3436864" cy="34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9273" y="1378672"/>
            <a:ext cx="3457646" cy="3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133"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6531"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11726" y="200055"/>
            <a:ext cx="8603673" cy="400110"/>
          </a:xfrm>
          <a:prstGeom prst="rect">
            <a:avLst/>
          </a:prstGeom>
          <a:noFill/>
        </p:spPr>
        <p:txBody>
          <a:bodyPr wrap="square" rtlCol="0">
            <a:spAutoFit/>
          </a:bodyPr>
          <a:lstStyle/>
          <a:p>
            <a:pPr algn="ctr"/>
            <a:r>
              <a:rPr lang="en-US" sz="2000" b="1" smtClean="0">
                <a:latin typeface="Times New Roman" pitchFamily="18" charset="0"/>
                <a:cs typeface="Times New Roman" pitchFamily="18" charset="0"/>
              </a:rPr>
              <a:t>Câu 2: Các bạn hãy đếm xem có bao nhiêu bông hoa cúc? </a:t>
            </a:r>
            <a:endParaRPr lang="en-US" sz="2000" b="1">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96004356"/>
      </p:ext>
    </p:extLst>
  </p:cSld>
  <p:clrMapOvr>
    <a:masterClrMapping/>
  </p:clrMapOvr>
  <mc:AlternateContent xmlns:mc="http://schemas.openxmlformats.org/markup-compatibility/2006" xmlns:p14="http://schemas.microsoft.com/office/powerpoint/2010/main">
    <mc:Choice Requires="p14">
      <p:transition spd="slow" p14:dur="2000" advTm="21078"/>
    </mc:Choice>
    <mc:Fallback xmlns="">
      <p:transition spd="slow" advTm="2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randombar(horizontal)">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1"/>
                                        </p:tgtEl>
                                      </p:cBhvr>
                                    </p:animEffect>
                                    <p:set>
                                      <p:cBhvr>
                                        <p:cTn id="16" dur="1" fill="hold">
                                          <p:stCondLst>
                                            <p:cond delay="499"/>
                                          </p:stCondLst>
                                        </p:cTn>
                                        <p:tgtEl>
                                          <p:spTgt spid="1031"/>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randombar(horizontal)">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033"/>
                                        </p:tgtEl>
                                      </p:cBhvr>
                                    </p:animEffect>
                                    <p:set>
                                      <p:cBhvr>
                                        <p:cTn id="34"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2514600"/>
            <a:ext cx="43434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PHẦN 3: Về đích </a:t>
            </a:r>
            <a:endParaRPr lang="en-US" sz="3200" b="1">
              <a:solidFill>
                <a:srgbClr val="FF0000"/>
              </a:solidFill>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5300870"/>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1 : Các bạn hãy đếm xem có bao nhiêu quả táo? </a:t>
            </a:r>
            <a:endParaRPr lang="en-US" sz="2200" b="1">
              <a:solidFill>
                <a:prstClr val="black"/>
              </a:solidFill>
              <a:latin typeface="Times New Roman" pitchFamily="18" charset="0"/>
              <a:cs typeface="Times New Roman" pitchFamily="18" charset="0"/>
            </a:endParaRP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637848"/>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1639092"/>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48050" y="4850832"/>
            <a:ext cx="3009900" cy="461665"/>
          </a:xfrm>
          <a:prstGeom prst="rect">
            <a:avLst/>
          </a:prstGeom>
          <a:noFill/>
        </p:spPr>
        <p:txBody>
          <a:bodyPr wrap="square" rtlCol="0">
            <a:spAutoFit/>
          </a:bodyPr>
          <a:lstStyle/>
          <a:p>
            <a:r>
              <a:rPr lang="en-US" sz="2400" b="1" dirty="0" smtClean="0">
                <a:solidFill>
                  <a:prstClr val="black"/>
                </a:solidFill>
                <a:latin typeface="Times New Roman" pitchFamily="18" charset="0"/>
                <a:cs typeface="Times New Roman" pitchFamily="18" charset="0"/>
              </a:rPr>
              <a:t>1.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smtClean="0">
                <a:solidFill>
                  <a:prstClr val="black"/>
                </a:solidFill>
                <a:latin typeface="Times New Roman" pitchFamily="18" charset="0"/>
                <a:cs typeface="Times New Roman" pitchFamily="18" charset="0"/>
              </a:rPr>
              <a:t>1 </a:t>
            </a:r>
            <a:r>
              <a:rPr lang="en-US" sz="2400" b="1" dirty="0" err="1" smtClean="0">
                <a:solidFill>
                  <a:prstClr val="black"/>
                </a:solidFill>
                <a:latin typeface="Times New Roman" pitchFamily="18" charset="0"/>
                <a:cs typeface="Times New Roman" pitchFamily="18" charset="0"/>
              </a:rPr>
              <a:t>quả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3448050" y="5312498"/>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smtClean="0">
                <a:solidFill>
                  <a:prstClr val="black"/>
                </a:solidFill>
                <a:latin typeface="Times New Roman" pitchFamily="18" charset="0"/>
                <a:cs typeface="Times New Roman" pitchFamily="18" charset="0"/>
              </a:rPr>
              <a:t>3 </a:t>
            </a:r>
            <a:r>
              <a:rPr lang="en-US" sz="2400" b="1" dirty="0" err="1" smtClean="0">
                <a:solidFill>
                  <a:prstClr val="black"/>
                </a:solidFill>
                <a:latin typeface="Times New Roman" pitchFamily="18" charset="0"/>
                <a:cs typeface="Times New Roman" pitchFamily="18" charset="0"/>
              </a:rPr>
              <a:t>quả</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2942"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1743"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6743"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06185324"/>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167" objId="10"/>
        <p14:stopEvt time="24133"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2: Các bạn hãy đếm xem có bao nhiêu quả cam? </a:t>
            </a:r>
            <a:endParaRPr lang="en-US" sz="2200" b="1">
              <a:solidFill>
                <a:prstClr val="black"/>
              </a:solidFill>
              <a:latin typeface="Times New Roman" pitchFamily="18" charset="0"/>
              <a:cs typeface="Times New Roman" pitchFamily="18" charset="0"/>
            </a:endParaRPr>
          </a:p>
        </p:txBody>
      </p:sp>
      <p:sp>
        <p:nvSpPr>
          <p:cNvPr id="2" name="TextBox 1"/>
          <p:cNvSpPr txBox="1"/>
          <p:nvPr/>
        </p:nvSpPr>
        <p:spPr>
          <a:xfrm>
            <a:off x="3033855" y="4509541"/>
            <a:ext cx="3009900" cy="461665"/>
          </a:xfrm>
          <a:prstGeom prst="rect">
            <a:avLst/>
          </a:prstGeom>
          <a:noFill/>
        </p:spPr>
        <p:txBody>
          <a:bodyPr wrap="square" rtlCol="0">
            <a:spAutoFit/>
          </a:bodyPr>
          <a:lstStyle/>
          <a:p>
            <a:r>
              <a:rPr lang="en-US" sz="2400" b="1" dirty="0" smtClean="0">
                <a:solidFill>
                  <a:prstClr val="black"/>
                </a:solidFill>
                <a:latin typeface="Times New Roman" pitchFamily="18" charset="0"/>
                <a:cs typeface="Times New Roman" pitchFamily="18" charset="0"/>
              </a:rPr>
              <a:t>1.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smtClean="0">
                <a:solidFill>
                  <a:prstClr val="black"/>
                </a:solidFill>
                <a:latin typeface="Times New Roman" pitchFamily="18" charset="0"/>
                <a:cs typeface="Times New Roman" pitchFamily="18" charset="0"/>
              </a:rPr>
              <a:t>2 </a:t>
            </a:r>
            <a:r>
              <a:rPr lang="en-US" sz="2400" b="1" dirty="0" err="1" smtClean="0">
                <a:solidFill>
                  <a:prstClr val="black"/>
                </a:solidFill>
                <a:latin typeface="Times New Roman" pitchFamily="18" charset="0"/>
                <a:cs typeface="Times New Roman" pitchFamily="18" charset="0"/>
              </a:rPr>
              <a:t>quả</a:t>
            </a:r>
            <a:r>
              <a:rPr lang="en-US" sz="2400" b="1" dirty="0" smtClean="0">
                <a:solidFill>
                  <a:prstClr val="black"/>
                </a:solidFill>
                <a:latin typeface="Times New Roman" pitchFamily="18" charset="0"/>
                <a:cs typeface="Times New Roman" pitchFamily="18" charset="0"/>
              </a:rPr>
              <a:t> cam</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2966071" y="5112097"/>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smtClean="0">
                <a:solidFill>
                  <a:prstClr val="black"/>
                </a:solidFill>
                <a:latin typeface="Times New Roman" pitchFamily="18" charset="0"/>
                <a:cs typeface="Times New Roman" pitchFamily="18" charset="0"/>
              </a:rPr>
              <a:t>3 </a:t>
            </a:r>
            <a:r>
              <a:rPr lang="en-US" sz="2400" b="1" dirty="0" err="1" smtClean="0">
                <a:solidFill>
                  <a:prstClr val="black"/>
                </a:solidFill>
                <a:latin typeface="Times New Roman" pitchFamily="18" charset="0"/>
                <a:cs typeface="Times New Roman" pitchFamily="18" charset="0"/>
              </a:rPr>
              <a:t>quả</a:t>
            </a:r>
            <a:r>
              <a:rPr lang="en-US" sz="2400" b="1" dirty="0" smtClean="0">
                <a:solidFill>
                  <a:prstClr val="black"/>
                </a:solidFill>
                <a:latin typeface="Times New Roman" pitchFamily="18" charset="0"/>
                <a:cs typeface="Times New Roman" pitchFamily="18" charset="0"/>
              </a:rPr>
              <a:t> cam</a:t>
            </a:r>
            <a:endParaRPr lang="en-US" sz="2400" b="1" dirty="0">
              <a:solidFill>
                <a:prstClr val="black"/>
              </a:solidFill>
              <a:latin typeface="Times New Roman" pitchFamily="18" charset="0"/>
              <a:cs typeface="Times New Roman" pitchFamily="18" charset="0"/>
            </a:endParaRPr>
          </a:p>
        </p:txBody>
      </p:sp>
      <p:pic>
        <p:nvPicPr>
          <p:cNvPr id="3075" name="Picture 3" descr="D:\Tài liệu soạn bài hương\tư liệu hình ảnh làm ppt\cam-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415328"/>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8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749"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7200" y="6096000"/>
            <a:ext cx="609600" cy="609600"/>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37404396"/>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3" dur="3000" fill="hold"/>
                                        <p:tgtEl>
                                          <p:spTgt spid="14"/>
                                        </p:tgtEl>
                                        <p:attrNameLst>
                                          <p:attrName>ppt_x</p:attrName>
                                          <p:attrName>ppt_y</p:attrName>
                                        </p:attrNameLst>
                                      </p:cBhvr>
                                      <p:rCtr x="0" y="-15538"/>
                                    </p:animMotion>
                                  </p:childTnLst>
                                </p:cTn>
                              </p:par>
                            </p:childTnLst>
                          </p:cTn>
                        </p:par>
                        <p:par>
                          <p:cTn id="44" fill="hold">
                            <p:stCondLst>
                              <p:cond delay="3000"/>
                            </p:stCondLst>
                            <p:childTnLst>
                              <p:par>
                                <p:cTn id="45" presetID="16" presetClass="exit" presetSubtype="21" fill="hold" nodeType="afterEffect">
                                  <p:stCondLst>
                                    <p:cond delay="0"/>
                                  </p:stCondLst>
                                  <p:childTnLst>
                                    <p:animEffect transition="out" filter="barn(in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6" presetClass="emph" presetSubtype="0" fill="hold" grpId="1" nodeType="afterEffect">
                                  <p:stCondLst>
                                    <p:cond delay="0"/>
                                  </p:stCondLst>
                                  <p:childTnLst>
                                    <p:animScale>
                                      <p:cBhvr>
                                        <p:cTn id="5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2" grpId="0"/>
      <p:bldP spid="2" grpId="1"/>
      <p:bldP spid="9" grpId="0"/>
      <p:bldP spid="9" grpId="1"/>
    </p:bldLst>
  </p:timing>
  <p:extLst mod="1">
    <p:ext uri="{E180D4A7-C9FB-4DFB-919C-405C955672EB}">
      <p14:showEvtLst xmlns:p14="http://schemas.microsoft.com/office/powerpoint/2010/main">
        <p14:playEvt time="17519" objId="5"/>
        <p14:stopEvt time="25518"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3 : Các bạn hãy đếm xem có bao nhiêu cái đồng hồ ? </a:t>
            </a:r>
            <a:endParaRPr lang="en-US" sz="2200" b="1">
              <a:solidFill>
                <a:prstClr val="black"/>
              </a:solidFill>
              <a:latin typeface="Times New Roman" pitchFamily="18" charset="0"/>
              <a:cs typeface="Times New Roman" pitchFamily="18" charset="0"/>
            </a:endParaRPr>
          </a:p>
        </p:txBody>
      </p:sp>
      <p:sp>
        <p:nvSpPr>
          <p:cNvPr id="8" name="TextBox 7"/>
          <p:cNvSpPr txBox="1"/>
          <p:nvPr/>
        </p:nvSpPr>
        <p:spPr>
          <a:xfrm>
            <a:off x="3067050" y="4495800"/>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2 cái đồng hồ </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3218656" y="5105400"/>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Có</a:t>
            </a:r>
            <a:r>
              <a:rPr lang="en-US" sz="2400" b="1" dirty="0" smtClean="0">
                <a:solidFill>
                  <a:prstClr val="black"/>
                </a:solidFill>
                <a:latin typeface="Times New Roman" pitchFamily="18" charset="0"/>
                <a:cs typeface="Times New Roman" pitchFamily="18" charset="0"/>
              </a:rPr>
              <a:t> </a:t>
            </a:r>
            <a:r>
              <a:rPr lang="en-US" sz="2400" b="1" dirty="0" smtClean="0">
                <a:solidFill>
                  <a:prstClr val="black"/>
                </a:solidFill>
                <a:latin typeface="Times New Roman" pitchFamily="18" charset="0"/>
                <a:cs typeface="Times New Roman" pitchFamily="18" charset="0"/>
              </a:rPr>
              <a:t>3 </a:t>
            </a:r>
            <a:r>
              <a:rPr lang="en-US" sz="2400" b="1" dirty="0" err="1" smtClean="0">
                <a:solidFill>
                  <a:prstClr val="black"/>
                </a:solidFill>
                <a:latin typeface="Times New Roman" pitchFamily="18" charset="0"/>
                <a:cs typeface="Times New Roman" pitchFamily="18" charset="0"/>
              </a:rPr>
              <a:t>cái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đồng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hồ</a:t>
            </a:r>
            <a:r>
              <a:rPr lang="en-US" sz="2400" b="1" dirty="0" smtClean="0">
                <a:solidFill>
                  <a:prstClr val="black"/>
                </a:solidFill>
                <a:latin typeface="Times New Roman" pitchFamily="18" charset="0"/>
                <a:cs typeface="Times New Roman" pitchFamily="18" charset="0"/>
              </a:rPr>
              <a:t> </a:t>
            </a:r>
            <a:endParaRPr lang="en-US" sz="2400" b="1" dirty="0">
              <a:solidFill>
                <a:prstClr val="black"/>
              </a:solidFill>
              <a:latin typeface="Times New Roman" pitchFamily="18" charset="0"/>
              <a:cs typeface="Times New Roman" pitchFamily="18" charset="0"/>
            </a:endParaRPr>
          </a:p>
        </p:txBody>
      </p:sp>
      <p:pic>
        <p:nvPicPr>
          <p:cNvPr id="1026" name="Picture 2" descr="D:\Tài liệu soạn bài hương\tư liệu hình ảnh làm ppt\đôngf hồ.jpg"/>
          <p:cNvPicPr>
            <a:picLocks noChangeAspect="1" noChangeArrowheads="1"/>
          </p:cNvPicPr>
          <p:nvPr/>
        </p:nvPicPr>
        <p:blipFill>
          <a:blip r:embed="rId10">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1050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3934" y="147374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109" y="144847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4437"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2443"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085730" y="6117236"/>
            <a:ext cx="609600" cy="609600"/>
          </a:xfrm>
          <a:prstGeom prst="rect">
            <a:avLst/>
          </a:prstGeom>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0508406"/>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par>
                          <p:cTn id="57" fill="hold">
                            <p:stCondLst>
                              <p:cond delay="1500"/>
                            </p:stCondLst>
                            <p:childTnLst>
                              <p:par>
                                <p:cTn id="58" presetID="1" presetClass="mediacall" presetSubtype="0" fill="hold" nodeType="afterEffect">
                                  <p:stCondLst>
                                    <p:cond delay="0"/>
                                  </p:stCondLst>
                                  <p:childTnLst>
                                    <p:cmd type="call" cmd="playFrom(0.0)">
                                      <p:cBhvr>
                                        <p:cTn id="59"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audio isNarration="1">
              <p:cMediaNode vol="80000" showWhenStopped="0">
                <p:cTn id="62" fill="hold" display="0">
                  <p:stCondLst>
                    <p:cond delay="indefinite"/>
                  </p:stCondLst>
                  <p:endCondLst>
                    <p:cond evt="onStopAudio" delay="0">
                      <p:tgtEl>
                        <p:sldTgt/>
                      </p:tgtEl>
                    </p:cond>
                  </p:endCondLst>
                </p:cTn>
                <p:tgtEl>
                  <p:spTgt spid="6"/>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smtClean="0">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endParaRPr lang="en-US" sz="2000" b="1">
                <a:solidFill>
                  <a:prstClr val="black"/>
                </a:solidFill>
                <a:latin typeface="Times New Roman" pitchFamily="18" charset="0"/>
                <a:cs typeface="Times New Roman" pitchFamily="18" charset="0"/>
              </a:endParaRPr>
            </a:p>
          </p:txBody>
        </p:sp>
      </p:grpSp>
      <p:grpSp>
        <p:nvGrpSpPr>
          <p:cNvPr id="6" name="Group 5"/>
          <p:cNvGrpSpPr/>
          <p:nvPr/>
        </p:nvGrpSpPr>
        <p:grpSpPr>
          <a:xfrm>
            <a:off x="367164"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42842" y="4477162"/>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639875" y="4464179"/>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109602"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109602" y="2601272"/>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135576"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2286000" y="2362200"/>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2286000" y="4083275"/>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4985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57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3275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9243166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14"/>
                                        </p:tgtEl>
                                      </p:cBhvr>
                                    </p:animEffect>
                                    <p:animScale>
                                      <p:cBhvr>
                                        <p:cTn id="24" dur="10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circle(in)">
                                      <p:cBhvr>
                                        <p:cTn id="29" dur="2000"/>
                                        <p:tgtEl>
                                          <p:spTgt spid="717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2000" tmFilter="0, 0; .2, .5; .8, .5; 1, 0"/>
                                        <p:tgtEl>
                                          <p:spTgt spid="10"/>
                                        </p:tgtEl>
                                      </p:cBhvr>
                                    </p:animEffect>
                                    <p:animScale>
                                      <p:cBhvr>
                                        <p:cTn id="34" dur="10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circle(in)">
                                      <p:cBhvr>
                                        <p:cTn id="39" dur="2000"/>
                                        <p:tgtEl>
                                          <p:spTgt spid="7181"/>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isNarration="1">
              <p:cMediaNode vol="80000" showWhenStopped="0">
                <p:cTn id="45" fill="hold" display="0">
                  <p:stCondLst>
                    <p:cond delay="indefinite"/>
                  </p:stCondLst>
                  <p:endCondLst>
                    <p:cond evt="onStopAudio" delay="0">
                      <p:tgtEl>
                        <p:sldTgt/>
                      </p:tgtEl>
                    </p:cond>
                  </p:endCondLst>
                </p:cTn>
                <p:tgtEl>
                  <p:spTgt spid="7174"/>
                </p:tgtEl>
              </p:cMediaNode>
            </p:audio>
          </p:childTnLst>
        </p:cTn>
      </p:par>
    </p:tnLst>
  </p:timing>
  <p:extLst mod="1">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phô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971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971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1336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515" y="152400"/>
            <a:ext cx="25674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928" y="4724400"/>
            <a:ext cx="39857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657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23869" y="2738735"/>
            <a:ext cx="5292008" cy="7664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 TẬP ĐẾM </a:t>
            </a:r>
            <a:endPar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5" name="TextBox 14"/>
          <p:cNvSpPr txBox="1"/>
          <p:nvPr/>
        </p:nvSpPr>
        <p:spPr>
          <a:xfrm>
            <a:off x="1898073" y="304842"/>
            <a:ext cx="5943600" cy="646331"/>
          </a:xfrm>
          <a:prstGeom prst="rect">
            <a:avLst/>
          </a:prstGeom>
          <a:noFill/>
        </p:spPr>
        <p:txBody>
          <a:bodyPr wrap="square" rtlCol="0">
            <a:spAutoFit/>
          </a:bodyPr>
          <a:lstStyle/>
          <a:p>
            <a:pPr algn="ctr"/>
            <a:r>
              <a:rPr lang="en-US" b="1" dirty="0" smtClean="0">
                <a:solidFill>
                  <a:prstClr val="black"/>
                </a:solidFill>
                <a:latin typeface="Times New Roman" pitchFamily="18" charset="0"/>
                <a:cs typeface="Times New Roman" pitchFamily="18" charset="0"/>
              </a:rPr>
              <a:t>ỦY BAN NHÂN DÂN QUẬN LONG BIÊN</a:t>
            </a:r>
          </a:p>
          <a:p>
            <a:pPr algn="ctr"/>
            <a:r>
              <a:rPr lang="en-US" b="1" dirty="0" smtClean="0">
                <a:solidFill>
                  <a:prstClr val="black"/>
                </a:solidFill>
                <a:latin typeface="Times New Roman" pitchFamily="18" charset="0"/>
                <a:cs typeface="Times New Roman" pitchFamily="18" charset="0"/>
              </a:rPr>
              <a:t>TRƯỜNG MẦM NON </a:t>
            </a:r>
            <a:r>
              <a:rPr lang="en-US" b="1" dirty="0" smtClean="0">
                <a:solidFill>
                  <a:prstClr val="black"/>
                </a:solidFill>
                <a:latin typeface="Times New Roman" pitchFamily="18" charset="0"/>
                <a:cs typeface="Times New Roman" pitchFamily="18" charset="0"/>
              </a:rPr>
              <a:t>GIANG BIÊN</a:t>
            </a:r>
            <a:endParaRPr lang="en-US" b="1" dirty="0">
              <a:solidFill>
                <a:prstClr val="black"/>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4321" y="3264108"/>
            <a:ext cx="8388350"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4045" y="981471"/>
            <a:ext cx="871656" cy="920420"/>
          </a:xfrm>
          <a:prstGeom prst="rect">
            <a:avLst/>
          </a:prstGeom>
        </p:spPr>
      </p:pic>
    </p:spTree>
    <p:extLst>
      <p:ext uri="{BB962C8B-B14F-4D97-AF65-F5344CB8AC3E}">
        <p14:creationId xmlns:p14="http://schemas.microsoft.com/office/powerpoint/2010/main" val="3285485363"/>
      </p:ext>
    </p:extLst>
  </p:cSld>
  <p:clrMapOvr>
    <a:masterClrMapping/>
  </p:clrMapOvr>
  <mc:AlternateContent xmlns:mc="http://schemas.openxmlformats.org/markup-compatibility/2006" xmlns:p14="http://schemas.microsoft.com/office/powerpoint/2010/main">
    <mc:Choice Requires="p14">
      <p:transition spd="slow" p14:dur="2000" advTm="1898"/>
    </mc:Choice>
    <mc:Fallback xmlns="">
      <p:transition spd="slow" advTm="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966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phô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971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971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1336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515" y="152400"/>
            <a:ext cx="25674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928" y="4724400"/>
            <a:ext cx="39857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657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64096" y="2362200"/>
            <a:ext cx="5292008" cy="7664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 TẬP ĐẾM </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TextBox 14"/>
          <p:cNvSpPr txBox="1"/>
          <p:nvPr/>
        </p:nvSpPr>
        <p:spPr>
          <a:xfrm>
            <a:off x="1898073" y="304842"/>
            <a:ext cx="5943600" cy="646331"/>
          </a:xfrm>
          <a:prstGeom prst="rect">
            <a:avLst/>
          </a:prstGeom>
          <a:noFill/>
        </p:spPr>
        <p:txBody>
          <a:bodyPr wrap="square" rtlCol="0">
            <a:spAutoFit/>
          </a:bodyPr>
          <a:lstStyle/>
          <a:p>
            <a:pPr algn="ctr"/>
            <a:r>
              <a:rPr lang="en-US" b="1" dirty="0" smtClean="0">
                <a:solidFill>
                  <a:prstClr val="black"/>
                </a:solidFill>
                <a:latin typeface="Times New Roman" pitchFamily="18" charset="0"/>
                <a:cs typeface="Times New Roman" pitchFamily="18" charset="0"/>
              </a:rPr>
              <a:t>ỦY BAN NHÂN DÂN QUẬN LONG BIÊN</a:t>
            </a:r>
          </a:p>
          <a:p>
            <a:pPr algn="ctr"/>
            <a:r>
              <a:rPr lang="en-US" b="1" dirty="0" smtClean="0">
                <a:solidFill>
                  <a:prstClr val="black"/>
                </a:solidFill>
                <a:latin typeface="Times New Roman" pitchFamily="18" charset="0"/>
                <a:cs typeface="Times New Roman" pitchFamily="18" charset="0"/>
              </a:rPr>
              <a:t>TRƯỜNG MẦM NON </a:t>
            </a:r>
            <a:r>
              <a:rPr lang="en-US" b="1" dirty="0" smtClean="0">
                <a:solidFill>
                  <a:prstClr val="black"/>
                </a:solidFill>
                <a:latin typeface="Times New Roman" pitchFamily="18" charset="0"/>
                <a:cs typeface="Times New Roman" pitchFamily="18" charset="0"/>
              </a:rPr>
              <a:t>GIANG BIÊN</a:t>
            </a:r>
            <a:endParaRPr lang="en-US" b="1" dirty="0">
              <a:solidFill>
                <a:prstClr val="black"/>
              </a:solidFill>
              <a:latin typeface="Times New Roman" pitchFamily="18" charset="0"/>
              <a:cs typeface="Times New Roman" pitchFamily="18" charset="0"/>
            </a:endParaRPr>
          </a:p>
        </p:txBody>
      </p:sp>
      <p:pic>
        <p:nvPicPr>
          <p:cNvPr id="2" name="Tập Đếm ♫ Nào Các Bạn Cùng Giơ Tay Ta Đếm Cho Thật Đều 1 với 1 là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05800" y="6096000"/>
            <a:ext cx="609600" cy="609600"/>
          </a:xfrm>
          <a:prstGeom prst="rect">
            <a:avLst/>
          </a:prstGeom>
        </p:spPr>
      </p:pic>
    </p:spTree>
    <p:extLst>
      <p:ext uri="{BB962C8B-B14F-4D97-AF65-F5344CB8AC3E}">
        <p14:creationId xmlns:p14="http://schemas.microsoft.com/office/powerpoint/2010/main" val="2904696325"/>
      </p:ext>
    </p:extLst>
  </p:cSld>
  <p:clrMapOvr>
    <a:masterClrMapping/>
  </p:clrMapOvr>
  <mc:AlternateContent xmlns:mc="http://schemas.openxmlformats.org/markup-compatibility/2006" xmlns:p14="http://schemas.microsoft.com/office/powerpoint/2010/main">
    <mc:Choice Requires="p14">
      <p:transition spd="slow" p14:dur="2000" advTm="5340"/>
    </mc:Choice>
    <mc:Fallback xmlns="">
      <p:transition spd="slow" advTm="53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giáo án tham khảo\tài liệu bài giảng nghỉ dịch\tạo nhóm theo 1 dấu hiệu\hinh-nen-thiet-ke-bai-gi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90800" y="1676404"/>
            <a:ext cx="43434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PHẦN 1: Khởi động </a:t>
            </a:r>
            <a:endParaRPr lang="en-US" sz="3200" b="1">
              <a:solidFill>
                <a:srgbClr val="FF0000"/>
              </a:solidFill>
              <a:latin typeface="Times New Roman" pitchFamily="18" charset="0"/>
              <a:cs typeface="Times New Roman" pitchFamily="18" charset="0"/>
            </a:endParaRPr>
          </a:p>
        </p:txBody>
      </p:sp>
      <p:sp>
        <p:nvSpPr>
          <p:cNvPr id="3" name="TextBox 2"/>
          <p:cNvSpPr txBox="1"/>
          <p:nvPr/>
        </p:nvSpPr>
        <p:spPr>
          <a:xfrm>
            <a:off x="2362200" y="2819444"/>
            <a:ext cx="5334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Ô</a:t>
            </a:r>
            <a:r>
              <a:rPr lang="en-US" sz="2800" b="1" dirty="0" err="1" smtClean="0">
                <a:latin typeface="Times New Roman" pitchFamily="18" charset="0"/>
                <a:cs typeface="Times New Roman" pitchFamily="18" charset="0"/>
              </a:rPr>
              <a:t>n</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phạm</a:t>
            </a:r>
            <a:r>
              <a:rPr lang="en-US" sz="2800" b="1" dirty="0">
                <a:latin typeface="Times New Roman" pitchFamily="18" charset="0"/>
                <a:cs typeface="Times New Roman" pitchFamily="18" charset="0"/>
              </a:rPr>
              <a:t> vi </a:t>
            </a:r>
            <a:r>
              <a:rPr lang="en-US" sz="2800" b="1" dirty="0" smtClean="0">
                <a:latin typeface="Times New Roman" pitchFamily="18" charset="0"/>
                <a:cs typeface="Times New Roman" pitchFamily="18" charset="0"/>
              </a:rPr>
              <a:t>2</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89927577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5" y="609600"/>
            <a:ext cx="9144000" cy="65127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42958" y="1225984"/>
            <a:ext cx="3887187" cy="2277664"/>
            <a:chOff x="5242958" y="1225984"/>
            <a:chExt cx="3887187" cy="2277664"/>
          </a:xfrm>
        </p:grpSpPr>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457200" y="4788802"/>
            <a:ext cx="3659910" cy="1124490"/>
            <a:chOff x="457200" y="4788802"/>
            <a:chExt cx="3659910" cy="1124490"/>
          </a:xfrm>
        </p:grpSpPr>
        <p:pic>
          <p:nvPicPr>
            <p:cNvPr id="3082" name="Picture 10" descr="D:\Tài liệu soạn bài hương\tư liệu hình ảnh làm ppt\bắp_cải-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3855" y="108922"/>
            <a:ext cx="9310255" cy="400110"/>
          </a:xfrm>
          <a:prstGeom prst="rect">
            <a:avLst/>
          </a:prstGeom>
        </p:spPr>
        <p:txBody>
          <a:bodyPr wrap="square">
            <a:spAutoFit/>
          </a:bodyPr>
          <a:lstStyle/>
          <a:p>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Câu</a:t>
            </a:r>
            <a:r>
              <a:rPr lang="en-US" sz="2000" b="1" dirty="0" smtClean="0">
                <a:latin typeface="Times New Roman" pitchFamily="18" charset="0"/>
                <a:cs typeface="Times New Roman" pitchFamily="18" charset="0"/>
              </a:rPr>
              <a:t> 1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hào</a:t>
            </a:r>
            <a:r>
              <a:rPr lang="en-US" sz="2000" b="1" dirty="0" smtClean="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17110" y="574413"/>
            <a:ext cx="1225212" cy="122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6920" y="1591432"/>
            <a:ext cx="1199479" cy="4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855" y="465546"/>
            <a:ext cx="1309255" cy="204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600" y="1828800"/>
            <a:ext cx="1201737" cy="8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28600" y="975952"/>
            <a:ext cx="3973032" cy="2762250"/>
            <a:chOff x="319568" y="755253"/>
            <a:chExt cx="3973032" cy="2762250"/>
          </a:xfrm>
        </p:grpSpPr>
        <p:pic>
          <p:nvPicPr>
            <p:cNvPr id="3079" name="Picture 7" descr="D:\Tài liệu soạn bài hương\tư liệu hình ảnh làm ppt\tải_xuống-removebg-previe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207632">
              <a:off x="319568" y="1060200"/>
              <a:ext cx="2154818" cy="21548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59158370"/>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00" fill="hold">
                                          <p:stCondLst>
                                            <p:cond delay="0"/>
                                          </p:stCondLst>
                                        </p:cTn>
                                        <p:tgtEl>
                                          <p:spTgt spid="2"/>
                                        </p:tgtEl>
                                        <p:attrNameLst>
                                          <p:attrName>r</p:attrName>
                                        </p:attrNameLst>
                                      </p:cBhvr>
                                    </p:animRot>
                                    <p:animRot by="-240000">
                                      <p:cBhvr>
                                        <p:cTn id="12" dur="400" fill="hold">
                                          <p:stCondLst>
                                            <p:cond delay="400"/>
                                          </p:stCondLst>
                                        </p:cTn>
                                        <p:tgtEl>
                                          <p:spTgt spid="2"/>
                                        </p:tgtEl>
                                        <p:attrNameLst>
                                          <p:attrName>r</p:attrName>
                                        </p:attrNameLst>
                                      </p:cBhvr>
                                    </p:animRot>
                                    <p:animRot by="240000">
                                      <p:cBhvr>
                                        <p:cTn id="13" dur="400" fill="hold">
                                          <p:stCondLst>
                                            <p:cond delay="800"/>
                                          </p:stCondLst>
                                        </p:cTn>
                                        <p:tgtEl>
                                          <p:spTgt spid="2"/>
                                        </p:tgtEl>
                                        <p:attrNameLst>
                                          <p:attrName>r</p:attrName>
                                        </p:attrNameLst>
                                      </p:cBhvr>
                                    </p:animRot>
                                    <p:animRot by="-240000">
                                      <p:cBhvr>
                                        <p:cTn id="14" dur="400" fill="hold">
                                          <p:stCondLst>
                                            <p:cond delay="1200"/>
                                          </p:stCondLst>
                                        </p:cTn>
                                        <p:tgtEl>
                                          <p:spTgt spid="2"/>
                                        </p:tgtEl>
                                        <p:attrNameLst>
                                          <p:attrName>r</p:attrName>
                                        </p:attrNameLst>
                                      </p:cBhvr>
                                    </p:animRot>
                                    <p:animRot by="120000">
                                      <p:cBhvr>
                                        <p:cTn id="15" dur="400" fill="hold">
                                          <p:stCondLst>
                                            <p:cond delay="16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5" y="533400"/>
            <a:ext cx="9144000" cy="64365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39403" y="573524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855" y="108922"/>
            <a:ext cx="9310255" cy="400110"/>
          </a:xfrm>
          <a:prstGeom prst="rect">
            <a:avLst/>
          </a:prstGeom>
        </p:spPr>
        <p:txBody>
          <a:bodyPr wrap="square">
            <a:spAutoFit/>
          </a:bodyPr>
          <a:lstStyle/>
          <a:p>
            <a:r>
              <a:rPr lang="en-US" sz="2000" b="1" smtClean="0">
                <a:latin typeface="Times New Roman" pitchFamily="18" charset="0"/>
                <a:cs typeface="Times New Roman" pitchFamily="18" charset="0"/>
              </a:rPr>
              <a:t> Câu 1 </a:t>
            </a:r>
            <a:r>
              <a:rPr lang="en-US" sz="2000" b="1">
                <a:latin typeface="Times New Roman" pitchFamily="18" charset="0"/>
                <a:cs typeface="Times New Roman" pitchFamily="18" charset="0"/>
              </a:rPr>
              <a:t>: Các bạn hãy đếm xem </a:t>
            </a:r>
            <a:r>
              <a:rPr lang="en-US" sz="2000" b="1" smtClean="0">
                <a:latin typeface="Times New Roman" pitchFamily="18" charset="0"/>
                <a:cs typeface="Times New Roman" pitchFamily="18" charset="0"/>
              </a:rPr>
              <a:t>mỗi loại rau trong vườn có số lượng là bao nhiêu ?</a:t>
            </a:r>
            <a:endParaRPr lang="en-US" sz="2000" b="1">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9774" y="509032"/>
            <a:ext cx="149907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44825">
            <a:off x="4117110" y="1656078"/>
            <a:ext cx="1201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4044" y="1894203"/>
            <a:ext cx="1201737" cy="6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45" y="533400"/>
            <a:ext cx="170524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95781" y="991429"/>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207632">
            <a:off x="418372" y="1270373"/>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2371"/>
      </p:ext>
    </p:extLst>
  </p:cSld>
  <p:clrMapOvr>
    <a:masterClrMapping/>
  </p:clrMapOvr>
  <mc:AlternateContent xmlns:mc="http://schemas.openxmlformats.org/markup-compatibility/2006" xmlns:p14="http://schemas.microsoft.com/office/powerpoint/2010/main">
    <mc:Choice Requires="p14">
      <p:transition spd="slow" p14:dur="2000" advTm="19856"/>
    </mc:Choice>
    <mc:Fallback xmlns="">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1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5.55556E-7 1.48148E-6 C 0.06424 -0.00787 0.11146 -0.0838 0.10538 -0.17037 C 0.09948 -0.25648 0.04271 -0.32037 -0.02153 -0.3125 C -0.08542 -0.30463 -0.13281 -0.22801 -0.12691 -0.14213 C -0.12101 -0.05533 -0.06389 0.00787 5.55556E-7 1.48148E-6 Z " pathEditMode="relative" rAng="10487408" ptsTypes="fffff">
                                      <p:cBhvr>
                                        <p:cTn id="16" dur="2000" fill="hold"/>
                                        <p:tgtEl>
                                          <p:spTgt spid="4098"/>
                                        </p:tgtEl>
                                        <p:attrNameLst>
                                          <p:attrName>ppt_x</p:attrName>
                                          <p:attrName>ppt_y</p:attrName>
                                        </p:attrNameLst>
                                      </p:cBhvr>
                                      <p:rCtr x="-1076" y="-15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55" y="381000"/>
            <a:ext cx="9144000" cy="65889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1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484"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2875"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4621" y="3991"/>
            <a:ext cx="9310255" cy="400110"/>
          </a:xfrm>
          <a:prstGeom prst="rect">
            <a:avLst/>
          </a:prstGeom>
        </p:spPr>
        <p:txBody>
          <a:bodyPr wrap="square">
            <a:spAutoFit/>
          </a:bodyPr>
          <a:lstStyle/>
          <a:p>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Câu</a:t>
            </a:r>
            <a:r>
              <a:rPr lang="en-US" sz="2000" b="1" dirty="0" smtClean="0">
                <a:latin typeface="Times New Roman" pitchFamily="18" charset="0"/>
                <a:cs typeface="Times New Roman" pitchFamily="18" charset="0"/>
              </a:rPr>
              <a:t> 1 </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củ</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cải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trắng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có</a:t>
            </a:r>
            <a:r>
              <a:rPr lang="en-US" sz="2000" b="1" dirty="0" smtClean="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00475" y="338924"/>
            <a:ext cx="1543050" cy="143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813" y="338924"/>
            <a:ext cx="1547813" cy="17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92600" y="1316167"/>
            <a:ext cx="12557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623" y="1919417"/>
            <a:ext cx="143037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207632">
            <a:off x="319567" y="1060201"/>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100961"/>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3079"/>
                                        </p:tgtEl>
                                      </p:cBhvr>
                                    </p:animEffect>
                                    <p:animScale>
                                      <p:cBhvr>
                                        <p:cTn id="11" dur="1000" autoRev="1" fill="hold"/>
                                        <p:tgtEl>
                                          <p:spTgt spid="3079"/>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3086"/>
                                        </p:tgtEl>
                                      </p:cBhvr>
                                    </p:animEffect>
                                    <p:animScale>
                                      <p:cBhvr>
                                        <p:cTn id="14" dur="1000" autoRev="1" fill="hold"/>
                                        <p:tgtEl>
                                          <p:spTgt spid="308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randombar(horizont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8142 -0.0243 C 0.02414 -0.0243 0.11025 -0.09699 0.11025 -0.18588 C 0.11025 -0.27453 0.02414 -0.34652 -0.08142 -0.34652 C -0.18715 -0.34652 -0.27309 -0.27453 -0.27309 -0.18588 C -0.27309 -0.09699 -0.18715 -0.0243 -0.08142 -0.0243 Z " pathEditMode="relative" rAng="0" ptsTypes="fffff">
                                      <p:cBhvr>
                                        <p:cTn id="32" dur="2000" fill="hold"/>
                                        <p:tgtEl>
                                          <p:spTgt spid="5123"/>
                                        </p:tgtEl>
                                        <p:attrNameLst>
                                          <p:attrName>ppt_x</p:attrName>
                                          <p:attrName>ppt_y</p:attrName>
                                        </p:attrNameLst>
                                      </p:cBhvr>
                                      <p:rCtr x="0" y="-1611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420404_7ffe5223cd324923dd7e6038b4b8b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7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85900" y="1485351"/>
            <a:ext cx="61722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PHẦN 2: Vượt chướng ngại vật</a:t>
            </a:r>
            <a:endParaRPr lang="en-US" sz="3200" b="1">
              <a:solidFill>
                <a:srgbClr val="FF0000"/>
              </a:solidFill>
              <a:latin typeface="Times New Roman" pitchFamily="18" charset="0"/>
              <a:cs typeface="Times New Roman" pitchFamily="18" charset="0"/>
            </a:endParaRPr>
          </a:p>
        </p:txBody>
      </p:sp>
      <p:sp>
        <p:nvSpPr>
          <p:cNvPr id="4" name="TextBox 3"/>
          <p:cNvSpPr txBox="1"/>
          <p:nvPr/>
        </p:nvSpPr>
        <p:spPr>
          <a:xfrm>
            <a:off x="2222614" y="2109492"/>
            <a:ext cx="5334000" cy="830997"/>
          </a:xfrm>
          <a:prstGeom prst="rect">
            <a:avLst/>
          </a:prstGeom>
          <a:noFill/>
        </p:spPr>
        <p:txBody>
          <a:bodyPr wrap="square" rtlCol="0">
            <a:spAutoFit/>
          </a:bodyPr>
          <a:lstStyle/>
          <a:p>
            <a:pPr algn="ctr"/>
            <a:r>
              <a:rPr lang="en-US" sz="2400" b="1" smtClean="0">
                <a:latin typeface="Times New Roman" pitchFamily="18" charset="0"/>
                <a:cs typeface="Times New Roman" pitchFamily="18" charset="0"/>
              </a:rPr>
              <a:t>Dạy trẻ đếm </a:t>
            </a:r>
            <a:r>
              <a:rPr lang="en-US" sz="2400" b="1">
                <a:latin typeface="Times New Roman" pitchFamily="18" charset="0"/>
                <a:cs typeface="Times New Roman" pitchFamily="18" charset="0"/>
              </a:rPr>
              <a:t>và nhận biết số lượng 4 trên đối tượng</a:t>
            </a:r>
          </a:p>
        </p:txBody>
      </p:sp>
      <p:pic>
        <p:nvPicPr>
          <p:cNvPr id="4098" name="Picture 2" descr="D:\Tài liệu soạn bài hương\tư liệu hình ảnh làm ppt\kiến_tím-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810452"/>
            <a:ext cx="8385207" cy="507525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rot="2888918">
            <a:off x="2242401" y="3679566"/>
            <a:ext cx="1871015" cy="1292902"/>
            <a:chOff x="2770909" y="3729917"/>
            <a:chExt cx="2720609" cy="2203070"/>
          </a:xfrm>
        </p:grpSpPr>
        <p:pic>
          <p:nvPicPr>
            <p:cNvPr id="409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8339" y="3729917"/>
              <a:ext cx="2049462" cy="182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438154">
              <a:off x="2770909" y="3848314"/>
              <a:ext cx="2209800" cy="196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53774">
              <a:off x="3437293" y="3991416"/>
              <a:ext cx="2054225"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8670" y="4310528"/>
              <a:ext cx="1828800" cy="162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p:cNvSpPr txBox="1"/>
          <p:nvPr/>
        </p:nvSpPr>
        <p:spPr>
          <a:xfrm>
            <a:off x="3009900" y="2976713"/>
            <a:ext cx="5334000" cy="707886"/>
          </a:xfrm>
          <a:prstGeom prst="rect">
            <a:avLst/>
          </a:prstGeom>
          <a:noFill/>
        </p:spPr>
        <p:txBody>
          <a:bodyPr wrap="square" rtlCol="0">
            <a:spAutoFit/>
          </a:bodyPr>
          <a:lstStyle/>
          <a:p>
            <a:pPr algn="ctr"/>
            <a:r>
              <a:rPr lang="en-US" sz="2000" b="1" smtClean="0">
                <a:latin typeface="Times New Roman" pitchFamily="18" charset="0"/>
                <a:cs typeface="Times New Roman" pitchFamily="18" charset="0"/>
              </a:rPr>
              <a:t>Câu 1: Các bạn hãy đếm xem có bao nhiêu bông hoa hồng </a:t>
            </a:r>
            <a:endParaRPr lang="en-US" sz="2000" b="1">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3431936"/>
      </p:ext>
    </p:extLst>
  </p:cSld>
  <p:clrMapOvr>
    <a:masterClrMapping/>
  </p:clrMapOvr>
  <mc:AlternateContent xmlns:mc="http://schemas.openxmlformats.org/markup-compatibility/2006" xmlns:p14="http://schemas.microsoft.com/office/powerpoint/2010/main">
    <mc:Choice Requires="p14">
      <p:transition spd="slow" p14:dur="2000" advTm="28751"/>
    </mc:Choice>
    <mc:Fallback xmlns="">
      <p:transition spd="slow" advTm="2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752600"/>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399"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11726" y="200055"/>
            <a:ext cx="8603673" cy="400110"/>
          </a:xfrm>
          <a:prstGeom prst="rect">
            <a:avLst/>
          </a:prstGeom>
          <a:noFill/>
        </p:spPr>
        <p:txBody>
          <a:bodyPr wrap="square" rtlCol="0">
            <a:spAutoFit/>
          </a:bodyPr>
          <a:lstStyle/>
          <a:p>
            <a:pPr algn="ctr"/>
            <a:r>
              <a:rPr lang="en-US" sz="2000" b="1" dirty="0" err="1" smtClean="0">
                <a:latin typeface="Times New Roman" pitchFamily="18" charset="0"/>
                <a:cs typeface="Times New Roman" pitchFamily="18" charset="0"/>
              </a:rPr>
              <a:t>Câu</a:t>
            </a:r>
            <a:r>
              <a:rPr lang="en-US" sz="2000" b="1" dirty="0" smtClean="0">
                <a:latin typeface="Times New Roman" pitchFamily="18" charset="0"/>
                <a:cs typeface="Times New Roman" pitchFamily="18" charset="0"/>
              </a:rPr>
              <a:t> 1: </a:t>
            </a:r>
            <a:r>
              <a:rPr lang="en-US" sz="2000" b="1" dirty="0" err="1" smtClean="0">
                <a:latin typeface="Times New Roman" pitchFamily="18" charset="0"/>
                <a:cs typeface="Times New Roman" pitchFamily="18" charset="0"/>
              </a:rPr>
              <a:t>Các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bạn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hãy</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xếp</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hết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số</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hoa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hổng</a:t>
            </a:r>
            <a:r>
              <a:rPr lang="en-US"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 </a:t>
            </a:r>
            <a:endParaRPr lang="en-US" sz="2000" b="1"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06919231"/>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752600"/>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399"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11726" y="200055"/>
            <a:ext cx="8603673" cy="400110"/>
          </a:xfrm>
          <a:prstGeom prst="rect">
            <a:avLst/>
          </a:prstGeom>
          <a:noFill/>
        </p:spPr>
        <p:txBody>
          <a:bodyPr wrap="square" rtlCol="0">
            <a:spAutoFit/>
          </a:bodyPr>
          <a:lstStyle/>
          <a:p>
            <a:pPr algn="ctr"/>
            <a:r>
              <a:rPr lang="en-US" sz="2000" b="1" smtClean="0">
                <a:solidFill>
                  <a:prstClr val="black"/>
                </a:solidFill>
                <a:latin typeface="Times New Roman" pitchFamily="18" charset="0"/>
                <a:cs typeface="Times New Roman" pitchFamily="18" charset="0"/>
              </a:rPr>
              <a:t>Câu 1: Các bạn hãy đếm xem có bao nhiêu bông hoa hồng ? </a:t>
            </a:r>
            <a:endParaRPr lang="en-US" sz="2000" b="1">
              <a:solidFill>
                <a:prstClr val="black"/>
              </a:solidFill>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305149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randombar(horizontal)">
                                      <p:cBhvr>
                                        <p:cTn id="11" dur="500"/>
                                        <p:tgtEl>
                                          <p:spTgt spid="30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079"/>
                                        </p:tgtEl>
                                      </p:cBhvr>
                                    </p:animEffect>
                                    <p:set>
                                      <p:cBhvr>
                                        <p:cTn id="16" dur="1" fill="hold">
                                          <p:stCondLst>
                                            <p:cond delay="499"/>
                                          </p:stCondLst>
                                        </p:cTn>
                                        <p:tgtEl>
                                          <p:spTgt spid="3079"/>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080"/>
                                        </p:tgtEl>
                                        <p:attrNameLst>
                                          <p:attrName>style.visibility</p:attrName>
                                        </p:attrNameLst>
                                      </p:cBhvr>
                                      <p:to>
                                        <p:strVal val="visible"/>
                                      </p:to>
                                    </p:set>
                                    <p:animEffect transition="in" filter="randombar(horizontal)">
                                      <p:cBhvr>
                                        <p:cTn id="20" dur="500"/>
                                        <p:tgtEl>
                                          <p:spTgt spid="308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80"/>
                                        </p:tgtEl>
                                      </p:cBhvr>
                                    </p:animEffect>
                                    <p:set>
                                      <p:cBhvr>
                                        <p:cTn id="25" dur="1" fill="hold">
                                          <p:stCondLst>
                                            <p:cond delay="499"/>
                                          </p:stCondLst>
                                        </p:cTn>
                                        <p:tgtEl>
                                          <p:spTgt spid="3080"/>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3081"/>
                                        </p:tgtEl>
                                        <p:attrNameLst>
                                          <p:attrName>style.visibility</p:attrName>
                                        </p:attrNameLst>
                                      </p:cBhvr>
                                      <p:to>
                                        <p:strVal val="visible"/>
                                      </p:to>
                                    </p:set>
                                    <p:animEffect transition="in" filter="randombar(horizontal)">
                                      <p:cBhvr>
                                        <p:cTn id="29" dur="500"/>
                                        <p:tgtEl>
                                          <p:spTgt spid="308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081"/>
                                        </p:tgtEl>
                                      </p:cBhvr>
                                    </p:animEffect>
                                    <p:set>
                                      <p:cBhvr>
                                        <p:cTn id="34"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4.6|5.1|5.3"/>
</p:tagLst>
</file>

<file path=ppt/tags/tag10.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11.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12.xml><?xml version="1.0" encoding="utf-8"?>
<p:tagLst xmlns:a="http://schemas.openxmlformats.org/drawingml/2006/main" xmlns:r="http://schemas.openxmlformats.org/officeDocument/2006/relationships" xmlns:p="http://schemas.openxmlformats.org/presentationml/2006/main">
  <p:tag name="TIMING" val="|22.4|17.3|8.5|3|5.9|4|4.9|4.4|9.9"/>
</p:tagLst>
</file>

<file path=ppt/tags/tag2.xml><?xml version="1.0" encoding="utf-8"?>
<p:tagLst xmlns:a="http://schemas.openxmlformats.org/drawingml/2006/main" xmlns:r="http://schemas.openxmlformats.org/officeDocument/2006/relationships" xmlns:p="http://schemas.openxmlformats.org/presentationml/2006/main">
  <p:tag name="TIMING" val="|2.1|4.5|1.8"/>
</p:tagLst>
</file>

<file path=ppt/tags/tag3.xml><?xml version="1.0" encoding="utf-8"?>
<p:tagLst xmlns:a="http://schemas.openxmlformats.org/drawingml/2006/main" xmlns:r="http://schemas.openxmlformats.org/officeDocument/2006/relationships" xmlns:p="http://schemas.openxmlformats.org/presentationml/2006/main">
  <p:tag name="TIMING" val="|1.4|5.4|1.8|1.6"/>
</p:tagLst>
</file>

<file path=ppt/tags/tag4.xml><?xml version="1.0" encoding="utf-8"?>
<p:tagLst xmlns:a="http://schemas.openxmlformats.org/drawingml/2006/main" xmlns:r="http://schemas.openxmlformats.org/officeDocument/2006/relationships" xmlns:p="http://schemas.openxmlformats.org/presentationml/2006/main">
  <p:tag name="TIMING" val="|3.1|12.9"/>
</p:tagLst>
</file>

<file path=ppt/tags/tag5.xml><?xml version="1.0" encoding="utf-8"?>
<p:tagLst xmlns:a="http://schemas.openxmlformats.org/drawingml/2006/main" xmlns:r="http://schemas.openxmlformats.org/officeDocument/2006/relationships" xmlns:p="http://schemas.openxmlformats.org/presentationml/2006/main">
  <p:tag name="TIMING" val="|5.8|1.9|1.6|1.5|12.9|1.2|1.4|1.6|1.7"/>
</p:tagLst>
</file>

<file path=ppt/tags/tag6.xml><?xml version="1.0" encoding="utf-8"?>
<p:tagLst xmlns:a="http://schemas.openxmlformats.org/drawingml/2006/main" xmlns:r="http://schemas.openxmlformats.org/officeDocument/2006/relationships" xmlns:p="http://schemas.openxmlformats.org/presentationml/2006/main">
  <p:tag name="TIMING" val="|3.1|1.6|1.6|1.8|1.6"/>
</p:tagLst>
</file>

<file path=ppt/tags/tag7.xml><?xml version="1.0" encoding="utf-8"?>
<p:tagLst xmlns:a="http://schemas.openxmlformats.org/drawingml/2006/main" xmlns:r="http://schemas.openxmlformats.org/officeDocument/2006/relationships" xmlns:p="http://schemas.openxmlformats.org/presentationml/2006/main">
  <p:tag name="TIMING" val="|4.5|1.8|1.8|1.4|3.6|6.2|1.9|1.5|4.9"/>
</p:tagLst>
</file>

<file path=ppt/tags/tag8.xml><?xml version="1.0" encoding="utf-8"?>
<p:tagLst xmlns:a="http://schemas.openxmlformats.org/drawingml/2006/main" xmlns:r="http://schemas.openxmlformats.org/officeDocument/2006/relationships" xmlns:p="http://schemas.openxmlformats.org/presentationml/2006/main">
  <p:tag name="TIMING" val="|3.1|1.2|1.5|1.7|2"/>
</p:tagLst>
</file>

<file path=ppt/tags/tag9.xml><?xml version="1.0" encoding="utf-8"?>
<p:tagLst xmlns:a="http://schemas.openxmlformats.org/drawingml/2006/main" xmlns:r="http://schemas.openxmlformats.org/officeDocument/2006/relationships" xmlns:p="http://schemas.openxmlformats.org/presentationml/2006/main">
  <p:tag name="TIMING" val="|7.4|3.6|5|14.8|2.1|1.7|2|2.1|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TotalTime>
  <Words>816</Words>
  <Application>Microsoft Office PowerPoint</Application>
  <PresentationFormat>On-screen Show (4:3)</PresentationFormat>
  <Paragraphs>60</Paragraphs>
  <Slides>18</Slides>
  <Notes>5</Notes>
  <HiddenSlides>0</HiddenSlides>
  <MMClips>22</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133</cp:revision>
  <dcterms:created xsi:type="dcterms:W3CDTF">2006-08-16T00:00:00Z</dcterms:created>
  <dcterms:modified xsi:type="dcterms:W3CDTF">2024-01-03T04:55:55Z</dcterms:modified>
</cp:coreProperties>
</file>