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1"/>
  </p:notesMasterIdLst>
  <p:sldIdLst>
    <p:sldId id="327" r:id="rId5"/>
    <p:sldId id="259" r:id="rId6"/>
    <p:sldId id="265" r:id="rId7"/>
    <p:sldId id="324" r:id="rId8"/>
    <p:sldId id="325" r:id="rId9"/>
    <p:sldId id="326" r:id="rId10"/>
    <p:sldId id="285" r:id="rId11"/>
    <p:sldId id="314" r:id="rId12"/>
    <p:sldId id="267" r:id="rId13"/>
    <p:sldId id="317" r:id="rId14"/>
    <p:sldId id="321" r:id="rId15"/>
    <p:sldId id="269" r:id="rId16"/>
    <p:sldId id="303" r:id="rId17"/>
    <p:sldId id="309" r:id="rId18"/>
    <p:sldId id="323" r:id="rId19"/>
    <p:sldId id="311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95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348"/>
      </p:cViewPr>
      <p:guideLst>
        <p:guide orient="horz" pos="1620"/>
        <p:guide pos="29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185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itchFamily="34" charset="0"/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24EC7553-B53A-4C55-BCC9-712A253F1B3F}" type="slidenum">
              <a:rPr lang="vi-VN" altLang="en-US">
                <a:solidFill>
                  <a:prstClr val="black"/>
                </a:solidFill>
              </a:rPr>
              <a:pPr eaLnBrk="1" hangingPunct="1"/>
              <a:t>6</a:t>
            </a:fld>
            <a:endParaRPr lang="vi-V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248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03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F16F0-355F-4D35-B65A-313D903E3257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9636A-4B38-4F09-9905-6AB8D7897B1B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AAF23-94D0-4D8A-9C55-9FD17C749E8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7D4E9-EC15-4203-BB22-51025639EE77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12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7870C-4661-4654-96E4-F922757D3A9D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9B191-B403-4339-827D-B0F3C2E05346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17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C465A-8D09-4F4B-88D6-A7C096805CF3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95928-C471-477C-BB51-CEE1F8A90779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20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8CFA9-7BFC-4546-BCB3-29F77E788C0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CCEB1-72FD-4416-A2E3-9761C9CCCE45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575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048A9-E1AE-421F-8C46-82B0A182F252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25CD8-6C5F-49FA-81FF-7373D1387CB1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82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40B16-0969-4F36-B9D1-876524DD6021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8857-F183-4A2E-9492-A1F60B5A337E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162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6764C-CE2C-4FDE-B92B-D18F4B0BDEC3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0D7D-F032-4E7A-96E6-8B0EF5F10726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487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9FCF9-EA66-40B4-9CEB-09143A4E2CB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D9D3-3CDF-4942-B12F-3BE37A3EC3C6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07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9BE45-9805-4DC9-A136-D15D60282A04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E0D71-1C10-449C-A8C0-8D18C638DDE1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92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0877D-2FFD-451D-AC41-900124DEB4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0CB9A-8C8E-4F48-85B7-8D9B3AAA452A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639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F16F0-355F-4D35-B65A-313D903E3257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9636A-4B38-4F09-9905-6AB8D7897B1B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0735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AAF23-94D0-4D8A-9C55-9FD17C749E8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7D4E9-EC15-4203-BB22-51025639EE77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4526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7870C-4661-4654-96E4-F922757D3A9D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9B191-B403-4339-827D-B0F3C2E05346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5030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C465A-8D09-4F4B-88D6-A7C096805CF3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95928-C471-477C-BB51-CEE1F8A90779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1941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8CFA9-7BFC-4546-BCB3-29F77E788C0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CCEB1-72FD-4416-A2E3-9761C9CCCE45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6229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048A9-E1AE-421F-8C46-82B0A182F252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25CD8-6C5F-49FA-81FF-7373D1387CB1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7350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40B16-0969-4F36-B9D1-876524DD6021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8857-F183-4A2E-9492-A1F60B5A337E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379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6764C-CE2C-4FDE-B92B-D18F4B0BDEC3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0D7D-F032-4E7A-96E6-8B0EF5F10726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2761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9FCF9-EA66-40B4-9CEB-09143A4E2CB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D9D3-3CDF-4942-B12F-3BE37A3EC3C6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6098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9BE45-9805-4DC9-A136-D15D60282A04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E0D71-1C10-449C-A8C0-8D18C638DDE1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394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0877D-2FFD-451D-AC41-900124DEB4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0CB9A-8C8E-4F48-85B7-8D9B3AAA452A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32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F16F0-355F-4D35-B65A-313D903E3257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9636A-4B38-4F09-9905-6AB8D7897B1B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441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AAF23-94D0-4D8A-9C55-9FD17C749E8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7D4E9-EC15-4203-BB22-51025639EE77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6143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7870C-4661-4654-96E4-F922757D3A9D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9B191-B403-4339-827D-B0F3C2E05346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7904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C465A-8D09-4F4B-88D6-A7C096805CF3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95928-C471-477C-BB51-CEE1F8A90779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9933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8CFA9-7BFC-4546-BCB3-29F77E788C0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CCEB1-72FD-4416-A2E3-9761C9CCCE45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8424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048A9-E1AE-421F-8C46-82B0A182F252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25CD8-6C5F-49FA-81FF-7373D1387CB1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305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40B16-0969-4F36-B9D1-876524DD6021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8857-F183-4A2E-9492-A1F60B5A337E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0846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6764C-CE2C-4FDE-B92B-D18F4B0BDEC3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0D7D-F032-4E7A-96E6-8B0EF5F10726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4015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9FCF9-EA66-40B4-9CEB-09143A4E2CB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D9D3-3CDF-4942-B12F-3BE37A3EC3C6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6877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9BE45-9805-4DC9-A136-D15D60282A04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E0D71-1C10-449C-A8C0-8D18C638DDE1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4926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0877D-2FFD-451D-AC41-900124DEB4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0CB9A-8C8E-4F48-85B7-8D9B3AAA452A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06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E94CB-FA72-4492-8568-BDBD2AA60328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56276-EA41-47F5-B27E-5981ED97C9C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vi-V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vi-V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579428-7535-4C43-88A9-4737AA75535F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57EAB4-8896-4D0A-8A50-06035C6B7184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471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vi-V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vi-V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579428-7535-4C43-88A9-4737AA75535F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57EAB4-8896-4D0A-8A50-06035C6B7184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276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vi-V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vi-V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579428-7535-4C43-88A9-4737AA75535F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57EAB4-8896-4D0A-8A50-06035C6B7184}" type="slidenum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026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10.wdp"/><Relationship Id="rId18" Type="http://schemas.openxmlformats.org/officeDocument/2006/relationships/image" Target="../media/image24.png"/><Relationship Id="rId3" Type="http://schemas.openxmlformats.org/officeDocument/2006/relationships/image" Target="../media/image11.png"/><Relationship Id="rId21" Type="http://schemas.microsoft.com/office/2007/relationships/hdphoto" Target="../media/hdphoto14.wdp"/><Relationship Id="rId7" Type="http://schemas.microsoft.com/office/2007/relationships/hdphoto" Target="../media/hdphoto7.wdp"/><Relationship Id="rId12" Type="http://schemas.openxmlformats.org/officeDocument/2006/relationships/image" Target="../media/image21.png"/><Relationship Id="rId17" Type="http://schemas.microsoft.com/office/2007/relationships/hdphoto" Target="../media/hdphoto12.wdp"/><Relationship Id="rId2" Type="http://schemas.openxmlformats.org/officeDocument/2006/relationships/image" Target="../media/image10.jpeg"/><Relationship Id="rId16" Type="http://schemas.openxmlformats.org/officeDocument/2006/relationships/image" Target="../media/image23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5" Type="http://schemas.microsoft.com/office/2007/relationships/hdphoto" Target="../media/hdphoto11.wdp"/><Relationship Id="rId10" Type="http://schemas.openxmlformats.org/officeDocument/2006/relationships/image" Target="../media/image20.png"/><Relationship Id="rId19" Type="http://schemas.microsoft.com/office/2007/relationships/hdphoto" Target="../media/hdphoto13.wdp"/><Relationship Id="rId4" Type="http://schemas.openxmlformats.org/officeDocument/2006/relationships/image" Target="../media/image17.png"/><Relationship Id="rId9" Type="http://schemas.microsoft.com/office/2007/relationships/hdphoto" Target="../media/hdphoto8.wdp"/><Relationship Id="rId1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5.wdp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0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9.png"/><Relationship Id="rId5" Type="http://schemas.openxmlformats.org/officeDocument/2006/relationships/image" Target="../media/image5.jpeg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5.wdp"/><Relationship Id="rId3" Type="http://schemas.openxmlformats.org/officeDocument/2006/relationships/image" Target="../media/image11.png"/><Relationship Id="rId7" Type="http://schemas.microsoft.com/office/2007/relationships/hdphoto" Target="../media/hdphoto2.wdp"/><Relationship Id="rId12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KY\Desktop\ĐĂNG CTTĐT\BGĐT\Mai\t12\số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867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2952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200151"/>
            <a:ext cx="3394472" cy="3394472"/>
          </a:xfrm>
        </p:spPr>
      </p:pic>
      <p:pic>
        <p:nvPicPr>
          <p:cNvPr id="13" name="Content Placeholder 12" descr="images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05" y="14501"/>
            <a:ext cx="9156065" cy="51435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8333" y1="31953" x2="65625" y2="32891"/>
                        <a14:foregroundMark x1="68333" y1="35938" x2="73958" y2="47109"/>
                        <a14:foregroundMark x1="74271" y1="48906" x2="68542" y2="6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36" y="1728215"/>
            <a:ext cx="2196490" cy="248755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9766" l="10000" r="90000">
                        <a14:foregroundMark x1="68646" y1="35391" x2="58750" y2="48672"/>
                        <a14:foregroundMark x1="62500" y1="55937" x2="45521" y2="65625"/>
                        <a14:foregroundMark x1="43646" y1="62656" x2="43646" y2="67266"/>
                        <a14:foregroundMark x1="45833" y1="89063" x2="45833" y2="98594"/>
                        <a14:foregroundMark x1="49792" y1="96563" x2="48229" y2="99766"/>
                        <a14:backgroundMark x1="74776" y1="49307" x2="49553" y2="51247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"/>
            <a:ext cx="2321014" cy="25528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9766" l="10000" r="90000">
                        <a14:foregroundMark x1="68646" y1="35391" x2="58750" y2="48672"/>
                        <a14:foregroundMark x1="62500" y1="55937" x2="45521" y2="65625"/>
                        <a14:foregroundMark x1="43646" y1="62656" x2="43646" y2="67266"/>
                        <a14:foregroundMark x1="45833" y1="89063" x2="45833" y2="98594"/>
                        <a14:foregroundMark x1="49792" y1="96563" x2="48229" y2="99766"/>
                        <a14:backgroundMark x1="66369" y1="49307" x2="49374" y2="50693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170" y="50839"/>
            <a:ext cx="2321014" cy="250712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48333" y1="31953" x2="65625" y2="32891"/>
                        <a14:foregroundMark x1="68333" y1="35938" x2="73958" y2="47109"/>
                        <a14:foregroundMark x1="74271" y1="48906" x2="68542" y2="6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117" y="1728215"/>
            <a:ext cx="2115358" cy="248755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48333" y1="31953" x2="65625" y2="32891"/>
                        <a14:foregroundMark x1="68333" y1="35938" x2="73958" y2="47109"/>
                        <a14:foregroundMark x1="74271" y1="48906" x2="68542" y2="6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626" y="1759144"/>
            <a:ext cx="2097363" cy="242569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9766" l="10000" r="90000">
                        <a14:foregroundMark x1="68646" y1="35391" x2="58750" y2="48672"/>
                        <a14:foregroundMark x1="62500" y1="55937" x2="45521" y2="65625"/>
                        <a14:foregroundMark x1="43646" y1="62656" x2="43646" y2="67266"/>
                        <a14:foregroundMark x1="45833" y1="89063" x2="45833" y2="98594"/>
                        <a14:foregroundMark x1="49792" y1="96563" x2="48229" y2="99766"/>
                        <a14:backgroundMark x1="65832" y1="48199" x2="49911" y2="51801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88" y="7506"/>
            <a:ext cx="2321014" cy="25937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backgroundMark x1="17396" y1="32109" x2="83646" y2="34922"/>
                        <a14:backgroundMark x1="37292" y1="85469" x2="79896" y2="8523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475" y="1713362"/>
            <a:ext cx="1652347" cy="24150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>
                        <a14:backgroundMark x1="13333" y1="35391" x2="15521" y2="81016"/>
                        <a14:backgroundMark x1="20625" y1="80000" x2="71771" y2="78750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378" y="3312537"/>
            <a:ext cx="1819477" cy="29983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>
                        <a14:backgroundMark x1="18542" y1="38047" x2="76458" y2="39688"/>
                        <a14:backgroundMark x1="23438" y1="87500" x2="71146" y2="8632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2114550"/>
            <a:ext cx="1724658" cy="26971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backgroundMark x1="17396" y1="32109" x2="83646" y2="34922"/>
                        <a14:backgroundMark x1="37292" y1="85469" x2="79896" y2="8523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474" y="186293"/>
            <a:ext cx="1652347" cy="241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31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2222E-6 L 0.02587 0.6444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5" y="3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00312 0.6321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3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1111 L -0.60156 -0.3576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5" y="-1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-0.01024 0.6555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156 -0.35764 L -0.61736 0.3090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3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-0.01111 L -0.84236 -0.0953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22" y="-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-0.01389 0.6555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4236 -0.09537 L -0.84427 0.5601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L 0.6566 0.07986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30" y="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0.88142 0.0740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63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1.09635 0.13542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09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200151"/>
            <a:ext cx="3394472" cy="3394472"/>
          </a:xfrm>
        </p:spPr>
      </p:pic>
      <p:pic>
        <p:nvPicPr>
          <p:cNvPr id="13" name="Content Placeholder 12" descr="images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" y="95357"/>
            <a:ext cx="9156065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17396" y1="32109" x2="83646" y2="34922"/>
                        <a14:backgroundMark x1="37292" y1="85469" x2="79896" y2="8523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918" y="857250"/>
            <a:ext cx="3540083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0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ình-nền-powerpoint-đáng-yêu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61595" y="-2381"/>
            <a:ext cx="9204960" cy="5145881"/>
          </a:xfrm>
          <a:prstGeom prst="rect">
            <a:avLst/>
          </a:prstGeom>
        </p:spPr>
      </p:pic>
      <p:sp>
        <p:nvSpPr>
          <p:cNvPr id="6" name="Rectangles 5"/>
          <p:cNvSpPr/>
          <p:nvPr/>
        </p:nvSpPr>
        <p:spPr>
          <a:xfrm>
            <a:off x="914400" y="666273"/>
            <a:ext cx="6903720" cy="437674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ArchUp">
              <a:avLst>
                <a:gd name="adj" fmla="val 10160746"/>
              </a:avLst>
            </a:prstTxWarp>
            <a:spAutoFit/>
          </a:bodyPr>
          <a:lstStyle/>
          <a:p>
            <a:pPr algn="ctr"/>
            <a:r>
              <a:rPr lang="en-US" sz="50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Liên</a:t>
            </a:r>
            <a:r>
              <a:rPr lang="en-US" sz="5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hệ</a:t>
            </a:r>
            <a:r>
              <a:rPr lang="en-US" sz="5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xung</a:t>
            </a:r>
            <a:r>
              <a:rPr lang="en-US" sz="5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quanh</a:t>
            </a:r>
            <a:endParaRPr lang="en-US" altLang="zh-CN" sz="5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3200400"/>
            <a:ext cx="3886199" cy="1714500"/>
          </a:xfrm>
          <a:prstGeom prst="rect">
            <a:avLst/>
          </a:prstGeom>
        </p:spPr>
      </p:pic>
      <p:pic>
        <p:nvPicPr>
          <p:cNvPr id="1026" name="Picture 2" descr="C:\Users\Administrator\Pictures\ảnh tờ lịc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85109"/>
            <a:ext cx="3886200" cy="220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Pictures\hình ảnh sách 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885109"/>
            <a:ext cx="4724400" cy="220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Pictures\hình ảnh số 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260" y="3200400"/>
            <a:ext cx="462534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ình-nền-powerpoint-đáng-yêu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-635" y="-2381"/>
            <a:ext cx="9154795" cy="5145881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122497" y="171450"/>
            <a:ext cx="589534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b="1" dirty="0" err="1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Trò</a:t>
            </a:r>
            <a:r>
              <a:rPr lang="en-US" altLang="zh-CN" sz="3600" b="1" dirty="0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6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chơi</a:t>
            </a:r>
            <a:r>
              <a:rPr lang="en-US" altLang="zh-CN" sz="36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6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ôn</a:t>
            </a:r>
            <a:r>
              <a:rPr lang="en-US" altLang="zh-CN" sz="36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6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luyện</a:t>
            </a:r>
            <a:endParaRPr lang="en-US" altLang="zh-CN" sz="3600" b="1" dirty="0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000" b="1" dirty="0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 Box 5"/>
          <p:cNvSpPr txBox="1"/>
          <p:nvPr/>
        </p:nvSpPr>
        <p:spPr>
          <a:xfrm>
            <a:off x="685800" y="1543051"/>
            <a:ext cx="753364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* </a:t>
            </a:r>
            <a:r>
              <a:rPr lang="en-US" sz="5400" b="1" i="1" dirty="0" err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Trò</a:t>
            </a:r>
            <a:r>
              <a:rPr lang="en-US" sz="5400" b="1" i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5400" b="1" i="1" dirty="0" err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chơi</a:t>
            </a:r>
            <a:r>
              <a:rPr lang="en-US" sz="5400" b="1" i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1: </a:t>
            </a:r>
            <a:r>
              <a:rPr lang="en-US" sz="5400" b="1" i="1" dirty="0" err="1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Kết</a:t>
            </a:r>
            <a:r>
              <a:rPr lang="en-US" sz="5400" b="1" i="1" dirty="0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5400" b="1" i="1" dirty="0" err="1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bạn</a:t>
            </a:r>
            <a:endParaRPr lang="en-US" sz="5400" b="1" i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sz="4000" b="1" i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y2mate.com - Vui Đến Trường con chim nó hót líu lo líu lo  Nhạc Thiếu Nhi Vui Nhộn Cho Trẻ Mầm N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343150"/>
            <a:ext cx="609600" cy="4572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2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ình-nền-powerpoint-đáng-yêu"/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-635" y="-2381"/>
            <a:ext cx="9154795" cy="5145881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48260" y="250507"/>
            <a:ext cx="589534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000" b="1" dirty="0" err="1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Trò</a:t>
            </a:r>
            <a:r>
              <a:rPr lang="en-US" altLang="zh-CN" sz="3000" b="1" dirty="0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0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chơi</a:t>
            </a:r>
            <a:r>
              <a:rPr lang="en-US" altLang="zh-CN" sz="30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0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ôn</a:t>
            </a:r>
            <a:r>
              <a:rPr lang="en-US" altLang="zh-CN" sz="30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0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luyện</a:t>
            </a:r>
            <a:endParaRPr lang="en-US" altLang="zh-CN" sz="3000" b="1" dirty="0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000" b="1" dirty="0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 Box 5"/>
          <p:cNvSpPr txBox="1"/>
          <p:nvPr/>
        </p:nvSpPr>
        <p:spPr>
          <a:xfrm>
            <a:off x="805180" y="1371600"/>
            <a:ext cx="75336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i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* </a:t>
            </a:r>
            <a:r>
              <a:rPr lang="en-US" sz="5400" b="1" i="1" dirty="0" err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Trò</a:t>
            </a:r>
            <a:r>
              <a:rPr lang="en-US" sz="5400" b="1" i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5400" b="1" i="1" dirty="0" err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chơi</a:t>
            </a:r>
            <a:r>
              <a:rPr lang="en-US" sz="5400" b="1" i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2: </a:t>
            </a:r>
            <a:r>
              <a:rPr lang="vi-VN" sz="5400" b="1" i="1" dirty="0">
                <a:solidFill>
                  <a:srgbClr val="FF0000"/>
                </a:solidFill>
                <a:latin typeface="+mj-lt"/>
              </a:rPr>
              <a:t>Tìm nhóm số </a:t>
            </a:r>
            <a:r>
              <a:rPr lang="vi-VN" sz="5400" b="1" i="1">
                <a:solidFill>
                  <a:srgbClr val="FF0000"/>
                </a:solidFill>
                <a:latin typeface="+mj-lt"/>
              </a:rPr>
              <a:t>lượng </a:t>
            </a:r>
            <a:r>
              <a:rPr lang="vi-VN" sz="5400" b="1" i="1" smtClean="0">
                <a:solidFill>
                  <a:srgbClr val="FF0000"/>
                </a:solidFill>
                <a:latin typeface="+mj-lt"/>
              </a:rPr>
              <a:t>3</a:t>
            </a:r>
            <a:endParaRPr lang="en-US" sz="2200" b="1" i="1" dirty="0">
              <a:solidFill>
                <a:srgbClr val="FF0000"/>
              </a:solidFill>
              <a:latin typeface="+mj-lt"/>
              <a:cs typeface="Times New Roman" panose="02020603050405020304" charset="0"/>
            </a:endParaRPr>
          </a:p>
        </p:txBody>
      </p:sp>
      <p:pic>
        <p:nvPicPr>
          <p:cNvPr id="3" name="y2meta.com - Tuyển tập các bài hát về chủ đề Bản Thân dành cho trẻ mầm non_ Chủ đề Bản Thân. (128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2343150"/>
            <a:ext cx="609600" cy="4572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2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ình-nền-powerpoint-đáng-yêu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-635" y="-2381"/>
            <a:ext cx="9154795" cy="5145881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48260" y="250507"/>
            <a:ext cx="589534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000" b="1" dirty="0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3. </a:t>
            </a:r>
            <a:r>
              <a:rPr lang="en-US" altLang="zh-CN" sz="3000" b="1" dirty="0" err="1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Kết</a:t>
            </a:r>
            <a:r>
              <a:rPr lang="en-US" altLang="zh-CN" sz="3000" b="1" dirty="0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000" b="1" dirty="0" err="1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thúc</a:t>
            </a:r>
            <a:endParaRPr lang="en-US" altLang="zh-CN" sz="3000" b="1" dirty="0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000" b="1" dirty="0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 Box 5"/>
          <p:cNvSpPr txBox="1"/>
          <p:nvPr/>
        </p:nvSpPr>
        <p:spPr>
          <a:xfrm>
            <a:off x="805180" y="1371600"/>
            <a:ext cx="75336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i="1" dirty="0" err="1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Nhận</a:t>
            </a:r>
            <a:r>
              <a:rPr lang="en-US" sz="5400" b="1" i="1" dirty="0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5400" b="1" i="1" dirty="0" err="1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xét</a:t>
            </a:r>
            <a:r>
              <a:rPr lang="en-US" sz="5400" b="1" i="1" dirty="0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, </a:t>
            </a:r>
            <a:r>
              <a:rPr lang="en-US" sz="5400" b="1" i="1" dirty="0" err="1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tuyên</a:t>
            </a:r>
            <a:r>
              <a:rPr lang="en-US" sz="5400" b="1" i="1" dirty="0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5400" b="1" i="1" dirty="0" err="1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dương</a:t>
            </a:r>
            <a:r>
              <a:rPr lang="en-US" sz="5400" b="1" i="1" dirty="0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5400" b="1" i="1" dirty="0" err="1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trẻ</a:t>
            </a:r>
            <a:endParaRPr lang="en-US" sz="2200" b="1" i="1" dirty="0">
              <a:solidFill>
                <a:srgbClr val="FF0000"/>
              </a:solidFill>
              <a:latin typeface="+mj-lt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91403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 descr="background-powerpoint-cute-600x33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71940" cy="5143500"/>
          </a:xfrm>
          <a:prstGeom prst="rect">
            <a:avLst/>
          </a:prstGeom>
        </p:spPr>
      </p:pic>
      <p:sp>
        <p:nvSpPr>
          <p:cNvPr id="13" name="Title 7"/>
          <p:cNvSpPr>
            <a:spLocks noGrp="1"/>
          </p:cNvSpPr>
          <p:nvPr/>
        </p:nvSpPr>
        <p:spPr>
          <a:xfrm>
            <a:off x="609600" y="20347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prstTxWarp prst="textArchUp">
              <a:avLst>
                <a:gd name="adj" fmla="val 10606831"/>
              </a:avLst>
            </a:prstTxWarp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Xin chào và hẹn gặp lại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af5ee9e65f037f5816e392e162916a51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7175" cy="514350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148206" y="943451"/>
            <a:ext cx="4023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graphicFrame>
        <p:nvGraphicFramePr>
          <p:cNvPr id="5" name="Table 4"/>
          <p:cNvGraphicFramePr/>
          <p:nvPr>
            <p:extLst>
              <p:ext uri="{D42A27DB-BD31-4B8C-83A1-F6EECF244321}">
                <p14:modId xmlns:p14="http://schemas.microsoft.com/office/powerpoint/2010/main" val="397743833"/>
              </p:ext>
            </p:extLst>
          </p:nvPr>
        </p:nvGraphicFramePr>
        <p:xfrm>
          <a:off x="1143000" y="943451"/>
          <a:ext cx="7359650" cy="60398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59650"/>
              </a:tblGrid>
              <a:tr h="301990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1800" b="1" dirty="0">
                        <a:solidFill>
                          <a:srgbClr val="00206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LĨNH VỰC PHÁT TRIỂN NHẬN </a:t>
                      </a: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THỨC</a:t>
                      </a:r>
                    </a:p>
                    <a:p>
                      <a:pPr indent="0" algn="ctr">
                        <a:buNone/>
                      </a:pPr>
                      <a:endParaRPr lang="en-US" sz="1800" b="1" dirty="0">
                        <a:solidFill>
                          <a:srgbClr val="00206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HOẠT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ĐỘNG LÀM QUEN VỚI TOÁN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</a:t>
                      </a:r>
                      <a:r>
                        <a:rPr lang="en-US" sz="1800" b="1" dirty="0" err="1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Đếm</a:t>
                      </a: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đến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6,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nhận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biết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nhóm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có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6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đối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tượng</a:t>
                      </a: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,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                  </a:t>
                      </a:r>
                      <a:r>
                        <a:rPr lang="en-US" sz="1800" b="1" dirty="0" err="1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nhận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baseline="0" dirty="0" err="1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biết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baseline="0" dirty="0" err="1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số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6</a:t>
                      </a:r>
                      <a:endParaRPr lang="en-US" sz="1800" b="1" dirty="0">
                        <a:solidFill>
                          <a:srgbClr val="00206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</a:t>
                      </a:r>
                      <a:r>
                        <a:rPr lang="en-US" sz="1800" b="1" dirty="0" err="1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Lứa</a:t>
                      </a: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tuổi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: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Mẫu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giáo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lớn</a:t>
                      </a:r>
                      <a:endParaRPr lang="en-US" sz="1800" b="1" dirty="0">
                        <a:solidFill>
                          <a:srgbClr val="00206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</a:t>
                      </a:r>
                      <a:r>
                        <a:rPr lang="en-US" sz="1800" b="1" dirty="0" err="1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Thời</a:t>
                      </a: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gian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:   </a:t>
                      </a: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30 - 35 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phút</a:t>
                      </a:r>
                      <a:endParaRPr lang="en-US" sz="1800" b="1" dirty="0">
                        <a:solidFill>
                          <a:srgbClr val="00206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 algn="l">
                        <a:buNone/>
                      </a:pPr>
                      <a:endParaRPr lang="en-US" sz="1800" b="1" dirty="0">
                        <a:solidFill>
                          <a:srgbClr val="00206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9901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sz="1800" b="1" dirty="0">
                        <a:solidFill>
                          <a:srgbClr val="00206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Content Placeholder 1" descr="af5ee9e65f037f5816e392e162916a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1" y="114300"/>
            <a:ext cx="9147175" cy="5143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17000" y="769940"/>
            <a:ext cx="50545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1. </a:t>
            </a:r>
            <a:r>
              <a:rPr lang="en-US" altLang="zh-CN" sz="4800" b="1" dirty="0" err="1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Ổn</a:t>
            </a:r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4800" b="1" dirty="0" err="1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định</a:t>
            </a:r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4800" b="1" dirty="0" err="1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tổ</a:t>
            </a:r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4800" b="1" dirty="0" err="1" smtClean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chức</a:t>
            </a:r>
            <a:endParaRPr lang="en-US" altLang="zh-CN" sz="4800" b="1" dirty="0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y2mate.com - Tập đếm  Nhạc thiếu nh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343150"/>
            <a:ext cx="609600" cy="457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5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ình-nền-powerpoint-đáng-yêu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35" y="-2381"/>
            <a:ext cx="9160510" cy="5145881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55880" y="2422684"/>
            <a:ext cx="772541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40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Phần</a:t>
            </a:r>
            <a:r>
              <a:rPr lang="en-US" sz="40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1: </a:t>
            </a:r>
            <a:r>
              <a:rPr lang="en-US" sz="40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Ôn</a:t>
            </a:r>
            <a:r>
              <a:rPr lang="en-US" sz="40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số</a:t>
            </a:r>
            <a:r>
              <a:rPr lang="en-US" sz="40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lượng</a:t>
            </a:r>
            <a:r>
              <a:rPr lang="en-US" sz="40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trong</a:t>
            </a:r>
            <a:r>
              <a:rPr lang="en-US" sz="40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phạm</a:t>
            </a:r>
            <a:r>
              <a:rPr lang="en-US" sz="40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vi </a:t>
            </a:r>
            <a:r>
              <a:rPr lang="en-US" sz="4000" smtClean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sz="4000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0006" y="671512"/>
            <a:ext cx="9180195" cy="142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69349" y="205730"/>
            <a:ext cx="6152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2. </a:t>
            </a:r>
            <a:r>
              <a:rPr lang="en-US" altLang="zh-CN" sz="32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Phương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pháp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hình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thức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tổ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chức</a:t>
            </a:r>
            <a:endParaRPr lang="en-US" altLang="zh-CN" sz="3200" b="1" dirty="0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vi-VN" smtClean="0"/>
          </a:p>
        </p:txBody>
      </p:sp>
      <p:pic>
        <p:nvPicPr>
          <p:cNvPr id="2052" name="Picture 2" descr="C:\Users\Administrator\Pictures\hình ảnh nông tra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935"/>
            <a:ext cx="9144000" cy="53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Administrator\Pictures\con gà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4" y="2846785"/>
            <a:ext cx="1671637" cy="1187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1" y="2722960"/>
            <a:ext cx="1751013" cy="1383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977901" y="4106466"/>
            <a:ext cx="1139825" cy="10132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600">
                <a:solidFill>
                  <a:prstClr val="black"/>
                </a:solidFill>
                <a:cs typeface="Raavi" pitchFamily="34" charset="0"/>
              </a:rPr>
              <a:t>1</a:t>
            </a:r>
            <a:endParaRPr lang="vi-VN" sz="9600">
              <a:solidFill>
                <a:prstClr val="black"/>
              </a:solidFill>
              <a:cs typeface="Raavi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30550" y="4098132"/>
            <a:ext cx="1123950" cy="10215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600" dirty="0">
                <a:solidFill>
                  <a:prstClr val="black"/>
                </a:solidFill>
              </a:rPr>
              <a:t>2</a:t>
            </a:r>
            <a:endParaRPr lang="vi-VN" sz="9600" dirty="0">
              <a:solidFill>
                <a:prstClr val="black"/>
              </a:solidFill>
            </a:endParaRPr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6983413" y="4033838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1 </a:t>
            </a:r>
          </a:p>
        </p:txBody>
      </p:sp>
      <p:sp>
        <p:nvSpPr>
          <p:cNvPr id="10" name="Oval 17"/>
          <p:cNvSpPr>
            <a:spLocks noChangeArrowheads="1"/>
          </p:cNvSpPr>
          <p:nvPr/>
        </p:nvSpPr>
        <p:spPr bwMode="auto">
          <a:xfrm>
            <a:off x="6983413" y="4033838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2 </a:t>
            </a:r>
          </a:p>
        </p:txBody>
      </p:sp>
      <p:sp>
        <p:nvSpPr>
          <p:cNvPr id="11" name="Oval 17"/>
          <p:cNvSpPr>
            <a:spLocks noChangeArrowheads="1"/>
          </p:cNvSpPr>
          <p:nvPr/>
        </p:nvSpPr>
        <p:spPr bwMode="auto">
          <a:xfrm>
            <a:off x="6969125" y="405884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3 </a:t>
            </a:r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6964363" y="4033838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4 </a:t>
            </a:r>
          </a:p>
        </p:txBody>
      </p:sp>
      <p:sp>
        <p:nvSpPr>
          <p:cNvPr id="13" name="Oval 17"/>
          <p:cNvSpPr>
            <a:spLocks noChangeArrowheads="1"/>
          </p:cNvSpPr>
          <p:nvPr/>
        </p:nvSpPr>
        <p:spPr bwMode="auto">
          <a:xfrm>
            <a:off x="6948488" y="4054079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5 </a:t>
            </a:r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6948488" y="4033838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6 </a:t>
            </a: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6948488" y="4033838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7 </a:t>
            </a: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6948488" y="4033838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8 </a:t>
            </a:r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6948488" y="4033838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9 </a:t>
            </a: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6948488" y="4054079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10 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6300788" y="4176713"/>
            <a:ext cx="2590800" cy="685800"/>
          </a:xfrm>
          <a:prstGeom prst="rect">
            <a:avLst/>
          </a:prstGeom>
          <a:solidFill>
            <a:srgbClr val="FFFF00"/>
          </a:solidFill>
          <a:ln w="635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5000" b="1" smtClean="0">
                <a:solidFill>
                  <a:srgbClr val="FF3300"/>
                </a:solidFill>
                <a:latin typeface=".VnArial"/>
                <a:cs typeface="Arial" pitchFamily="34" charset="0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223479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0.16701 -0.22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1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vi-VN" smtClean="0"/>
          </a:p>
        </p:txBody>
      </p:sp>
      <p:pic>
        <p:nvPicPr>
          <p:cNvPr id="4100" name="Picture 2" descr="C:\Users\Administrator\Pictures\hình ảnh nông tra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935"/>
            <a:ext cx="9144000" cy="53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:\Users\Administrator\Pictures\con chó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1" y="2247900"/>
            <a:ext cx="2416175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07989" y="4033838"/>
            <a:ext cx="1139825" cy="10132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600">
                <a:solidFill>
                  <a:prstClr val="black"/>
                </a:solidFill>
                <a:cs typeface="Raavi" pitchFamily="34" charset="0"/>
              </a:rPr>
              <a:t>1</a:t>
            </a:r>
            <a:endParaRPr lang="vi-VN" sz="9600">
              <a:solidFill>
                <a:prstClr val="black"/>
              </a:solidFill>
              <a:cs typeface="Raavi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68575" y="4033838"/>
            <a:ext cx="1123950" cy="10215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600" dirty="0">
                <a:solidFill>
                  <a:prstClr val="black"/>
                </a:solidFill>
              </a:rPr>
              <a:t>2</a:t>
            </a:r>
            <a:endParaRPr lang="vi-VN" sz="9600" dirty="0">
              <a:solidFill>
                <a:prstClr val="black"/>
              </a:solidFill>
            </a:endParaRPr>
          </a:p>
        </p:txBody>
      </p:sp>
      <p:sp>
        <p:nvSpPr>
          <p:cNvPr id="8" name="Oval 17"/>
          <p:cNvSpPr>
            <a:spLocks noChangeArrowheads="1"/>
          </p:cNvSpPr>
          <p:nvPr/>
        </p:nvSpPr>
        <p:spPr bwMode="auto">
          <a:xfrm>
            <a:off x="6781800" y="3807619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1 </a:t>
            </a:r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6810375" y="3835004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2 </a:t>
            </a:r>
          </a:p>
        </p:txBody>
      </p:sp>
      <p:sp>
        <p:nvSpPr>
          <p:cNvPr id="10" name="Oval 17"/>
          <p:cNvSpPr>
            <a:spLocks noChangeArrowheads="1"/>
          </p:cNvSpPr>
          <p:nvPr/>
        </p:nvSpPr>
        <p:spPr bwMode="auto">
          <a:xfrm>
            <a:off x="6810375" y="3835004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3 </a:t>
            </a:r>
          </a:p>
        </p:txBody>
      </p:sp>
      <p:sp>
        <p:nvSpPr>
          <p:cNvPr id="11" name="Oval 17"/>
          <p:cNvSpPr>
            <a:spLocks noChangeArrowheads="1"/>
          </p:cNvSpPr>
          <p:nvPr/>
        </p:nvSpPr>
        <p:spPr bwMode="auto">
          <a:xfrm>
            <a:off x="6843713" y="3802856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4 </a:t>
            </a:r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6821488" y="3802856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5 </a:t>
            </a:r>
          </a:p>
        </p:txBody>
      </p:sp>
      <p:sp>
        <p:nvSpPr>
          <p:cNvPr id="13" name="Oval 17"/>
          <p:cNvSpPr>
            <a:spLocks noChangeArrowheads="1"/>
          </p:cNvSpPr>
          <p:nvPr/>
        </p:nvSpPr>
        <p:spPr bwMode="auto">
          <a:xfrm>
            <a:off x="6810375" y="3801666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6 </a:t>
            </a:r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6843713" y="3818335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7 </a:t>
            </a: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6843713" y="381119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8 </a:t>
            </a: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6840538" y="3835004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9 </a:t>
            </a:r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6837363" y="3844529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10 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6011863" y="3944541"/>
            <a:ext cx="2590800" cy="685800"/>
          </a:xfrm>
          <a:prstGeom prst="rect">
            <a:avLst/>
          </a:prstGeom>
          <a:solidFill>
            <a:srgbClr val="FFFF00"/>
          </a:solidFill>
          <a:ln w="635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5000" b="1" smtClean="0">
                <a:solidFill>
                  <a:srgbClr val="FF3300"/>
                </a:solidFill>
                <a:latin typeface=".VnArial"/>
                <a:cs typeface="Arial" pitchFamily="34" charset="0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54817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53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0.34584 -0.2671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92" y="-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vi-VN" smtClean="0"/>
          </a:p>
        </p:txBody>
      </p:sp>
      <p:pic>
        <p:nvPicPr>
          <p:cNvPr id="6148" name="Picture 2" descr="C:\Users\Administrator\Pictures\hình ảnh nông tran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-325041"/>
            <a:ext cx="9144000" cy="53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35151" y="4054078"/>
            <a:ext cx="1139825" cy="10132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600">
                <a:solidFill>
                  <a:prstClr val="black"/>
                </a:solidFill>
                <a:cs typeface="Raavi" pitchFamily="34" charset="0"/>
              </a:rPr>
              <a:t>1</a:t>
            </a:r>
            <a:endParaRPr lang="vi-VN" sz="9600">
              <a:solidFill>
                <a:prstClr val="black"/>
              </a:solidFill>
              <a:cs typeface="Raavi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40200" y="4033838"/>
            <a:ext cx="1123950" cy="10215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600" dirty="0">
                <a:solidFill>
                  <a:prstClr val="black"/>
                </a:solidFill>
              </a:rPr>
              <a:t>2</a:t>
            </a:r>
            <a:endParaRPr lang="vi-VN" sz="9600" dirty="0">
              <a:solidFill>
                <a:prstClr val="black"/>
              </a:solidFill>
            </a:endParaRPr>
          </a:p>
        </p:txBody>
      </p:sp>
      <p:pic>
        <p:nvPicPr>
          <p:cNvPr id="18434" name="Picture 2" descr="C:\Users\Administrator\Pictures\con meò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680097"/>
            <a:ext cx="2144712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Administrator\Pictures\con meò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6" y="2787253"/>
            <a:ext cx="2144713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17"/>
          <p:cNvSpPr>
            <a:spLocks noChangeArrowheads="1"/>
          </p:cNvSpPr>
          <p:nvPr/>
        </p:nvSpPr>
        <p:spPr bwMode="auto">
          <a:xfrm>
            <a:off x="7524750" y="3921919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1 </a:t>
            </a:r>
          </a:p>
        </p:txBody>
      </p:sp>
      <p:sp>
        <p:nvSpPr>
          <p:cNvPr id="11" name="Oval 17"/>
          <p:cNvSpPr>
            <a:spLocks noChangeArrowheads="1"/>
          </p:cNvSpPr>
          <p:nvPr/>
        </p:nvSpPr>
        <p:spPr bwMode="auto">
          <a:xfrm>
            <a:off x="7524750" y="3931444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2 </a:t>
            </a:r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7496175" y="394216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3 </a:t>
            </a:r>
          </a:p>
        </p:txBody>
      </p:sp>
      <p:sp>
        <p:nvSpPr>
          <p:cNvPr id="13" name="Oval 17"/>
          <p:cNvSpPr>
            <a:spLocks noChangeArrowheads="1"/>
          </p:cNvSpPr>
          <p:nvPr/>
        </p:nvSpPr>
        <p:spPr bwMode="auto">
          <a:xfrm>
            <a:off x="7496175" y="394216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4 </a:t>
            </a:r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7477125" y="394216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5 </a:t>
            </a: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7515225" y="3951685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6 </a:t>
            </a: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7524750" y="3954066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7 </a:t>
            </a:r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7515225" y="398026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8 </a:t>
            </a: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7477125" y="3954066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9 </a:t>
            </a: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7496175" y="3954066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charset="0"/>
              </a:rPr>
              <a:t>10 </a:t>
            </a: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6443663" y="4123135"/>
            <a:ext cx="2590800" cy="685800"/>
          </a:xfrm>
          <a:prstGeom prst="rect">
            <a:avLst/>
          </a:prstGeom>
          <a:solidFill>
            <a:srgbClr val="FFFF00"/>
          </a:solidFill>
          <a:ln w="635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5000" b="1" smtClean="0">
                <a:solidFill>
                  <a:srgbClr val="FF3300"/>
                </a:solidFill>
                <a:latin typeface=".VnArial"/>
                <a:cs typeface="Arial" pitchFamily="34" charset="0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103841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66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0.22986 -0.215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3" y="-1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ình-nền-powerpoint-đáng-yêu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" y="-2381"/>
            <a:ext cx="9084945" cy="5145881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06045" y="2422684"/>
            <a:ext cx="759587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Phần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2: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Đếm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đến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3,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nhận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biết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nhóm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có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số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lượng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3,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nhận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biết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số</a:t>
            </a:r>
            <a:r>
              <a:rPr lang="en-US" sz="32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sz="3200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-36195" y="671512"/>
            <a:ext cx="9180195" cy="142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200151"/>
            <a:ext cx="3394472" cy="3394472"/>
          </a:xfrm>
        </p:spPr>
      </p:pic>
      <p:pic>
        <p:nvPicPr>
          <p:cNvPr id="13" name="Content Placeholder 12" descr="images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-635" y="0"/>
            <a:ext cx="9156065" cy="51435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8333" y1="31953" x2="65625" y2="32891"/>
                        <a14:foregroundMark x1="68333" y1="35938" x2="73958" y2="47109"/>
                        <a14:foregroundMark x1="74271" y1="48906" x2="68542" y2="6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3" y="1744125"/>
            <a:ext cx="2441909" cy="256805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9766" l="10000" r="90000">
                        <a14:foregroundMark x1="68646" y1="35391" x2="58750" y2="48672"/>
                        <a14:foregroundMark x1="62500" y1="55937" x2="45521" y2="65625"/>
                        <a14:foregroundMark x1="43646" y1="62656" x2="43646" y2="67266"/>
                        <a14:foregroundMark x1="45833" y1="89063" x2="45833" y2="98594"/>
                        <a14:foregroundMark x1="49792" y1="96563" x2="48229" y2="99766"/>
                        <a14:backgroundMark x1="74776" y1="49307" x2="49553" y2="51247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960" y="224990"/>
            <a:ext cx="2321014" cy="23631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9766" l="10000" r="90000">
                        <a14:foregroundMark x1="68646" y1="35391" x2="58750" y2="48672"/>
                        <a14:foregroundMark x1="62500" y1="55937" x2="45521" y2="65625"/>
                        <a14:foregroundMark x1="43646" y1="62656" x2="43646" y2="67266"/>
                        <a14:foregroundMark x1="45833" y1="89063" x2="45833" y2="98594"/>
                        <a14:foregroundMark x1="49792" y1="96563" x2="48229" y2="99766"/>
                        <a14:backgroundMark x1="66369" y1="49307" x2="49374" y2="50693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70" y="224989"/>
            <a:ext cx="2379446" cy="236396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9766" l="10000" r="90000">
                        <a14:foregroundMark x1="68646" y1="35391" x2="58750" y2="48672"/>
                        <a14:foregroundMark x1="62500" y1="55937" x2="45521" y2="65625"/>
                        <a14:foregroundMark x1="43646" y1="62656" x2="43646" y2="67266"/>
                        <a14:foregroundMark x1="45833" y1="89063" x2="45833" y2="98594"/>
                        <a14:foregroundMark x1="49792" y1="96563" x2="48229" y2="99766"/>
                        <a14:backgroundMark x1="65832" y1="48199" x2="49911" y2="51801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1" y="196672"/>
            <a:ext cx="2321014" cy="241982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8333" y1="31953" x2="65625" y2="32891"/>
                        <a14:foregroundMark x1="68333" y1="35938" x2="73958" y2="47109"/>
                        <a14:foregroundMark x1="74271" y1="48906" x2="68542" y2="6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69" y="1694574"/>
            <a:ext cx="2509574" cy="266716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8333" y1="31953" x2="65625" y2="32891"/>
                        <a14:foregroundMark x1="68333" y1="35938" x2="73958" y2="47109"/>
                        <a14:foregroundMark x1="74271" y1="48906" x2="68542" y2="6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656" y="1706236"/>
            <a:ext cx="2633945" cy="266901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backgroundMark x1="17396" y1="32109" x2="83646" y2="34922"/>
                        <a14:backgroundMark x1="37292" y1="85469" x2="79896" y2="8523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1" y="575195"/>
            <a:ext cx="2235421" cy="2628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backgroundMark x1="17396" y1="32109" x2="83646" y2="34922"/>
                        <a14:backgroundMark x1="37292" y1="85469" x2="79896" y2="8523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1" y="2171700"/>
            <a:ext cx="2235421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1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0.35555 -0.0451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78" y="-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-0.35556 -0.0777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78" y="-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ình-nền-powerpoint-đáng-yêu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635" y="54769"/>
            <a:ext cx="9144000" cy="51458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17396" y1="32109" x2="83646" y2="34922"/>
                        <a14:backgroundMark x1="37292" y1="85469" x2="79896" y2="8523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1" y="-800100"/>
            <a:ext cx="4390767" cy="5429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176</Words>
  <Application>Microsoft Office PowerPoint</Application>
  <PresentationFormat>On-screen Show (16:9)</PresentationFormat>
  <Paragraphs>60</Paragraphs>
  <Slides>16</Slides>
  <Notes>3</Notes>
  <HiddenSlides>0</HiddenSlides>
  <MMClips>3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Truong Kim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TKC</dc:creator>
  <cp:lastModifiedBy>SKY</cp:lastModifiedBy>
  <cp:revision>78</cp:revision>
  <dcterms:created xsi:type="dcterms:W3CDTF">2019-11-18T11:43:00Z</dcterms:created>
  <dcterms:modified xsi:type="dcterms:W3CDTF">2023-11-28T04:20:53Z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1033-11.2.0.9669</vt:lpwstr>
  </property>
</Properties>
</file>