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3" r:id="rId2"/>
    <p:sldId id="257" r:id="rId3"/>
    <p:sldId id="258" r:id="rId4"/>
    <p:sldId id="259" r:id="rId5"/>
    <p:sldId id="260" r:id="rId6"/>
    <p:sldId id="274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5" r:id="rId19"/>
    <p:sldId id="276" r:id="rId20"/>
    <p:sldId id="277" r:id="rId21"/>
    <p:sldId id="27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48ED75-21CD-4A27-8B07-47AD18010134}" type="datetimeFigureOut">
              <a:rPr lang="en-US" smtClean="0"/>
              <a:pPr/>
              <a:t>08-Oct-17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9AA1F-DDA4-463F-8A11-3198702648A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99AA1F-DDA4-463F-8A11-3198702648A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8FF2E-C6CC-4625-AD91-94DE1F4539EF}" type="datetimeFigureOut">
              <a:rPr lang="en-US" smtClean="0"/>
              <a:pPr/>
              <a:t>08-Oct-17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D90C6-FFFE-4A4C-A7BE-3A9EF88ADA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8FF2E-C6CC-4625-AD91-94DE1F4539EF}" type="datetimeFigureOut">
              <a:rPr lang="en-US" smtClean="0"/>
              <a:pPr/>
              <a:t>08-Oct-17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D90C6-FFFE-4A4C-A7BE-3A9EF88ADA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8FF2E-C6CC-4625-AD91-94DE1F4539EF}" type="datetimeFigureOut">
              <a:rPr lang="en-US" smtClean="0"/>
              <a:pPr/>
              <a:t>08-Oct-17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D90C6-FFFE-4A4C-A7BE-3A9EF88ADA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8FF2E-C6CC-4625-AD91-94DE1F4539EF}" type="datetimeFigureOut">
              <a:rPr lang="en-US" smtClean="0"/>
              <a:pPr/>
              <a:t>08-Oct-17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D90C6-FFFE-4A4C-A7BE-3A9EF88ADA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8FF2E-C6CC-4625-AD91-94DE1F4539EF}" type="datetimeFigureOut">
              <a:rPr lang="en-US" smtClean="0"/>
              <a:pPr/>
              <a:t>08-Oct-17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D90C6-FFFE-4A4C-A7BE-3A9EF88ADA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8FF2E-C6CC-4625-AD91-94DE1F4539EF}" type="datetimeFigureOut">
              <a:rPr lang="en-US" smtClean="0"/>
              <a:pPr/>
              <a:t>08-Oct-17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D90C6-FFFE-4A4C-A7BE-3A9EF88ADA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8FF2E-C6CC-4625-AD91-94DE1F4539EF}" type="datetimeFigureOut">
              <a:rPr lang="en-US" smtClean="0"/>
              <a:pPr/>
              <a:t>08-Oct-17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D90C6-FFFE-4A4C-A7BE-3A9EF88ADA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8FF2E-C6CC-4625-AD91-94DE1F4539EF}" type="datetimeFigureOut">
              <a:rPr lang="en-US" smtClean="0"/>
              <a:pPr/>
              <a:t>08-Oct-17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D90C6-FFFE-4A4C-A7BE-3A9EF88ADA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8FF2E-C6CC-4625-AD91-94DE1F4539EF}" type="datetimeFigureOut">
              <a:rPr lang="en-US" smtClean="0"/>
              <a:pPr/>
              <a:t>08-Oct-17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D90C6-FFFE-4A4C-A7BE-3A9EF88ADA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8FF2E-C6CC-4625-AD91-94DE1F4539EF}" type="datetimeFigureOut">
              <a:rPr lang="en-US" smtClean="0"/>
              <a:pPr/>
              <a:t>08-Oct-17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D90C6-FFFE-4A4C-A7BE-3A9EF88ADA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8FF2E-C6CC-4625-AD91-94DE1F4539EF}" type="datetimeFigureOut">
              <a:rPr lang="en-US" smtClean="0"/>
              <a:pPr/>
              <a:t>08-Oct-17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D90C6-FFFE-4A4C-A7BE-3A9EF88ADA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8FF2E-C6CC-4625-AD91-94DE1F4539EF}" type="datetimeFigureOut">
              <a:rPr lang="en-US" smtClean="0"/>
              <a:pPr/>
              <a:t>08-Oct-17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D90C6-FFFE-4A4C-A7BE-3A9EF88ADAA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13" Type="http://schemas.openxmlformats.org/officeDocument/2006/relationships/image" Target="../media/image27.gif"/><Relationship Id="rId18" Type="http://schemas.openxmlformats.org/officeDocument/2006/relationships/image" Target="../media/image32.gif"/><Relationship Id="rId26" Type="http://schemas.openxmlformats.org/officeDocument/2006/relationships/image" Target="../media/image40.png"/><Relationship Id="rId3" Type="http://schemas.openxmlformats.org/officeDocument/2006/relationships/hyperlink" Target="http://truongton.net/forum/vcheckvirus.php?url=http://anhso.net/xem.asp?id=&amp;k=0&amp;alb=738858@1675&amp;as=52733" TargetMode="External"/><Relationship Id="rId21" Type="http://schemas.openxmlformats.org/officeDocument/2006/relationships/image" Target="../media/image35.gif"/><Relationship Id="rId7" Type="http://schemas.openxmlformats.org/officeDocument/2006/relationships/hyperlink" Target="http://truongton.net/forum/vcheckvirus.php?url=http://anhso.net/xem.asp?id=&amp;k=0&amp;alb=738858@1675&amp;as=52710" TargetMode="External"/><Relationship Id="rId12" Type="http://schemas.openxmlformats.org/officeDocument/2006/relationships/image" Target="../media/image26.gif"/><Relationship Id="rId17" Type="http://schemas.openxmlformats.org/officeDocument/2006/relationships/image" Target="../media/image31.gif"/><Relationship Id="rId25" Type="http://schemas.openxmlformats.org/officeDocument/2006/relationships/image" Target="../media/image39.png"/><Relationship Id="rId2" Type="http://schemas.openxmlformats.org/officeDocument/2006/relationships/image" Target="../media/image19.gif"/><Relationship Id="rId16" Type="http://schemas.openxmlformats.org/officeDocument/2006/relationships/image" Target="../media/image30.gif"/><Relationship Id="rId20" Type="http://schemas.openxmlformats.org/officeDocument/2006/relationships/image" Target="../media/image3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gif"/><Relationship Id="rId11" Type="http://schemas.openxmlformats.org/officeDocument/2006/relationships/image" Target="../media/image25.gif"/><Relationship Id="rId24" Type="http://schemas.openxmlformats.org/officeDocument/2006/relationships/image" Target="../media/image38.gif"/><Relationship Id="rId5" Type="http://schemas.openxmlformats.org/officeDocument/2006/relationships/image" Target="../media/image21.png"/><Relationship Id="rId15" Type="http://schemas.openxmlformats.org/officeDocument/2006/relationships/image" Target="../media/image29.gif"/><Relationship Id="rId23" Type="http://schemas.openxmlformats.org/officeDocument/2006/relationships/image" Target="../media/image37.gif"/><Relationship Id="rId10" Type="http://schemas.openxmlformats.org/officeDocument/2006/relationships/hyperlink" Target="http://truongton.net/forum/vcheckvirus.php?url=http://www.taochu.com/" TargetMode="External"/><Relationship Id="rId19" Type="http://schemas.openxmlformats.org/officeDocument/2006/relationships/image" Target="../media/image33.gif"/><Relationship Id="rId4" Type="http://schemas.openxmlformats.org/officeDocument/2006/relationships/image" Target="../media/image20.gif"/><Relationship Id="rId9" Type="http://schemas.openxmlformats.org/officeDocument/2006/relationships/image" Target="../media/image24.gif"/><Relationship Id="rId14" Type="http://schemas.openxmlformats.org/officeDocument/2006/relationships/image" Target="../media/image28.gif"/><Relationship Id="rId22" Type="http://schemas.openxmlformats.org/officeDocument/2006/relationships/image" Target="../media/image36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gif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New%20folder\Chau-Yeu-Ba-Ruby-Bao-An%20-%20Part.mp3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New%20folder\Always-With-Me-Various-Artists%20-%20Part.mp3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752600"/>
            <a:ext cx="8001000" cy="4800600"/>
          </a:xfrm>
        </p:spPr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algn="l"/>
            <a:r>
              <a:rPr lang="en-US" sz="2600" b="1" dirty="0" err="1" smtClean="0">
                <a:solidFill>
                  <a:srgbClr val="FFC000"/>
                </a:solidFill>
                <a:latin typeface="Comic Sans MS" pitchFamily="66" charset="0"/>
              </a:rPr>
              <a:t>Bài</a:t>
            </a:r>
            <a:r>
              <a:rPr lang="en-US" sz="2600" b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lang="en-US" sz="2600" b="1" dirty="0" err="1" smtClean="0">
                <a:solidFill>
                  <a:srgbClr val="FFC000"/>
                </a:solidFill>
                <a:latin typeface="Comic Sans MS" pitchFamily="66" charset="0"/>
              </a:rPr>
              <a:t>giảng</a:t>
            </a:r>
            <a:r>
              <a:rPr lang="en-US" sz="2600" b="1" dirty="0" smtClean="0">
                <a:solidFill>
                  <a:srgbClr val="FFC000"/>
                </a:solidFill>
                <a:latin typeface="Comic Sans MS" pitchFamily="66" charset="0"/>
              </a:rPr>
              <a:t> :</a:t>
            </a:r>
            <a:r>
              <a:rPr lang="en-US" sz="2600" b="1" dirty="0" err="1" smtClean="0">
                <a:solidFill>
                  <a:srgbClr val="FFC000"/>
                </a:solidFill>
                <a:latin typeface="Comic Sans MS" pitchFamily="66" charset="0"/>
              </a:rPr>
              <a:t>Thơ</a:t>
            </a:r>
            <a:r>
              <a:rPr lang="en-US" sz="2600" b="1" dirty="0" smtClean="0">
                <a:solidFill>
                  <a:srgbClr val="FFC000"/>
                </a:solidFill>
                <a:latin typeface="Comic Sans MS" pitchFamily="66" charset="0"/>
              </a:rPr>
              <a:t> : </a:t>
            </a:r>
            <a:r>
              <a:rPr lang="en-US" sz="2600" b="1" dirty="0" err="1" smtClean="0">
                <a:solidFill>
                  <a:srgbClr val="FFC000"/>
                </a:solidFill>
                <a:latin typeface="Comic Sans MS" pitchFamily="66" charset="0"/>
              </a:rPr>
              <a:t>lấy</a:t>
            </a:r>
            <a:r>
              <a:rPr lang="en-US" sz="2600" b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lang="en-US" sz="2600" b="1" dirty="0" err="1" smtClean="0">
                <a:solidFill>
                  <a:srgbClr val="FFC000"/>
                </a:solidFill>
                <a:latin typeface="Comic Sans MS" pitchFamily="66" charset="0"/>
              </a:rPr>
              <a:t>tăm</a:t>
            </a:r>
            <a:r>
              <a:rPr lang="en-US" sz="2600" b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lang="en-US" sz="2600" b="1" dirty="0" err="1" smtClean="0">
                <a:solidFill>
                  <a:srgbClr val="FFC000"/>
                </a:solidFill>
                <a:latin typeface="Comic Sans MS" pitchFamily="66" charset="0"/>
              </a:rPr>
              <a:t>cho</a:t>
            </a:r>
            <a:r>
              <a:rPr lang="en-US" sz="2600" b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lang="en-US" sz="2600" b="1" dirty="0" err="1" smtClean="0">
                <a:solidFill>
                  <a:srgbClr val="FFC000"/>
                </a:solidFill>
                <a:latin typeface="Comic Sans MS" pitchFamily="66" charset="0"/>
              </a:rPr>
              <a:t>bà</a:t>
            </a:r>
            <a:endParaRPr lang="en-US" sz="26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 algn="l"/>
            <a:r>
              <a:rPr lang="en-US" sz="2600" b="1" dirty="0" err="1" smtClean="0">
                <a:solidFill>
                  <a:srgbClr val="FFC000"/>
                </a:solidFill>
                <a:latin typeface="Comic Sans MS" pitchFamily="66" charset="0"/>
              </a:rPr>
              <a:t>Đối</a:t>
            </a:r>
            <a:r>
              <a:rPr lang="en-US" sz="2600" b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lang="en-US" sz="2600" b="1" dirty="0" err="1" smtClean="0">
                <a:solidFill>
                  <a:srgbClr val="FFC000"/>
                </a:solidFill>
                <a:latin typeface="Comic Sans MS" pitchFamily="66" charset="0"/>
              </a:rPr>
              <a:t>tượng</a:t>
            </a:r>
            <a:r>
              <a:rPr lang="en-US" sz="2600" b="1" dirty="0" smtClean="0">
                <a:solidFill>
                  <a:srgbClr val="FFC000"/>
                </a:solidFill>
                <a:latin typeface="Comic Sans MS" pitchFamily="66" charset="0"/>
              </a:rPr>
              <a:t> : 5-6 </a:t>
            </a:r>
            <a:r>
              <a:rPr lang="en-US" sz="2600" b="1" dirty="0" err="1" smtClean="0">
                <a:solidFill>
                  <a:srgbClr val="FFC000"/>
                </a:solidFill>
                <a:latin typeface="Comic Sans MS" pitchFamily="66" charset="0"/>
              </a:rPr>
              <a:t>tuổi</a:t>
            </a:r>
            <a:endParaRPr lang="en-US" sz="26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 algn="l"/>
            <a:r>
              <a:rPr lang="en-US" sz="2600" b="1" dirty="0" err="1" smtClean="0">
                <a:solidFill>
                  <a:srgbClr val="FFC000"/>
                </a:solidFill>
                <a:latin typeface="Comic Sans MS" pitchFamily="66" charset="0"/>
              </a:rPr>
              <a:t>Lớp</a:t>
            </a:r>
            <a:r>
              <a:rPr lang="en-US" sz="2600" b="1" dirty="0" smtClean="0">
                <a:solidFill>
                  <a:srgbClr val="FFC000"/>
                </a:solidFill>
                <a:latin typeface="Comic Sans MS" pitchFamily="66" charset="0"/>
              </a:rPr>
              <a:t> : </a:t>
            </a:r>
            <a:r>
              <a:rPr lang="en-US" sz="2600" b="1" dirty="0" err="1" smtClean="0">
                <a:solidFill>
                  <a:srgbClr val="FFC000"/>
                </a:solidFill>
                <a:latin typeface="Comic Sans MS" pitchFamily="66" charset="0"/>
              </a:rPr>
              <a:t>ghép</a:t>
            </a:r>
            <a:r>
              <a:rPr lang="en-US" sz="2600" b="1" dirty="0" smtClean="0">
                <a:solidFill>
                  <a:srgbClr val="FFC000"/>
                </a:solidFill>
                <a:latin typeface="Comic Sans MS" pitchFamily="66" charset="0"/>
              </a:rPr>
              <a:t> 5-6 </a:t>
            </a:r>
            <a:r>
              <a:rPr lang="en-US" sz="2600" b="1" dirty="0" err="1" smtClean="0">
                <a:solidFill>
                  <a:srgbClr val="FFC000"/>
                </a:solidFill>
                <a:latin typeface="Comic Sans MS" pitchFamily="66" charset="0"/>
              </a:rPr>
              <a:t>tuổi</a:t>
            </a:r>
            <a:r>
              <a:rPr lang="en-US" sz="2600" b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lang="en-US" sz="2600" b="1" dirty="0" err="1" smtClean="0">
                <a:solidFill>
                  <a:srgbClr val="FFC000"/>
                </a:solidFill>
                <a:latin typeface="Comic Sans MS" pitchFamily="66" charset="0"/>
              </a:rPr>
              <a:t>Tân</a:t>
            </a:r>
            <a:r>
              <a:rPr lang="en-US" sz="2600" b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lang="en-US" sz="2600" b="1" dirty="0" err="1" smtClean="0">
                <a:solidFill>
                  <a:srgbClr val="FFC000"/>
                </a:solidFill>
                <a:latin typeface="Comic Sans MS" pitchFamily="66" charset="0"/>
              </a:rPr>
              <a:t>Biên</a:t>
            </a:r>
            <a:endParaRPr lang="en-US" sz="26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 algn="l"/>
            <a:r>
              <a:rPr lang="en-US" sz="2600" b="1" dirty="0" err="1" smtClean="0">
                <a:solidFill>
                  <a:srgbClr val="FFC000"/>
                </a:solidFill>
                <a:latin typeface="Comic Sans MS" pitchFamily="66" charset="0"/>
              </a:rPr>
              <a:t>Giáo</a:t>
            </a:r>
            <a:r>
              <a:rPr lang="en-US" sz="2600" b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lang="en-US" sz="2600" b="1" dirty="0" err="1" smtClean="0">
                <a:solidFill>
                  <a:srgbClr val="FFC000"/>
                </a:solidFill>
                <a:latin typeface="Comic Sans MS" pitchFamily="66" charset="0"/>
              </a:rPr>
              <a:t>viên</a:t>
            </a:r>
            <a:r>
              <a:rPr lang="en-US" sz="2600" b="1" dirty="0" smtClean="0">
                <a:solidFill>
                  <a:srgbClr val="FFC000"/>
                </a:solidFill>
                <a:latin typeface="Comic Sans MS" pitchFamily="66" charset="0"/>
              </a:rPr>
              <a:t> : </a:t>
            </a:r>
            <a:r>
              <a:rPr lang="en-US" sz="2600" b="1" dirty="0" err="1" smtClean="0">
                <a:solidFill>
                  <a:srgbClr val="FFC000"/>
                </a:solidFill>
                <a:latin typeface="Comic Sans MS" pitchFamily="66" charset="0"/>
              </a:rPr>
              <a:t>Đinh</a:t>
            </a:r>
            <a:r>
              <a:rPr lang="en-US" sz="2600" b="1" dirty="0" smtClean="0">
                <a:solidFill>
                  <a:srgbClr val="FFC000"/>
                </a:solidFill>
                <a:latin typeface="Comic Sans MS" pitchFamily="66" charset="0"/>
              </a:rPr>
              <a:t> Thu </a:t>
            </a:r>
            <a:r>
              <a:rPr lang="en-US" sz="2600" b="1" dirty="0" err="1" smtClean="0">
                <a:solidFill>
                  <a:srgbClr val="FFC000"/>
                </a:solidFill>
                <a:latin typeface="Comic Sans MS" pitchFamily="66" charset="0"/>
              </a:rPr>
              <a:t>Trang</a:t>
            </a:r>
            <a:endParaRPr lang="en-US" sz="2600" b="1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pPr algn="l"/>
            <a:r>
              <a:rPr lang="en-US" sz="2600" b="1" dirty="0" err="1" smtClean="0">
                <a:solidFill>
                  <a:srgbClr val="FFC000"/>
                </a:solidFill>
                <a:latin typeface="Comic Sans MS" pitchFamily="66" charset="0"/>
              </a:rPr>
              <a:t>Ngày</a:t>
            </a:r>
            <a:r>
              <a:rPr lang="en-US" sz="2600" b="1" dirty="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lang="en-US" sz="2600" b="1" dirty="0" err="1" smtClean="0">
                <a:solidFill>
                  <a:srgbClr val="FFC000"/>
                </a:solidFill>
                <a:latin typeface="Comic Sans MS" pitchFamily="66" charset="0"/>
              </a:rPr>
              <a:t>giảng</a:t>
            </a:r>
            <a:r>
              <a:rPr lang="en-US" sz="2600" b="1" dirty="0" smtClean="0">
                <a:solidFill>
                  <a:srgbClr val="FFC000"/>
                </a:solidFill>
                <a:latin typeface="Comic Sans MS" pitchFamily="66" charset="0"/>
              </a:rPr>
              <a:t> :</a:t>
            </a:r>
          </a:p>
        </p:txBody>
      </p:sp>
      <p:sp>
        <p:nvSpPr>
          <p:cNvPr id="4" name="Rectangle 3"/>
          <p:cNvSpPr/>
          <p:nvPr/>
        </p:nvSpPr>
        <p:spPr>
          <a:xfrm>
            <a:off x="304800" y="381000"/>
            <a:ext cx="52578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Phòng</a:t>
            </a:r>
            <a:r>
              <a:rPr lang="en-US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giáo</a:t>
            </a:r>
            <a:r>
              <a:rPr lang="en-US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dục</a:t>
            </a:r>
            <a:r>
              <a:rPr lang="en-US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và</a:t>
            </a:r>
            <a:r>
              <a:rPr lang="en-US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đào</a:t>
            </a:r>
            <a:r>
              <a:rPr lang="en-US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tạo</a:t>
            </a:r>
            <a:r>
              <a:rPr lang="en-US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huyện</a:t>
            </a:r>
            <a:r>
              <a:rPr lang="en-US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mường</a:t>
            </a:r>
            <a:r>
              <a:rPr lang="en-US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tè</a:t>
            </a:r>
            <a:endParaRPr lang="en-US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Trường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mầm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non </a:t>
            </a:r>
            <a:r>
              <a:rPr lang="en-US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số</a:t>
            </a:r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1 pa ủ</a:t>
            </a:r>
            <a:endParaRPr lang="en-US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en-US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en-US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2209800"/>
            <a:ext cx="8458199" cy="20574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Button">
              <a:avLst>
                <a:gd name="adj" fmla="val 10774756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Giáo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án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phát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triển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ngôn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ngữ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loud 3"/>
          <p:cNvSpPr/>
          <p:nvPr/>
        </p:nvSpPr>
        <p:spPr>
          <a:xfrm>
            <a:off x="1828800" y="1219200"/>
            <a:ext cx="4648200" cy="198120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solidFill>
                  <a:schemeClr val="tx1"/>
                </a:solidFill>
              </a:rPr>
              <a:t>Cháu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đi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rót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nước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bưng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ra</a:t>
            </a:r>
            <a:endParaRPr lang="en-US" sz="1400" dirty="0" smtClean="0">
              <a:solidFill>
                <a:schemeClr val="tx1"/>
              </a:solidFill>
            </a:endParaRPr>
          </a:p>
          <a:p>
            <a:r>
              <a:rPr lang="en-US" sz="1400" dirty="0" err="1" smtClean="0">
                <a:solidFill>
                  <a:schemeClr val="tx1"/>
                </a:solidFill>
              </a:rPr>
              <a:t>Chè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thơm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hương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toả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khắp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nhà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vui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vui</a:t>
            </a:r>
            <a:r>
              <a:rPr lang="en-US" sz="1400" dirty="0" smtClean="0">
                <a:solidFill>
                  <a:schemeClr val="tx1"/>
                </a:solidFill>
              </a:rPr>
              <a:t>.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33400"/>
            <a:ext cx="7772400" cy="5715000"/>
          </a:xfrm>
        </p:spPr>
        <p:txBody>
          <a:bodyPr/>
          <a:lstStyle/>
          <a:p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Cô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giáo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dạy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cháu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về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nhà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Ăn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song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nhớ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lấy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cho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bà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cái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tăm</a:t>
            </a:r>
            <a:endParaRPr lang="en-US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en-US" dirty="0">
              <a:solidFill>
                <a:schemeClr val="accent6">
                  <a:lumMod val="50000"/>
                </a:schemeClr>
              </a:solidFill>
            </a:endParaRPr>
          </a:p>
          <a:p>
            <a:pPr algn="l"/>
            <a:r>
              <a:rPr lang="en-US" dirty="0" err="1" smtClean="0">
                <a:solidFill>
                  <a:srgbClr val="FF0000"/>
                </a:solidFill>
              </a:rPr>
              <a:t>Tăm</a:t>
            </a:r>
            <a:r>
              <a:rPr lang="en-US" dirty="0" smtClean="0">
                <a:solidFill>
                  <a:srgbClr val="FF0000"/>
                </a:solidFill>
              </a:rPr>
              <a:t> : </a:t>
            </a:r>
            <a:r>
              <a:rPr lang="en-US" dirty="0" err="1" smtClean="0">
                <a:solidFill>
                  <a:srgbClr val="FF0000"/>
                </a:solidFill>
              </a:rPr>
              <a:t>là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vật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dụng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dùng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để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x</a:t>
            </a:r>
            <a:r>
              <a:rPr lang="en-US" dirty="0" err="1" smtClean="0">
                <a:solidFill>
                  <a:srgbClr val="FF0000"/>
                </a:solidFill>
              </a:rPr>
              <a:t>ỉa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răng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trong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gia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đình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flipV="1">
            <a:off x="685800" y="1066800"/>
            <a:ext cx="7772400" cy="10636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990600"/>
            <a:ext cx="7620000" cy="5029200"/>
          </a:xfrm>
        </p:spPr>
        <p:txBody>
          <a:bodyPr>
            <a:normAutofit/>
          </a:bodyPr>
          <a:lstStyle/>
          <a:p>
            <a:endParaRPr lang="en-US" sz="4400" dirty="0" smtClean="0">
              <a:solidFill>
                <a:schemeClr val="tx1"/>
              </a:solidFill>
            </a:endParaRPr>
          </a:p>
          <a:p>
            <a:r>
              <a:rPr lang="en-US" sz="4400" dirty="0" err="1" smtClean="0">
                <a:solidFill>
                  <a:schemeClr val="tx1"/>
                </a:solidFill>
              </a:rPr>
              <a:t>Cô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</a:rPr>
              <a:t>giáo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</a:rPr>
              <a:t>dặn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</a:rPr>
              <a:t>bạn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</a:rPr>
              <a:t>nhỏ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</a:rPr>
              <a:t>điều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</a:rPr>
              <a:t>gì</a:t>
            </a:r>
            <a:r>
              <a:rPr lang="en-US" sz="4400" dirty="0" smtClean="0">
                <a:solidFill>
                  <a:schemeClr val="tx1"/>
                </a:solidFill>
              </a:rPr>
              <a:t> ?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33400"/>
            <a:ext cx="7772400" cy="5638800"/>
          </a:xfrm>
        </p:spPr>
        <p:txBody>
          <a:bodyPr/>
          <a:lstStyle/>
          <a:p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Nhưng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bà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đã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rụng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hết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răng</a:t>
            </a:r>
            <a:endParaRPr lang="en-US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Cháu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không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còn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được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lấy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tăm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cho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bà</a:t>
            </a:r>
            <a:endParaRPr lang="en-US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en-US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US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en-US" dirty="0">
              <a:solidFill>
                <a:schemeClr val="accent6">
                  <a:lumMod val="50000"/>
                </a:schemeClr>
              </a:solidFill>
            </a:endParaRPr>
          </a:p>
          <a:p>
            <a:pPr algn="l"/>
            <a:r>
              <a:rPr lang="en-US" dirty="0" err="1" smtClean="0">
                <a:solidFill>
                  <a:srgbClr val="FF0000"/>
                </a:solidFill>
              </a:rPr>
              <a:t>Rụng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hết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răng</a:t>
            </a:r>
            <a:r>
              <a:rPr lang="en-US" dirty="0" smtClean="0">
                <a:solidFill>
                  <a:srgbClr val="FF0000"/>
                </a:solidFill>
              </a:rPr>
              <a:t> : </a:t>
            </a:r>
            <a:r>
              <a:rPr lang="en-US" dirty="0" err="1" smtClean="0">
                <a:solidFill>
                  <a:srgbClr val="FF0000"/>
                </a:solidFill>
              </a:rPr>
              <a:t>người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già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răng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yếu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đi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sẽ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bị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rụng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và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không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còn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răng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609600"/>
            <a:ext cx="7772400" cy="5029200"/>
          </a:xfrm>
        </p:spPr>
        <p:txBody>
          <a:bodyPr/>
          <a:lstStyle/>
          <a:p>
            <a:endParaRPr lang="en-US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sz="3600" dirty="0" err="1" smtClean="0">
                <a:solidFill>
                  <a:schemeClr val="tx1"/>
                </a:solidFill>
              </a:rPr>
              <a:t>Bà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bạn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nhỏ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đã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bị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làm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sao</a:t>
            </a:r>
            <a:r>
              <a:rPr lang="en-US" sz="3600" dirty="0" smtClean="0">
                <a:solidFill>
                  <a:schemeClr val="tx1"/>
                </a:solidFill>
              </a:rPr>
              <a:t> ?</a:t>
            </a:r>
          </a:p>
          <a:p>
            <a:endParaRPr lang="en-US" sz="3600" dirty="0" smtClean="0">
              <a:solidFill>
                <a:schemeClr val="tx1"/>
              </a:solidFill>
            </a:endParaRPr>
          </a:p>
          <a:p>
            <a:endParaRPr lang="en-US" sz="3600" dirty="0">
              <a:solidFill>
                <a:schemeClr val="tx1"/>
              </a:solidFill>
            </a:endParaRPr>
          </a:p>
          <a:p>
            <a:r>
              <a:rPr lang="en-US" sz="3600" dirty="0" err="1" smtClean="0">
                <a:solidFill>
                  <a:schemeClr val="tx1"/>
                </a:solidFill>
              </a:rPr>
              <a:t>Bạn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nhỏ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có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còn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được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lấy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tăm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cho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bà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nữa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không</a:t>
            </a:r>
            <a:r>
              <a:rPr lang="en-US" sz="3600" dirty="0" smtClean="0">
                <a:solidFill>
                  <a:schemeClr val="tx1"/>
                </a:solidFill>
              </a:rPr>
              <a:t> ?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"/>
            <a:ext cx="7772400" cy="5791200"/>
          </a:xfrm>
        </p:spPr>
        <p:txBody>
          <a:bodyPr/>
          <a:lstStyle/>
          <a:p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Cháu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đi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rót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nước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bưng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ra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Chè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thơm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hương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toả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khắp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nhà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vui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vui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endParaRPr lang="en-US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pt-PT" dirty="0" smtClean="0">
                <a:solidFill>
                  <a:srgbClr val="FF0000"/>
                </a:solidFill>
              </a:rPr>
              <a:t>‘’Hương toả’’, </a:t>
            </a:r>
            <a:r>
              <a:rPr lang="pt-PT" dirty="0">
                <a:solidFill>
                  <a:srgbClr val="FF0000"/>
                </a:solidFill>
              </a:rPr>
              <a:t>có nghĩa là mùi hương thơm bốc ra từ cốc chè bé mời bà </a:t>
            </a:r>
            <a:r>
              <a:rPr lang="pt-PT" dirty="0" smtClean="0">
                <a:solidFill>
                  <a:srgbClr val="FF0000"/>
                </a:solidFill>
              </a:rPr>
              <a:t>uống.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609600"/>
            <a:ext cx="7772400" cy="5562600"/>
          </a:xfrm>
        </p:spPr>
        <p:txBody>
          <a:bodyPr/>
          <a:lstStyle/>
          <a:p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</a:t>
            </a:r>
            <a:r>
              <a:rPr lang="en-US" sz="4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Bạn</a:t>
            </a:r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nhỏ</a:t>
            </a:r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đã</a:t>
            </a:r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bưng</a:t>
            </a:r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gì</a:t>
            </a:r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ra</a:t>
            </a:r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mời</a:t>
            </a:r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bà</a:t>
            </a:r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?</a:t>
            </a:r>
          </a:p>
          <a:p>
            <a:endParaRPr lang="en-US" sz="4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 </a:t>
            </a:r>
            <a:r>
              <a:rPr lang="en-US" sz="4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Các</a:t>
            </a:r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con </a:t>
            </a:r>
            <a:r>
              <a:rPr lang="en-US" sz="4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học</a:t>
            </a:r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tập</a:t>
            </a:r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được</a:t>
            </a:r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4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gì</a:t>
            </a:r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ở </a:t>
            </a:r>
            <a:r>
              <a:rPr lang="en-US" sz="4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bạn</a:t>
            </a:r>
            <a:r>
              <a:rPr 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?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"/>
            <a:ext cx="7772400" cy="5791200"/>
          </a:xfrm>
        </p:spPr>
        <p:txBody>
          <a:bodyPr>
            <a:normAutofit fontScale="92500"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-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Tất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cả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3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gia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đình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cùng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đọc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bài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thơ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1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lần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. </a:t>
            </a:r>
          </a:p>
          <a:p>
            <a:pPr algn="l" eaLnBrk="0" hangingPunct="0">
              <a:spcBef>
                <a:spcPct val="50000"/>
              </a:spcBef>
              <a:buFontTx/>
              <a:buChar char="-"/>
            </a:pP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Các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gia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đình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vừa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đọc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thơ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vừa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thể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hiện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động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tác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nhịp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nhàng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theo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bài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thơ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.</a:t>
            </a:r>
          </a:p>
          <a:p>
            <a:pPr algn="l" eaLnBrk="0" hangingPunct="0">
              <a:spcBef>
                <a:spcPct val="50000"/>
              </a:spcBef>
              <a:buFontTx/>
              <a:buChar char="-"/>
            </a:pPr>
            <a:r>
              <a:rPr lang="en-US" b="1" dirty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lần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lượt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từng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gia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đình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đọc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.</a:t>
            </a:r>
          </a:p>
          <a:p>
            <a:pPr algn="l" eaLnBrk="0" hangingPunct="0">
              <a:spcBef>
                <a:spcPct val="50000"/>
              </a:spcBef>
              <a:buFontTx/>
              <a:buChar char="-"/>
            </a:pP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3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gia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đình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đọc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đối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nhau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</a:p>
          <a:p>
            <a:pPr algn="l" eaLnBrk="0" hangingPunct="0">
              <a:spcBef>
                <a:spcPct val="50000"/>
              </a:spcBef>
              <a:buFontTx/>
              <a:buChar char="-"/>
            </a:pP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Các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bé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trai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của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các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gia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đình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lên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đọc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.</a:t>
            </a:r>
          </a:p>
          <a:p>
            <a:pPr algn="l" eaLnBrk="0" hangingPunct="0">
              <a:spcBef>
                <a:spcPct val="50000"/>
              </a:spcBef>
              <a:buFontTx/>
              <a:buChar char="-"/>
            </a:pP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Các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bé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gái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của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các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gia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đình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lên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đọc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.</a:t>
            </a:r>
          </a:p>
          <a:p>
            <a:pPr algn="l" eaLnBrk="0" hangingPunct="0">
              <a:spcBef>
                <a:spcPct val="50000"/>
              </a:spcBef>
              <a:buFontTx/>
              <a:buChar char="-"/>
            </a:pP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Mỗi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gia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đình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đại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diện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1-2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người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lên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  <a:latin typeface="Arial" charset="0"/>
              </a:rPr>
              <a:t>đọc</a:t>
            </a:r>
            <a:r>
              <a:rPr lang="en-US" b="1" dirty="0" smtClean="0">
                <a:solidFill>
                  <a:srgbClr val="FF0066"/>
                </a:solidFill>
                <a:latin typeface="Arial" charset="0"/>
              </a:rPr>
              <a:t>.</a:t>
            </a:r>
          </a:p>
          <a:p>
            <a:pPr algn="l"/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6734175" cy="944563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FF00FF"/>
                </a:solidFill>
              </a:rPr>
              <a:t>Giáo dục tư tưởng</a:t>
            </a:r>
          </a:p>
        </p:txBody>
      </p:sp>
      <p:pic>
        <p:nvPicPr>
          <p:cNvPr id="257027" name="Picture 5" descr="049~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15200" y="0"/>
            <a:ext cx="1752600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28" name="Picture 7" descr="xsgs_1602579464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31863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29" name="Picture 8" descr="fgtdht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" y="1143000"/>
            <a:ext cx="8534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30" name="Picture 10" descr="gif_icon06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00200" y="51054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31" name="Picture 12" descr="xsgs_1600246855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038600" y="1828800"/>
            <a:ext cx="769938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32" name="Picture 14" descr="xsgs_1600246855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-2391009">
            <a:off x="5770563" y="1427163"/>
            <a:ext cx="63182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33" name="Picture 15" descr="xsgs_1600246855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106591">
            <a:off x="2003425" y="1498600"/>
            <a:ext cx="4984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34" name="Picture 16" descr="xsgs_1600246855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-2553596">
            <a:off x="1219200" y="1295400"/>
            <a:ext cx="40798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35" name="Picture 18" descr="xsgs_1601016888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77000" y="3048000"/>
            <a:ext cx="976313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36" name="Picture 19" descr="xsgs_1601016888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351719">
            <a:off x="6934200" y="3733800"/>
            <a:ext cx="7270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37" name="Picture 25" descr="valentine119">
            <a:hlinkClick r:id="rId10"/>
          </p:cNvPr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-137436">
            <a:off x="4191000" y="3200400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38" name="Picture 27" descr="valentine211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276600" y="37465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39" name="Picture 29" descr="gif_icon114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553200" y="11430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40" name="Picture 30" descr="gif_icon114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400800" y="15240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41" name="Picture 31" descr="gif_icon114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143000" y="12192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42" name="Picture 32" descr="gif_icon114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286000" y="12954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43" name="Picture 13" descr="xsgs_1600246855">
            <a:hlinkClick r:id="rId7"/>
          </p:cNvPr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267402">
            <a:off x="3124200" y="1828800"/>
            <a:ext cx="5111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44" name="Picture 34" descr="valentine68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rot="-1583702">
            <a:off x="990600" y="54864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45" name="Picture 36" descr="valentine42"/>
          <p:cNvPicPr>
            <a:picLocks noChangeAspect="1" noChangeArrowheads="1" noCrop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962400" y="59436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46" name="Picture 38" descr="valentine139"/>
          <p:cNvPicPr>
            <a:picLocks noChangeAspect="1" noChangeArrowheads="1" noCrop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 rot="2732431">
            <a:off x="1981200" y="2057400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47" name="Picture 39" descr="valentine139"/>
          <p:cNvPicPr>
            <a:picLocks noChangeAspect="1" noChangeArrowheads="1" noCrop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 rot="1118065">
            <a:off x="5029200" y="1295400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48" name="Picture 40" descr="valentine139"/>
          <p:cNvPicPr>
            <a:picLocks noChangeAspect="1" noChangeArrowheads="1" noCrop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 rot="2732431">
            <a:off x="5943600" y="2362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49" name="Picture 41" descr="valentine139"/>
          <p:cNvPicPr>
            <a:picLocks noChangeAspect="1" noChangeArrowheads="1" noCrop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 rot="-3032881">
            <a:off x="3657600" y="1752600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50" name="Picture 43" descr="valentine117"/>
          <p:cNvPicPr>
            <a:picLocks noChangeAspect="1" noChangeArrowheads="1" noCrop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876800" y="52768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51" name="Picture 47" descr="gif_icon380"/>
          <p:cNvPicPr>
            <a:picLocks noChangeAspect="1" noChangeArrowheads="1" noCrop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5943600" y="497205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52" name="Picture 49" descr="gif_icon361"/>
          <p:cNvPicPr>
            <a:picLocks noChangeAspect="1" noChangeArrowheads="1" noCrop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6324600" y="12954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53" name="Picture 51" descr="gif_icon268"/>
          <p:cNvPicPr>
            <a:picLocks noChangeAspect="1" noChangeArrowheads="1" noCrop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5638800" y="601980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54" name="Picture 53" descr="gif_icon028"/>
          <p:cNvPicPr>
            <a:picLocks noChangeAspect="1" noChangeArrowheads="1" noCrop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51816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55" name="Picture 55" descr="gif_icon069"/>
          <p:cNvPicPr>
            <a:picLocks noChangeAspect="1" noChangeArrowheads="1" noCrop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4876800" y="61722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56" name="Picture 57" descr="gif_icon237"/>
          <p:cNvPicPr>
            <a:picLocks noChangeAspect="1" noChangeArrowheads="1" noCrop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5410200" y="62484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57" name="Picture 59" descr="valentine136">
            <a:hlinkClick r:id="rId10"/>
          </p:cNvPr>
          <p:cNvPicPr>
            <a:picLocks noChangeAspect="1" noChangeArrowheads="1" noCrop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1371600" y="36576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58" name="Picture 70" descr="52771237318629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5867400" y="1752600"/>
            <a:ext cx="762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59" name="Picture 71" descr="98771237318627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5334000" y="3810000"/>
            <a:ext cx="528638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con </a:t>
            </a:r>
            <a:r>
              <a:rPr lang="en-US" dirty="0" err="1" smtClean="0"/>
              <a:t>vừa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r>
              <a:rPr lang="en-US" dirty="0" smtClean="0"/>
              <a:t> </a:t>
            </a:r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thơ</a:t>
            </a:r>
            <a:r>
              <a:rPr lang="en-US" dirty="0"/>
              <a:t> </a:t>
            </a:r>
            <a:r>
              <a:rPr lang="en-US" dirty="0" err="1" smtClean="0"/>
              <a:t>gì</a:t>
            </a:r>
            <a:r>
              <a:rPr lang="en-US" dirty="0" smtClean="0"/>
              <a:t> ?</a:t>
            </a:r>
          </a:p>
          <a:p>
            <a:r>
              <a:rPr lang="en-US" dirty="0" smtClean="0"/>
              <a:t>Qua </a:t>
            </a:r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thơ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con </a:t>
            </a:r>
            <a:r>
              <a:rPr lang="en-US" dirty="0" err="1" smtClean="0"/>
              <a:t>rút</a:t>
            </a:r>
            <a:r>
              <a:rPr lang="en-US" dirty="0" smtClean="0"/>
              <a:t> </a:t>
            </a:r>
            <a:r>
              <a:rPr lang="en-US" dirty="0" err="1" smtClean="0"/>
              <a:t>ra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bản</a:t>
            </a:r>
            <a:r>
              <a:rPr lang="en-US" dirty="0" smtClean="0"/>
              <a:t> </a:t>
            </a:r>
            <a:r>
              <a:rPr lang="en-US" dirty="0" err="1" smtClean="0"/>
              <a:t>thân</a:t>
            </a:r>
            <a:r>
              <a:rPr lang="en-US" dirty="0" smtClean="0"/>
              <a:t> </a:t>
            </a: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gi</a:t>
            </a:r>
            <a:r>
              <a:rPr lang="en-US" dirty="0" smtClean="0"/>
              <a:t>?</a:t>
            </a:r>
          </a:p>
          <a:p>
            <a:r>
              <a:rPr lang="en-US" dirty="0" err="1" smtClean="0"/>
              <a:t>Ngoài</a:t>
            </a:r>
            <a:r>
              <a:rPr lang="en-US" dirty="0" smtClean="0"/>
              <a:t> </a:t>
            </a:r>
            <a:r>
              <a:rPr lang="en-US" dirty="0" err="1" smtClean="0"/>
              <a:t>lấy</a:t>
            </a:r>
            <a:r>
              <a:rPr lang="en-US" dirty="0" smtClean="0"/>
              <a:t> </a:t>
            </a:r>
            <a:r>
              <a:rPr lang="en-US" dirty="0" err="1" smtClean="0"/>
              <a:t>tăm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bà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con </a:t>
            </a:r>
            <a:r>
              <a:rPr lang="en-US" dirty="0" err="1" smtClean="0"/>
              <a:t>còn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gì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giúp</a:t>
            </a:r>
            <a:r>
              <a:rPr lang="en-US" dirty="0" smtClean="0"/>
              <a:t> </a:t>
            </a:r>
            <a:r>
              <a:rPr lang="en-US" dirty="0" err="1" smtClean="0"/>
              <a:t>đỡ</a:t>
            </a:r>
            <a:r>
              <a:rPr lang="en-US" dirty="0" smtClean="0"/>
              <a:t> </a:t>
            </a:r>
            <a:r>
              <a:rPr lang="en-US" dirty="0" err="1" smtClean="0"/>
              <a:t>gia</a:t>
            </a:r>
            <a:r>
              <a:rPr lang="en-US" dirty="0" smtClean="0"/>
              <a:t> </a:t>
            </a:r>
            <a:r>
              <a:rPr lang="en-US" dirty="0" err="1" smtClean="0"/>
              <a:t>đình</a:t>
            </a:r>
            <a:r>
              <a:rPr lang="en-US" dirty="0" smtClean="0"/>
              <a:t> </a:t>
            </a:r>
            <a:r>
              <a:rPr lang="en-US" dirty="0" err="1" smtClean="0"/>
              <a:t>mình</a:t>
            </a:r>
            <a:r>
              <a:rPr lang="en-US" dirty="0" smtClean="0"/>
              <a:t> ?</a:t>
            </a:r>
          </a:p>
          <a:p>
            <a:r>
              <a:rPr lang="en-US" dirty="0" err="1" smtClean="0"/>
              <a:t>Các</a:t>
            </a:r>
            <a:r>
              <a:rPr lang="en-US" dirty="0" smtClean="0"/>
              <a:t> con ạ!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nhỏ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việc</a:t>
            </a:r>
            <a:r>
              <a:rPr lang="en-US" dirty="0" smtClean="0"/>
              <a:t> </a:t>
            </a:r>
            <a:r>
              <a:rPr lang="en-US" dirty="0" err="1" smtClean="0"/>
              <a:t>nhỏ</a:t>
            </a:r>
            <a:r>
              <a:rPr lang="en-US" dirty="0" smtClean="0"/>
              <a:t> </a:t>
            </a:r>
            <a:r>
              <a:rPr lang="en-US" dirty="0" err="1" smtClean="0"/>
              <a:t>tuỳ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sức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mình</a:t>
            </a:r>
            <a:r>
              <a:rPr lang="en-US" dirty="0" smtClean="0"/>
              <a:t>. </a:t>
            </a:r>
            <a:r>
              <a:rPr lang="en-US" dirty="0" err="1" smtClean="0"/>
              <a:t>Chúng</a:t>
            </a:r>
            <a:r>
              <a:rPr lang="en-US" dirty="0" smtClean="0"/>
              <a:t> </a:t>
            </a:r>
            <a:r>
              <a:rPr lang="en-US" dirty="0" err="1" smtClean="0"/>
              <a:t>mình</a:t>
            </a:r>
            <a:r>
              <a:rPr lang="en-US" dirty="0" smtClean="0"/>
              <a:t> </a:t>
            </a:r>
            <a:r>
              <a:rPr lang="en-US" dirty="0" err="1" smtClean="0"/>
              <a:t>tuy</a:t>
            </a:r>
            <a:r>
              <a:rPr lang="en-US" dirty="0" smtClean="0"/>
              <a:t> </a:t>
            </a:r>
            <a:r>
              <a:rPr lang="en-US" dirty="0" err="1" smtClean="0"/>
              <a:t>còn</a:t>
            </a:r>
            <a:r>
              <a:rPr lang="en-US" dirty="0" smtClean="0"/>
              <a:t> </a:t>
            </a:r>
            <a:r>
              <a:rPr lang="en-US" dirty="0" err="1" smtClean="0"/>
              <a:t>nhỏ</a:t>
            </a:r>
            <a:r>
              <a:rPr lang="en-US" dirty="0" smtClean="0"/>
              <a:t> </a:t>
            </a:r>
            <a:r>
              <a:rPr lang="en-US" dirty="0" err="1" smtClean="0"/>
              <a:t>nhưng</a:t>
            </a:r>
            <a:r>
              <a:rPr lang="en-US" dirty="0" smtClean="0"/>
              <a:t> </a:t>
            </a:r>
            <a:r>
              <a:rPr lang="en-US" dirty="0" err="1" smtClean="0"/>
              <a:t>cũng</a:t>
            </a:r>
            <a:r>
              <a:rPr lang="en-US" dirty="0" smtClean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biết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việc</a:t>
            </a:r>
            <a:r>
              <a:rPr lang="en-US" dirty="0" smtClean="0"/>
              <a:t> </a:t>
            </a:r>
            <a:r>
              <a:rPr lang="en-US" dirty="0" err="1" smtClean="0"/>
              <a:t>nhỏ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giúp</a:t>
            </a:r>
            <a:r>
              <a:rPr lang="en-US" dirty="0" smtClean="0"/>
              <a:t> </a:t>
            </a:r>
            <a:r>
              <a:rPr lang="en-US" dirty="0" err="1" smtClean="0"/>
              <a:t>đỡ</a:t>
            </a:r>
            <a:r>
              <a:rPr lang="en-US" dirty="0" smtClean="0"/>
              <a:t> </a:t>
            </a:r>
            <a:r>
              <a:rPr lang="en-US" dirty="0" err="1" smtClean="0"/>
              <a:t>ông</a:t>
            </a:r>
            <a:r>
              <a:rPr lang="en-US" dirty="0" smtClean="0"/>
              <a:t> </a:t>
            </a:r>
            <a:r>
              <a:rPr lang="en-US" dirty="0" err="1" smtClean="0"/>
              <a:t>bà</a:t>
            </a:r>
            <a:r>
              <a:rPr lang="en-US" dirty="0" smtClean="0"/>
              <a:t> </a:t>
            </a:r>
            <a:r>
              <a:rPr lang="en-US" dirty="0" err="1" smtClean="0"/>
              <a:t>bố</a:t>
            </a:r>
            <a:r>
              <a:rPr lang="en-US" dirty="0" smtClean="0"/>
              <a:t> </a:t>
            </a:r>
            <a:r>
              <a:rPr lang="en-US" dirty="0" err="1" smtClean="0"/>
              <a:t>mẹ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con </a:t>
            </a:r>
            <a:r>
              <a:rPr lang="en-US" dirty="0" err="1" smtClean="0"/>
              <a:t>nhớ</a:t>
            </a:r>
            <a:r>
              <a:rPr lang="en-US" dirty="0" smtClean="0"/>
              <a:t> </a:t>
            </a:r>
            <a:r>
              <a:rPr lang="en-US" dirty="0" err="1" smtClean="0"/>
              <a:t>chưa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1580116.pn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-152400" y="152400"/>
            <a:ext cx="8991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286000" y="1524001"/>
            <a:ext cx="6172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6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Hoạt</a:t>
            </a:r>
            <a:r>
              <a:rPr 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động</a:t>
            </a:r>
            <a:r>
              <a:rPr 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1 : </a:t>
            </a:r>
          </a:p>
          <a:p>
            <a:pPr algn="ctr">
              <a:defRPr/>
            </a:pPr>
            <a:r>
              <a:rPr lang="en-US" sz="6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Ổn</a:t>
            </a:r>
            <a:r>
              <a:rPr 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định</a:t>
            </a:r>
            <a:r>
              <a:rPr 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giới</a:t>
            </a:r>
            <a:r>
              <a:rPr 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thiệu</a:t>
            </a:r>
            <a:r>
              <a:rPr 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14" descr="Description: Description: http://www.lamdeptoam.com/upload/bannerhome/banner_2_2312120304.jpg"/>
          <p:cNvPicPr>
            <a:picLocks noChangeAspect="1" noChangeArrowheads="1"/>
          </p:cNvPicPr>
          <p:nvPr/>
        </p:nvPicPr>
        <p:blipFill>
          <a:blip r:embed="rId2"/>
          <a:srcRect l="50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02362"/>
          </a:xfr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8000" b="1" i="1" dirty="0" err="1" smtClean="0">
                <a:blipFill>
                  <a:blip r:embed="rId4"/>
                  <a:tile tx="0" ty="0" sx="100000" sy="100000" flip="none" algn="tl"/>
                </a:blipFill>
              </a:rPr>
              <a:t>Kính</a:t>
            </a:r>
            <a:r>
              <a:rPr lang="en-US" sz="8000" b="1" i="1" dirty="0" smtClean="0">
                <a:blipFill>
                  <a:blip r:embed="rId4"/>
                  <a:tile tx="0" ty="0" sx="100000" sy="100000" flip="none" algn="tl"/>
                </a:blipFill>
              </a:rPr>
              <a:t> </a:t>
            </a:r>
            <a:r>
              <a:rPr lang="en-US" sz="8000" b="1" i="1" dirty="0" err="1" smtClean="0">
                <a:blipFill>
                  <a:blip r:embed="rId4"/>
                  <a:tile tx="0" ty="0" sx="100000" sy="100000" flip="none" algn="tl"/>
                </a:blipFill>
              </a:rPr>
              <a:t>chào</a:t>
            </a:r>
            <a:r>
              <a:rPr lang="en-US" sz="8000" b="1" i="1" dirty="0" smtClean="0">
                <a:blipFill>
                  <a:blip r:embed="rId4"/>
                  <a:tile tx="0" ty="0" sx="100000" sy="100000" flip="none" algn="tl"/>
                </a:blipFill>
              </a:rPr>
              <a:t> </a:t>
            </a:r>
            <a:r>
              <a:rPr lang="en-US" sz="8000" b="1" i="1" dirty="0" err="1" smtClean="0">
                <a:blipFill>
                  <a:blip r:embed="rId4"/>
                  <a:tile tx="0" ty="0" sx="100000" sy="100000" flip="none" algn="tl"/>
                </a:blipFill>
              </a:rPr>
              <a:t>và</a:t>
            </a:r>
            <a:r>
              <a:rPr lang="en-US" sz="8000" b="1" i="1" dirty="0" smtClean="0">
                <a:blipFill>
                  <a:blip r:embed="rId4"/>
                  <a:tile tx="0" ty="0" sx="100000" sy="100000" flip="none" algn="tl"/>
                </a:blipFill>
              </a:rPr>
              <a:t> </a:t>
            </a:r>
            <a:r>
              <a:rPr lang="en-US" sz="8000" b="1" i="1" dirty="0" err="1" smtClean="0">
                <a:blipFill>
                  <a:blip r:embed="rId4"/>
                  <a:tile tx="0" ty="0" sx="100000" sy="100000" flip="none" algn="tl"/>
                </a:blipFill>
              </a:rPr>
              <a:t>hẹn</a:t>
            </a:r>
            <a:r>
              <a:rPr lang="en-US" sz="8000" b="1" i="1" dirty="0" smtClean="0">
                <a:blipFill>
                  <a:blip r:embed="rId4"/>
                  <a:tile tx="0" ty="0" sx="100000" sy="100000" flip="none" algn="tl"/>
                </a:blipFill>
              </a:rPr>
              <a:t> </a:t>
            </a:r>
            <a:r>
              <a:rPr lang="en-US" sz="8000" b="1" i="1" dirty="0" err="1" smtClean="0">
                <a:blipFill>
                  <a:blip r:embed="rId4"/>
                  <a:tile tx="0" ty="0" sx="100000" sy="100000" flip="none" algn="tl"/>
                </a:blipFill>
              </a:rPr>
              <a:t>gặp</a:t>
            </a:r>
            <a:r>
              <a:rPr lang="en-US" sz="8000" b="1" i="1" dirty="0" smtClean="0">
                <a:blipFill>
                  <a:blip r:embed="rId4"/>
                  <a:tile tx="0" ty="0" sx="100000" sy="100000" flip="none" algn="tl"/>
                </a:blipFill>
              </a:rPr>
              <a:t> </a:t>
            </a:r>
            <a:r>
              <a:rPr lang="en-US" sz="8000" b="1" i="1" dirty="0" err="1" smtClean="0">
                <a:blipFill>
                  <a:blip r:embed="rId4"/>
                  <a:tile tx="0" ty="0" sx="100000" sy="100000" flip="none" algn="tl"/>
                </a:blipFill>
              </a:rPr>
              <a:t>lại</a:t>
            </a:r>
            <a:endParaRPr lang="en-US" sz="8000" b="1" i="1" dirty="0">
              <a:blipFill>
                <a:blip r:embed="rId4"/>
                <a:tile tx="0" ty="0" sx="100000" sy="100000" flip="none" algn="tl"/>
              </a:blipFill>
            </a:endParaRPr>
          </a:p>
        </p:txBody>
      </p:sp>
      <p:pic>
        <p:nvPicPr>
          <p:cNvPr id="5" name="Picture 6" descr="140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15200" y="5105400"/>
            <a:ext cx="123666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hau-Yeu-Ba-Ruby-Bao-An - Par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01000" y="5791200"/>
            <a:ext cx="914400" cy="9144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0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0" y="838201"/>
            <a:ext cx="5029200" cy="2057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Hoạt</a:t>
            </a:r>
            <a:r>
              <a:rPr lang="en-US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động</a:t>
            </a:r>
            <a:r>
              <a:rPr lang="en-US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</a:t>
            </a:r>
            <a:r>
              <a:rPr lang="en-US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  <a:br>
              <a:rPr lang="en-US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en-US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Dạy</a:t>
            </a:r>
            <a:r>
              <a:rPr 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trẻ</a:t>
            </a:r>
            <a:r>
              <a:rPr 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đọc</a:t>
            </a:r>
            <a:r>
              <a:rPr 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thơ</a:t>
            </a:r>
            <a:r>
              <a:rPr 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en-US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1580116.pn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-381000" y="0"/>
            <a:ext cx="8991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"/>
            <a:ext cx="7772400" cy="58674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/>
          <a:p>
            <a:r>
              <a:rPr lang="en-US" sz="5400" dirty="0" err="1" smtClean="0">
                <a:solidFill>
                  <a:srgbClr val="FF0000"/>
                </a:solidFill>
              </a:rPr>
              <a:t>Lấy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tăm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cho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bà</a:t>
            </a:r>
            <a:endParaRPr lang="en-US" sz="5400" dirty="0" smtClean="0">
              <a:solidFill>
                <a:srgbClr val="FF0000"/>
              </a:solidFill>
            </a:endParaRPr>
          </a:p>
          <a:p>
            <a:endParaRPr lang="en-US" dirty="0" smtClean="0"/>
          </a:p>
          <a:p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Cô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giáo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dạy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cháu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về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nhà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Ăn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song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nhớ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lấy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cho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bà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cái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tăm</a:t>
            </a:r>
            <a:endParaRPr lang="en-US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Nhưng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bà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đã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rụng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hết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răng</a:t>
            </a:r>
            <a:endParaRPr lang="en-US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Cháu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không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còn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được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lấy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tăm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cho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bà</a:t>
            </a:r>
            <a:endParaRPr lang="en-US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Cháu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đi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rót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nước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bưng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ra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Chè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thơm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hương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toả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khắp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nhà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vui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vui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             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Định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Hải</a:t>
            </a:r>
            <a:endParaRPr lang="en-US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Always-With-Me-Various-Artists - Par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8200" y="5867400"/>
            <a:ext cx="1371600" cy="685800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816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err="1" smtClean="0">
                <a:solidFill>
                  <a:srgbClr val="002060"/>
                </a:solidFill>
              </a:rPr>
              <a:t>Cô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giáo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vừa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đọc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bài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thơ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gì</a:t>
            </a:r>
            <a:r>
              <a:rPr lang="en-US" dirty="0" smtClean="0">
                <a:solidFill>
                  <a:srgbClr val="002060"/>
                </a:solidFill>
              </a:rPr>
              <a:t> ?</a:t>
            </a:r>
          </a:p>
          <a:p>
            <a:endParaRPr lang="en-US" b="1" dirty="0" smtClean="0">
              <a:solidFill>
                <a:srgbClr val="002060"/>
              </a:solidFill>
            </a:endParaRPr>
          </a:p>
          <a:p>
            <a:r>
              <a:rPr lang="en-US" dirty="0" err="1" smtClean="0">
                <a:solidFill>
                  <a:srgbClr val="002060"/>
                </a:solidFill>
              </a:rPr>
              <a:t>Của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tác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giả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nào</a:t>
            </a:r>
            <a:r>
              <a:rPr lang="en-US" dirty="0" smtClean="0">
                <a:solidFill>
                  <a:srgbClr val="002060"/>
                </a:solidFill>
              </a:rPr>
              <a:t> ?</a:t>
            </a:r>
          </a:p>
          <a:p>
            <a:endParaRPr lang="en-US" dirty="0">
              <a:solidFill>
                <a:srgbClr val="002060"/>
              </a:solidFill>
            </a:endParaRPr>
          </a:p>
          <a:p>
            <a:r>
              <a:rPr lang="en-US" dirty="0"/>
              <a:t> - </a:t>
            </a:r>
            <a:r>
              <a:rPr lang="en-US" dirty="0" err="1"/>
              <a:t>Cô</a:t>
            </a:r>
            <a:r>
              <a:rPr lang="en-US" dirty="0"/>
              <a:t>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thơ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dạy</a:t>
            </a:r>
            <a:r>
              <a:rPr lang="en-US" dirty="0"/>
              <a:t> </a:t>
            </a:r>
            <a:r>
              <a:rPr lang="en-US" dirty="0" err="1"/>
              <a:t>bạn</a:t>
            </a:r>
            <a:r>
              <a:rPr lang="en-US" dirty="0"/>
              <a:t> </a:t>
            </a:r>
            <a:r>
              <a:rPr lang="en-US" dirty="0" err="1"/>
              <a:t>nhỏ</a:t>
            </a:r>
            <a:r>
              <a:rPr lang="en-US" dirty="0"/>
              <a:t>  </a:t>
            </a:r>
            <a:r>
              <a:rPr lang="en-US" dirty="0" err="1"/>
              <a:t>rằng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ăn</a:t>
            </a:r>
            <a:r>
              <a:rPr lang="en-US" dirty="0"/>
              <a:t> </a:t>
            </a:r>
            <a:r>
              <a:rPr lang="en-US" dirty="0" err="1"/>
              <a:t>cơm</a:t>
            </a:r>
            <a:r>
              <a:rPr lang="en-US" dirty="0"/>
              <a:t> </a:t>
            </a:r>
            <a:r>
              <a:rPr lang="en-US" dirty="0" err="1"/>
              <a:t>xong</a:t>
            </a:r>
            <a:r>
              <a:rPr lang="en-US" dirty="0"/>
              <a:t> </a:t>
            </a:r>
            <a:r>
              <a:rPr lang="en-US" dirty="0" err="1"/>
              <a:t>nhớ</a:t>
            </a:r>
            <a:r>
              <a:rPr lang="en-US" dirty="0"/>
              <a:t> </a:t>
            </a:r>
            <a:r>
              <a:rPr lang="en-US" dirty="0" err="1"/>
              <a:t>lấy</a:t>
            </a:r>
            <a:r>
              <a:rPr lang="en-US" dirty="0"/>
              <a:t> </a:t>
            </a:r>
            <a:r>
              <a:rPr lang="en-US" dirty="0" err="1"/>
              <a:t>tăm</a:t>
            </a:r>
            <a:r>
              <a:rPr lang="en-US" dirty="0"/>
              <a:t>, </a:t>
            </a:r>
            <a:r>
              <a:rPr lang="en-US" dirty="0" err="1"/>
              <a:t>lấy</a:t>
            </a:r>
            <a:r>
              <a:rPr lang="en-US" dirty="0"/>
              <a:t> </a:t>
            </a:r>
            <a:r>
              <a:rPr lang="en-US" dirty="0" err="1"/>
              <a:t>nước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bà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như</a:t>
            </a:r>
            <a:r>
              <a:rPr lang="en-US" dirty="0"/>
              <a:t> </a:t>
            </a:r>
            <a:r>
              <a:rPr lang="en-US" dirty="0" err="1"/>
              <a:t>vậy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cháu</a:t>
            </a:r>
            <a:r>
              <a:rPr lang="en-US" dirty="0"/>
              <a:t> </a:t>
            </a:r>
            <a:r>
              <a:rPr lang="en-US" dirty="0" err="1"/>
              <a:t>ngoan</a:t>
            </a:r>
            <a:r>
              <a:rPr lang="en-US" dirty="0"/>
              <a:t>. </a:t>
            </a:r>
            <a:r>
              <a:rPr lang="en-US" dirty="0" err="1"/>
              <a:t>Thế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con ở </a:t>
            </a:r>
            <a:r>
              <a:rPr lang="en-US" dirty="0" err="1"/>
              <a:t>nhà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việc</a:t>
            </a:r>
            <a:r>
              <a:rPr lang="en-US" dirty="0"/>
              <a:t> </a:t>
            </a:r>
            <a:r>
              <a:rPr lang="en-US" dirty="0" err="1"/>
              <a:t>ấy</a:t>
            </a:r>
            <a:r>
              <a:rPr lang="en-US" dirty="0"/>
              <a:t> </a:t>
            </a:r>
            <a:r>
              <a:rPr lang="en-US" dirty="0" err="1"/>
              <a:t>giúp</a:t>
            </a:r>
            <a:r>
              <a:rPr lang="en-US" dirty="0"/>
              <a:t> </a:t>
            </a:r>
            <a:r>
              <a:rPr lang="en-US" dirty="0" err="1"/>
              <a:t>bà</a:t>
            </a:r>
            <a:r>
              <a:rPr lang="en-US" dirty="0"/>
              <a:t> </a:t>
            </a:r>
            <a:r>
              <a:rPr lang="en-US" dirty="0" err="1"/>
              <a:t>chưa</a:t>
            </a:r>
            <a:r>
              <a:rPr lang="en-US" dirty="0"/>
              <a:t>. </a:t>
            </a:r>
            <a:r>
              <a:rPr lang="en-US" dirty="0" err="1"/>
              <a:t>Các</a:t>
            </a:r>
            <a:r>
              <a:rPr lang="en-US" dirty="0"/>
              <a:t> con </a:t>
            </a:r>
            <a:r>
              <a:rPr lang="en-US" dirty="0" err="1"/>
              <a:t>nhớ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bạn</a:t>
            </a:r>
            <a:r>
              <a:rPr lang="en-US" dirty="0"/>
              <a:t> </a:t>
            </a:r>
            <a:r>
              <a:rPr lang="en-US" dirty="0" err="1"/>
              <a:t>nhỏ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thơ</a:t>
            </a:r>
            <a:r>
              <a:rPr lang="en-US" dirty="0"/>
              <a:t> </a:t>
            </a:r>
            <a:r>
              <a:rPr lang="en-US" dirty="0" err="1"/>
              <a:t>nhé</a:t>
            </a:r>
            <a:r>
              <a:rPr lang="en-US" dirty="0"/>
              <a:t>! 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Lấy</a:t>
            </a:r>
            <a:r>
              <a:rPr lang="en-US" dirty="0" smtClean="0"/>
              <a:t> </a:t>
            </a:r>
            <a:r>
              <a:rPr lang="en-US" dirty="0" err="1" smtClean="0"/>
              <a:t>tăm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bà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xplosion 1 6"/>
          <p:cNvSpPr/>
          <p:nvPr/>
        </p:nvSpPr>
        <p:spPr>
          <a:xfrm>
            <a:off x="1524000" y="-228600"/>
            <a:ext cx="4343400" cy="2667000"/>
          </a:xfrm>
          <a:prstGeom prst="irregularSeal1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 smtClean="0">
                <a:solidFill>
                  <a:schemeClr val="tx1"/>
                </a:solidFill>
              </a:rPr>
              <a:t>Cô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giáo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dạy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cháu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về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nhà</a:t>
            </a:r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r>
              <a:rPr lang="en-US" sz="1400" dirty="0" err="1" smtClean="0">
                <a:solidFill>
                  <a:schemeClr val="tx1"/>
                </a:solidFill>
              </a:rPr>
              <a:t>Ăn</a:t>
            </a:r>
            <a:r>
              <a:rPr lang="en-US" sz="1400" dirty="0" smtClean="0">
                <a:solidFill>
                  <a:schemeClr val="tx1"/>
                </a:solidFill>
              </a:rPr>
              <a:t> song </a:t>
            </a:r>
            <a:r>
              <a:rPr lang="en-US" sz="1400" dirty="0" err="1" smtClean="0">
                <a:solidFill>
                  <a:schemeClr val="tx1"/>
                </a:solidFill>
              </a:rPr>
              <a:t>nhớ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lấy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cho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bà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cái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</a:rPr>
              <a:t>tăm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xplosion 1 6"/>
          <p:cNvSpPr/>
          <p:nvPr/>
        </p:nvSpPr>
        <p:spPr>
          <a:xfrm>
            <a:off x="2895600" y="228600"/>
            <a:ext cx="4800600" cy="3048000"/>
          </a:xfrm>
          <a:prstGeom prst="irregularSeal1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>
                <a:solidFill>
                  <a:schemeClr val="tx1"/>
                </a:solidFill>
              </a:rPr>
              <a:t>Nhưng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bà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đã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rụng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hết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răng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 err="1" smtClean="0">
                <a:solidFill>
                  <a:schemeClr val="tx1"/>
                </a:solidFill>
              </a:rPr>
              <a:t>Cháu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không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còn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được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lấy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tăm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cho</a:t>
            </a:r>
            <a:r>
              <a:rPr lang="en-US" sz="1600" dirty="0" smtClean="0">
                <a:solidFill>
                  <a:schemeClr val="tx1"/>
                </a:solidFill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</a:rPr>
              <a:t>bà</a:t>
            </a:r>
            <a:r>
              <a:rPr lang="en-US" sz="1600" dirty="0" smtClean="0">
                <a:solidFill>
                  <a:schemeClr val="tx1"/>
                </a:solidFill>
              </a:rPr>
              <a:t>.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545</Words>
  <Application>Microsoft Office PowerPoint</Application>
  <PresentationFormat>On-screen Show (4:3)</PresentationFormat>
  <Paragraphs>80</Paragraphs>
  <Slides>21</Slides>
  <Notes>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Hoạt động 2 :  Dạy trẻ đọc thơ  </vt:lpstr>
      <vt:lpstr>Slide 5</vt:lpstr>
      <vt:lpstr>Slide 6</vt:lpstr>
      <vt:lpstr>Lấy tăm cho bà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Giáo dục tư tưởng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THUTRANG1995</dc:creator>
  <cp:lastModifiedBy>THUTRANG1995</cp:lastModifiedBy>
  <cp:revision>14</cp:revision>
  <dcterms:created xsi:type="dcterms:W3CDTF">2017-10-05T01:13:22Z</dcterms:created>
  <dcterms:modified xsi:type="dcterms:W3CDTF">2017-10-08T14:56:01Z</dcterms:modified>
</cp:coreProperties>
</file>