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58" r:id="rId6"/>
    <p:sldId id="259" r:id="rId7"/>
    <p:sldId id="263" r:id="rId8"/>
    <p:sldId id="264" r:id="rId9"/>
    <p:sldId id="265" r:id="rId10"/>
    <p:sldId id="266" r:id="rId11"/>
    <p:sldId id="267" r:id="rId12"/>
    <p:sldId id="260"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audio" Target="file:///E:\C4-%202018-%202019(%20th&#7843;o%20,%20nhung,%20hu&#7879;,%20t&#236;nh)\nh&#7841;c\HayXoayNao-V.A-4122784.mp3" TargetMode="Externa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audio" Target="file:///E:\C4-%202018-%202019(%20th&#7843;o%20,%20nhung,%20hu&#7879;,%20t&#236;nh)\nh&#7841;c\ConCaoCao-BaoNgu-2751662.mp3" TargetMode="Externa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audio" Target="file:///E:\C4-%202018-%202019(%20th&#7843;o%20,%20nhung,%20hu&#7879;,%20t&#236;nh)\nh&#7841;c\nh&#7841;c%20kh&#244;ng%20l&#7901;i.mp3" TargetMode="Externa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audio" Target="file:///E:\C4-%202018-%202019(%20th&#7843;o%20,%20nhung,%20hu&#7879;,%20t&#236;nh)\nh&#7841;c\Biboxinhxich.mp3" TargetMode="Externa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audio" Target="file:///E:\C4-%202018-%202019(%20th&#7843;o%20,%20nhung,%20hu&#7879;,%20t&#236;nh)\nh&#7841;c\B&#7843;o%20An%20&#8211;%20B&#233;%20Kh&#7887;e%20B&#233;%20Ngoan.mp3" TargetMode="Externa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914400"/>
          </a:xfrm>
        </p:spPr>
        <p:txBody>
          <a:bodyPr>
            <a:noAutofit/>
          </a:bodyPr>
          <a:lstStyle/>
          <a:p>
            <a:r>
              <a:rPr lang="en-US" sz="1800" b="1" dirty="0" smtClean="0">
                <a:latin typeface="Times New Roman" pitchFamily="18" charset="0"/>
                <a:cs typeface="Times New Roman" pitchFamily="18" charset="0"/>
              </a:rPr>
              <a:t>PHÒNG GIÁO DỤC VÀ ĐÀO TẠO QUẬN LONG BIÊN </a:t>
            </a:r>
            <a:br>
              <a:rPr lang="en-US" sz="1800" b="1" dirty="0" smtClean="0">
                <a:latin typeface="Times New Roman" pitchFamily="18" charset="0"/>
                <a:cs typeface="Times New Roman" pitchFamily="18" charset="0"/>
              </a:rPr>
            </a:br>
            <a:r>
              <a:rPr lang="en-US" sz="1800" b="1" dirty="0" smtClean="0">
                <a:latin typeface="Times New Roman" pitchFamily="18" charset="0"/>
                <a:cs typeface="Times New Roman" pitchFamily="18" charset="0"/>
              </a:rPr>
              <a:t>TRƯỜNG MẦM NON </a:t>
            </a:r>
            <a:r>
              <a:rPr lang="en-US" sz="1800" b="1" smtClean="0">
                <a:latin typeface="Times New Roman" pitchFamily="18" charset="0"/>
                <a:cs typeface="Times New Roman" pitchFamily="18" charset="0"/>
              </a:rPr>
              <a:t>GIA </a:t>
            </a:r>
            <a:r>
              <a:rPr lang="en-US" sz="1800" b="1" smtClean="0">
                <a:latin typeface="Times New Roman" pitchFamily="18" charset="0"/>
                <a:cs typeface="Times New Roman" pitchFamily="18" charset="0"/>
              </a:rPr>
              <a:t>QUẤT</a:t>
            </a:r>
            <a:r>
              <a:rPr lang="en-US" sz="1800" b="1" smtClean="0">
                <a:latin typeface="Times New Roman" pitchFamily="18" charset="0"/>
                <a:cs typeface="Times New Roman" pitchFamily="18" charset="0"/>
              </a:rPr>
              <a:t> </a:t>
            </a:r>
            <a:endParaRPr lang="en-US" sz="1800" b="1"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2971800"/>
            <a:ext cx="6400800" cy="2667000"/>
          </a:xfrm>
        </p:spPr>
        <p:txBody>
          <a:bodyPr>
            <a:normAutofit/>
          </a:bodyPr>
          <a:lstStyle/>
          <a:p>
            <a:pPr algn="l"/>
            <a:r>
              <a:rPr lang="en-US" sz="2400" dirty="0" err="1" smtClean="0">
                <a:solidFill>
                  <a:schemeClr val="tx1"/>
                </a:solidFill>
                <a:latin typeface="Times New Roman" pitchFamily="18" charset="0"/>
                <a:cs typeface="Times New Roman" pitchFamily="18" charset="0"/>
              </a:rPr>
              <a:t>Đề</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tài</a:t>
            </a:r>
            <a:r>
              <a:rPr lang="en-US" sz="2400" dirty="0" smtClean="0">
                <a:solidFill>
                  <a:schemeClr val="tx1"/>
                </a:solidFill>
                <a:latin typeface="Times New Roman" pitchFamily="18" charset="0"/>
                <a:cs typeface="Times New Roman" pitchFamily="18" charset="0"/>
              </a:rPr>
              <a:t> : VĐCB : </a:t>
            </a:r>
            <a:r>
              <a:rPr lang="en-US" sz="2400" dirty="0" err="1" smtClean="0">
                <a:solidFill>
                  <a:schemeClr val="tx1"/>
                </a:solidFill>
                <a:latin typeface="Times New Roman" pitchFamily="18" charset="0"/>
                <a:cs typeface="Times New Roman" pitchFamily="18" charset="0"/>
              </a:rPr>
              <a:t>Bật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tại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chỗ</a:t>
            </a:r>
            <a:r>
              <a:rPr lang="en-US" sz="2400" dirty="0" smtClean="0">
                <a:solidFill>
                  <a:schemeClr val="tx1"/>
                </a:solidFill>
                <a:latin typeface="Times New Roman" pitchFamily="18" charset="0"/>
                <a:cs typeface="Times New Roman" pitchFamily="18" charset="0"/>
              </a:rPr>
              <a:t> </a:t>
            </a:r>
          </a:p>
          <a:p>
            <a:pPr algn="l"/>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TCVĐ:Về</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đúng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nhà</a:t>
            </a:r>
            <a:r>
              <a:rPr lang="en-US" sz="2400" dirty="0" smtClean="0">
                <a:solidFill>
                  <a:schemeClr val="tx1"/>
                </a:solidFill>
                <a:latin typeface="Times New Roman" pitchFamily="18" charset="0"/>
                <a:cs typeface="Times New Roman" pitchFamily="18" charset="0"/>
              </a:rPr>
              <a:t> </a:t>
            </a:r>
          </a:p>
          <a:p>
            <a:pPr algn="l"/>
            <a:r>
              <a:rPr lang="en-US" sz="2400" dirty="0" err="1" smtClean="0">
                <a:solidFill>
                  <a:schemeClr val="tx1"/>
                </a:solidFill>
                <a:latin typeface="Times New Roman" pitchFamily="18" charset="0"/>
                <a:cs typeface="Times New Roman" pitchFamily="18" charset="0"/>
              </a:rPr>
              <a:t>Lứa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tuổi</a:t>
            </a:r>
            <a:r>
              <a:rPr lang="en-US" sz="2400" dirty="0" smtClean="0">
                <a:solidFill>
                  <a:schemeClr val="tx1"/>
                </a:solidFill>
                <a:latin typeface="Times New Roman" pitchFamily="18" charset="0"/>
                <a:cs typeface="Times New Roman" pitchFamily="18" charset="0"/>
              </a:rPr>
              <a:t> : 3- 4 </a:t>
            </a:r>
            <a:r>
              <a:rPr lang="en-US" sz="2400" dirty="0" err="1" smtClean="0">
                <a:solidFill>
                  <a:schemeClr val="tx1"/>
                </a:solidFill>
                <a:latin typeface="Times New Roman" pitchFamily="18" charset="0"/>
                <a:cs typeface="Times New Roman" pitchFamily="18" charset="0"/>
              </a:rPr>
              <a:t>tuổi</a:t>
            </a:r>
            <a:r>
              <a:rPr lang="en-US" sz="2400" dirty="0" smtClean="0">
                <a:solidFill>
                  <a:schemeClr val="tx1"/>
                </a:solidFill>
                <a:latin typeface="Times New Roman" pitchFamily="18" charset="0"/>
                <a:cs typeface="Times New Roman" pitchFamily="18" charset="0"/>
              </a:rPr>
              <a:t> </a:t>
            </a:r>
          </a:p>
          <a:p>
            <a:pPr algn="l"/>
            <a:r>
              <a:rPr lang="en-US" sz="2400" dirty="0" err="1" smtClean="0">
                <a:solidFill>
                  <a:schemeClr val="tx1"/>
                </a:solidFill>
                <a:latin typeface="Times New Roman" pitchFamily="18" charset="0"/>
                <a:cs typeface="Times New Roman" pitchFamily="18" charset="0"/>
              </a:rPr>
              <a:t>Thời</a:t>
            </a:r>
            <a:r>
              <a:rPr lang="en-US" sz="2400" dirty="0" smtClean="0">
                <a:solidFill>
                  <a:schemeClr val="tx1"/>
                </a:solidFill>
                <a:latin typeface="Times New Roman" pitchFamily="18" charset="0"/>
                <a:cs typeface="Times New Roman" pitchFamily="18" charset="0"/>
              </a:rPr>
              <a:t> gian:15-20 </a:t>
            </a:r>
            <a:r>
              <a:rPr lang="en-US" sz="2400" dirty="0" err="1" smtClean="0">
                <a:solidFill>
                  <a:schemeClr val="tx1"/>
                </a:solidFill>
                <a:latin typeface="Times New Roman" pitchFamily="18" charset="0"/>
                <a:cs typeface="Times New Roman" pitchFamily="18" charset="0"/>
              </a:rPr>
              <a:t>phút</a:t>
            </a:r>
            <a:r>
              <a:rPr lang="en-US" sz="2400" dirty="0" smtClean="0">
                <a:solidFill>
                  <a:schemeClr val="tx1"/>
                </a:solidFill>
                <a:latin typeface="Times New Roman" pitchFamily="18" charset="0"/>
                <a:cs typeface="Times New Roman" pitchFamily="18" charset="0"/>
              </a:rPr>
              <a:t> </a:t>
            </a:r>
          </a:p>
          <a:p>
            <a:pPr algn="l"/>
            <a:r>
              <a:rPr lang="en-US" sz="2400" dirty="0" err="1" smtClean="0">
                <a:solidFill>
                  <a:schemeClr val="tx1"/>
                </a:solidFill>
                <a:latin typeface="Times New Roman" pitchFamily="18" charset="0"/>
                <a:cs typeface="Times New Roman" pitchFamily="18" charset="0"/>
              </a:rPr>
              <a:t>Số</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lượng</a:t>
            </a:r>
            <a:r>
              <a:rPr lang="en-US" sz="2400" dirty="0" smtClean="0">
                <a:solidFill>
                  <a:schemeClr val="tx1"/>
                </a:solidFill>
                <a:latin typeface="Times New Roman" pitchFamily="18" charset="0"/>
                <a:cs typeface="Times New Roman" pitchFamily="18" charset="0"/>
              </a:rPr>
              <a:t> : 15 – 20 </a:t>
            </a:r>
            <a:r>
              <a:rPr lang="en-US" sz="2400" dirty="0" err="1" smtClean="0">
                <a:solidFill>
                  <a:schemeClr val="tx1"/>
                </a:solidFill>
                <a:latin typeface="Times New Roman" pitchFamily="18" charset="0"/>
                <a:cs typeface="Times New Roman" pitchFamily="18" charset="0"/>
              </a:rPr>
              <a:t>trẻ</a:t>
            </a:r>
            <a:endParaRPr lang="en-US" sz="2400" dirty="0" smtClean="0">
              <a:solidFill>
                <a:schemeClr val="tx1"/>
              </a:solidFill>
              <a:latin typeface="Times New Roman" pitchFamily="18" charset="0"/>
              <a:cs typeface="Times New Roman" pitchFamily="18" charset="0"/>
            </a:endParaRPr>
          </a:p>
          <a:p>
            <a:pPr algn="l"/>
            <a:r>
              <a:rPr lang="en-US" sz="2400" dirty="0" err="1" smtClean="0">
                <a:solidFill>
                  <a:schemeClr val="tx1"/>
                </a:solidFill>
                <a:latin typeface="Times New Roman" pitchFamily="18" charset="0"/>
                <a:cs typeface="Times New Roman" pitchFamily="18" charset="0"/>
              </a:rPr>
              <a:t>Người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dạy</a:t>
            </a:r>
            <a:r>
              <a:rPr lang="en-US" sz="2400" dirty="0" smtClean="0">
                <a:solidFill>
                  <a:schemeClr val="tx1"/>
                </a:solidFill>
                <a:latin typeface="Times New Roman" pitchFamily="18" charset="0"/>
                <a:cs typeface="Times New Roman" pitchFamily="18" charset="0"/>
              </a:rPr>
              <a:t> </a:t>
            </a:r>
            <a:r>
              <a:rPr lang="en-US" sz="2400" smtClean="0">
                <a:solidFill>
                  <a:schemeClr val="tx1"/>
                </a:solidFill>
                <a:latin typeface="Times New Roman" pitchFamily="18" charset="0"/>
                <a:cs typeface="Times New Roman" pitchFamily="18" charset="0"/>
              </a:rPr>
              <a:t>: </a:t>
            </a:r>
            <a:r>
              <a:rPr lang="en-US" sz="2400" smtClean="0">
                <a:solidFill>
                  <a:schemeClr val="tx1"/>
                </a:solidFill>
                <a:latin typeface="Times New Roman" pitchFamily="18" charset="0"/>
                <a:cs typeface="Times New Roman" pitchFamily="18" charset="0"/>
              </a:rPr>
              <a:t>Phạm Thanh Huệ</a:t>
            </a:r>
            <a:endParaRPr lang="en-US" sz="2400" dirty="0" smtClean="0">
              <a:solidFill>
                <a:schemeClr val="tx1"/>
              </a:solidFill>
              <a:latin typeface="Times New Roman" pitchFamily="18" charset="0"/>
              <a:cs typeface="Times New Roman" pitchFamily="18" charset="0"/>
            </a:endParaRPr>
          </a:p>
          <a:p>
            <a:pPr algn="l"/>
            <a:endParaRPr lang="en-US" sz="2400" dirty="0" smtClean="0">
              <a:solidFill>
                <a:schemeClr val="tx1"/>
              </a:solidFill>
              <a:latin typeface="Times New Roman" pitchFamily="18" charset="0"/>
              <a:cs typeface="Times New Roman" pitchFamily="18" charset="0"/>
            </a:endParaRPr>
          </a:p>
          <a:p>
            <a:endParaRPr lang="en-US" sz="2400" dirty="0">
              <a:solidFill>
                <a:schemeClr val="tx1"/>
              </a:solidFill>
              <a:latin typeface="Times New Roman" pitchFamily="18" charset="0"/>
              <a:cs typeface="Times New Roman" pitchFamily="18" charset="0"/>
            </a:endParaRPr>
          </a:p>
        </p:txBody>
      </p:sp>
      <p:sp>
        <p:nvSpPr>
          <p:cNvPr id="9" name="TextBox 8"/>
          <p:cNvSpPr txBox="1"/>
          <p:nvPr/>
        </p:nvSpPr>
        <p:spPr>
          <a:xfrm>
            <a:off x="2590800" y="2209800"/>
            <a:ext cx="4495800" cy="523220"/>
          </a:xfrm>
          <a:prstGeom prst="rect">
            <a:avLst/>
          </a:prstGeom>
          <a:noFill/>
        </p:spPr>
        <p:txBody>
          <a:bodyPr wrap="square" rtlCol="0">
            <a:spAutoFit/>
          </a:bodyPr>
          <a:lstStyle/>
          <a:p>
            <a:pPr algn="ctr"/>
            <a:r>
              <a:rPr lang="en-US" sz="2800" b="1" dirty="0" smtClean="0">
                <a:solidFill>
                  <a:srgbClr val="FF0000"/>
                </a:solidFill>
                <a:latin typeface="Times New Roman" pitchFamily="18" charset="0"/>
                <a:cs typeface="Times New Roman" pitchFamily="18" charset="0"/>
              </a:rPr>
              <a:t>PHÁT TRIỂN THỂ CHẤT  </a:t>
            </a:r>
            <a:endParaRPr lang="en-US" sz="2800" b="1" dirty="0">
              <a:solidFill>
                <a:srgbClr val="FF0000"/>
              </a:solidFill>
              <a:latin typeface="Times New Roman" pitchFamily="18" charset="0"/>
              <a:cs typeface="Times New Roman" pitchFamily="18" charset="0"/>
            </a:endParaRPr>
          </a:p>
        </p:txBody>
      </p:sp>
      <p:sp>
        <p:nvSpPr>
          <p:cNvPr id="10" name="TextBox 9"/>
          <p:cNvSpPr txBox="1"/>
          <p:nvPr/>
        </p:nvSpPr>
        <p:spPr>
          <a:xfrm>
            <a:off x="3276600" y="6248400"/>
            <a:ext cx="2289409" cy="400110"/>
          </a:xfrm>
          <a:prstGeom prst="rect">
            <a:avLst/>
          </a:prstGeom>
          <a:noFill/>
        </p:spPr>
        <p:txBody>
          <a:bodyPr wrap="none" rtlCol="0">
            <a:spAutoFit/>
          </a:bodyPr>
          <a:lstStyle/>
          <a:p>
            <a:pPr algn="ctr"/>
            <a:r>
              <a:rPr lang="en-US" sz="2000" dirty="0" err="1" smtClean="0"/>
              <a:t>Năm</a:t>
            </a:r>
            <a:r>
              <a:rPr lang="en-US" sz="2000" dirty="0" smtClean="0"/>
              <a:t> </a:t>
            </a:r>
            <a:r>
              <a:rPr lang="en-US" sz="2000" err="1" smtClean="0"/>
              <a:t>học</a:t>
            </a:r>
            <a:r>
              <a:rPr lang="en-US" sz="2000" smtClean="0"/>
              <a:t> </a:t>
            </a:r>
            <a:r>
              <a:rPr lang="en-US" sz="2000" smtClean="0"/>
              <a:t>2022-2023</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amond(in)">
                                      <p:cBhvr>
                                        <p:cTn id="10" dur="2000"/>
                                        <p:tgtEl>
                                          <p:spTgt spid="9"/>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amond(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diamond(in)">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diamond(in)">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diamond(in)">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diamond(in)">
                                      <p:cBhvr>
                                        <p:cTn id="33" dur="2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8" presetClass="entr" presetSubtype="16"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diamond(in)">
                                      <p:cBhvr>
                                        <p:cTn id="38"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8229600" cy="1828800"/>
          </a:xfrm>
        </p:spPr>
        <p:txBody>
          <a:bodyPr/>
          <a:lstStyle/>
          <a:p>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TextBox 2"/>
          <p:cNvSpPr txBox="1"/>
          <p:nvPr/>
        </p:nvSpPr>
        <p:spPr>
          <a:xfrm>
            <a:off x="228599" y="685800"/>
            <a:ext cx="8458201" cy="4185761"/>
          </a:xfrm>
          <a:prstGeom prst="rect">
            <a:avLst/>
          </a:prstGeom>
          <a:noFill/>
        </p:spPr>
        <p:txBody>
          <a:bodyPr wrap="square" rtlCol="0">
            <a:spAutoFit/>
          </a:bodyPr>
          <a:lstStyle/>
          <a:p>
            <a:r>
              <a:rPr lang="vi-VN" sz="2400" dirty="0" smtClean="0">
                <a:latin typeface="Times New Roman" pitchFamily="18" charset="0"/>
                <a:cs typeface="Times New Roman" pitchFamily="18" charset="0"/>
              </a:rPr>
              <a:t>+</a:t>
            </a:r>
            <a:r>
              <a:rPr lang="vi-VN" sz="3200" dirty="0" smtClean="0">
                <a:latin typeface="Times New Roman" pitchFamily="18" charset="0"/>
                <a:cs typeface="Times New Roman" pitchFamily="18" charset="0"/>
              </a:rPr>
              <a:t>Cô mời trẻ khá lên thực hiện cho cả lớp quan sát</a:t>
            </a:r>
            <a:br>
              <a:rPr lang="vi-VN" sz="3200" dirty="0" smtClean="0">
                <a:latin typeface="Times New Roman" pitchFamily="18" charset="0"/>
                <a:cs typeface="Times New Roman" pitchFamily="18" charset="0"/>
              </a:rPr>
            </a:br>
            <a:r>
              <a:rPr lang="vi-VN" sz="3200" dirty="0" smtClean="0">
                <a:latin typeface="Times New Roman" pitchFamily="18" charset="0"/>
                <a:cs typeface="Times New Roman" pitchFamily="18" charset="0"/>
              </a:rPr>
              <a:t>+Cô mời lần lượt từng trẻ của hai đội lên thực hiện,cô chú ý sửa sai giúp trẻ</a:t>
            </a:r>
            <a:br>
              <a:rPr lang="vi-VN" sz="3200" dirty="0" smtClean="0">
                <a:latin typeface="Times New Roman" pitchFamily="18" charset="0"/>
                <a:cs typeface="Times New Roman" pitchFamily="18" charset="0"/>
              </a:rPr>
            </a:br>
            <a:r>
              <a:rPr lang="vi-VN" sz="3200" dirty="0" smtClean="0">
                <a:latin typeface="Times New Roman" pitchFamily="18" charset="0"/>
                <a:cs typeface="Times New Roman" pitchFamily="18" charset="0"/>
              </a:rPr>
              <a:t>+Cho trẻ thực hiện 2 lần sau đó cho 2 đội thi đua với nhau</a:t>
            </a:r>
            <a:br>
              <a:rPr lang="vi-VN" sz="3200" dirty="0" smtClean="0">
                <a:latin typeface="Times New Roman" pitchFamily="18" charset="0"/>
                <a:cs typeface="Times New Roman" pitchFamily="18" charset="0"/>
              </a:rPr>
            </a:br>
            <a:r>
              <a:rPr lang="vi-VN" sz="3200" dirty="0" smtClean="0">
                <a:latin typeface="Times New Roman" pitchFamily="18" charset="0"/>
                <a:cs typeface="Times New Roman" pitchFamily="18" charset="0"/>
              </a:rPr>
              <a:t/>
            </a:r>
            <a:br>
              <a:rPr lang="vi-VN" sz="3200" dirty="0" smtClean="0">
                <a:latin typeface="Times New Roman" pitchFamily="18" charset="0"/>
                <a:cs typeface="Times New Roman" pitchFamily="18" charset="0"/>
              </a:rPr>
            </a:br>
            <a:endParaRPr lang="vi-VN" sz="3200" dirty="0" smtClean="0">
              <a:latin typeface="Times New Roman" pitchFamily="18" charset="0"/>
              <a:cs typeface="Times New Roman" pitchFamily="18" charset="0"/>
            </a:endParaRPr>
          </a:p>
          <a:p>
            <a:r>
              <a:rPr lang="vi-VN" sz="2400" dirty="0" smtClean="0"/>
              <a:t/>
            </a:r>
            <a:br>
              <a:rPr lang="vi-VN" sz="2400" dirty="0" smtClean="0"/>
            </a:br>
            <a:endParaRPr lang="en-US" dirty="0"/>
          </a:p>
        </p:txBody>
      </p:sp>
      <p:pic>
        <p:nvPicPr>
          <p:cNvPr id="6" name="HayXoayNao-V.A-4122784.mp3">
            <a:hlinkClick r:id="" action="ppaction://media"/>
          </p:cNvPr>
          <p:cNvPicPr>
            <a:picLocks noRot="1" noChangeAspect="1"/>
          </p:cNvPicPr>
          <p:nvPr>
            <a:audioFile r:link="rId1"/>
          </p:nvPr>
        </p:nvPicPr>
        <p:blipFill>
          <a:blip r:embed="rId4"/>
          <a:stretch>
            <a:fillRect/>
          </a:stretch>
        </p:blipFill>
        <p:spPr>
          <a:xfrm>
            <a:off x="8839200" y="62484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12295"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Trò</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nhà</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err="1" smtClean="0">
                <a:latin typeface="Times New Roman" pitchFamily="18" charset="0"/>
                <a:cs typeface="Times New Roman" pitchFamily="18" charset="0"/>
              </a:rPr>
              <a:t>Cách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chơi</a:t>
            </a:r>
            <a:r>
              <a:rPr lang="en-US" dirty="0" smtClean="0">
                <a:latin typeface="Times New Roman" pitchFamily="18" charset="0"/>
                <a:cs typeface="Times New Roman" pitchFamily="18" charset="0"/>
              </a:rPr>
              <a:t> : </a:t>
            </a:r>
            <a:r>
              <a:rPr lang="vi-VN" dirty="0" smtClean="0">
                <a:latin typeface="Times New Roman" pitchFamily="18" charset="0"/>
                <a:cs typeface="Times New Roman" pitchFamily="18" charset="0"/>
              </a:rPr>
              <a:t>Chia trẻ ra làm hai nhóm và đứng theo đúng giới tính của mình. Khi cô hô hiệu lệnh “buổi sáng” thì tất cả đi ra khỏi nhà. Khi cô nói “ buổi chiều” thì các bạn chạy nhanh về nhà mình, ai nhầm nhà là thua cuộc, khi trẻ về nhà thì cô hỏi vì sao trẻ đứng trong nhà này.</a:t>
            </a:r>
          </a:p>
          <a:p>
            <a:r>
              <a:rPr lang="vi-VN" dirty="0" smtClean="0">
                <a:latin typeface="Times New Roman" pitchFamily="18" charset="0"/>
                <a:cs typeface="Times New Roman" pitchFamily="18" charset="0"/>
              </a:rPr>
              <a:t>- Luật chơi: bạn nào về không đúng nhà sẽ bị thua cuộc</a:t>
            </a:r>
          </a:p>
          <a:p>
            <a:endParaRPr lang="en-US" dirty="0">
              <a:latin typeface="Times New Roman" panose="02020603050405020304" pitchFamily="18" charset="0"/>
              <a:cs typeface="Times New Roman" panose="02020603050405020304" pitchFamily="18" charset="0"/>
            </a:endParaRPr>
          </a:p>
        </p:txBody>
      </p:sp>
      <p:pic>
        <p:nvPicPr>
          <p:cNvPr id="5" name="ConCaoCao-BaoNgu-2751662.mp3">
            <a:hlinkClick r:id="" action="ppaction://media"/>
          </p:cNvPr>
          <p:cNvPicPr>
            <a:picLocks noRot="1" noChangeAspect="1"/>
          </p:cNvPicPr>
          <p:nvPr>
            <a:audioFile r:link="rId1"/>
          </p:nvPr>
        </p:nvPicPr>
        <p:blipFill>
          <a:blip r:embed="rId4"/>
          <a:stretch>
            <a:fillRect/>
          </a:stretch>
        </p:blipFill>
        <p:spPr>
          <a:xfrm>
            <a:off x="8610600" y="61722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mediacall" presetSubtype="0" fill="hold" nodeType="clickEffect">
                                  <p:stCondLst>
                                    <p:cond delay="0"/>
                                  </p:stCondLst>
                                  <p:childTnLst>
                                    <p:cmd type="call" cmd="playFrom(0.0)">
                                      <p:cBhvr>
                                        <p:cTn id="16" dur="151634"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Welcome\Desktop\nen the chat.jpg"/>
          <p:cNvPicPr>
            <a:picLocks noGrp="1" noChangeAspect="1" noChangeArrowheads="1"/>
          </p:cNvPicPr>
          <p:nvPr>
            <p:ph idx="1"/>
          </p:nvPr>
        </p:nvPicPr>
        <p:blipFill>
          <a:blip r:embed="rId3"/>
          <a:stretch>
            <a:fillRect/>
          </a:stretch>
        </p:blipFill>
        <p:spPr bwMode="auto">
          <a:xfrm>
            <a:off x="0" y="0"/>
            <a:ext cx="9144000" cy="6858000"/>
          </a:xfrm>
          <a:prstGeom prst="rect">
            <a:avLst/>
          </a:prstGeom>
          <a:noFill/>
        </p:spPr>
      </p:pic>
      <p:sp>
        <p:nvSpPr>
          <p:cNvPr id="5" name="TextBox 4"/>
          <p:cNvSpPr txBox="1"/>
          <p:nvPr/>
        </p:nvSpPr>
        <p:spPr>
          <a:xfrm>
            <a:off x="609600" y="0"/>
            <a:ext cx="8382000" cy="3231654"/>
          </a:xfrm>
          <a:prstGeom prst="rect">
            <a:avLst/>
          </a:prstGeom>
          <a:noFill/>
        </p:spPr>
        <p:txBody>
          <a:bodyPr wrap="square" rtlCol="0">
            <a:spAutoFit/>
          </a:bodyPr>
          <a:lstStyle/>
          <a:p>
            <a:pPr algn="ctr"/>
            <a:r>
              <a:rPr lang="en-US" sz="4000" dirty="0" smtClean="0">
                <a:solidFill>
                  <a:schemeClr val="accent4">
                    <a:lumMod val="75000"/>
                  </a:schemeClr>
                </a:solidFill>
                <a:latin typeface="Times New Roman" pitchFamily="18" charset="0"/>
                <a:cs typeface="Times New Roman" pitchFamily="18" charset="0"/>
              </a:rPr>
              <a:t>3. </a:t>
            </a:r>
            <a:r>
              <a:rPr lang="en-US" sz="4000" dirty="0" err="1" smtClean="0">
                <a:solidFill>
                  <a:schemeClr val="accent4">
                    <a:lumMod val="75000"/>
                  </a:schemeClr>
                </a:solidFill>
                <a:latin typeface="Times New Roman" pitchFamily="18" charset="0"/>
                <a:cs typeface="Times New Roman" pitchFamily="18" charset="0"/>
              </a:rPr>
              <a:t>Hồi</a:t>
            </a:r>
            <a:r>
              <a:rPr lang="en-US" sz="4000" dirty="0" smtClean="0">
                <a:solidFill>
                  <a:schemeClr val="accent4">
                    <a:lumMod val="75000"/>
                  </a:schemeClr>
                </a:solidFill>
                <a:latin typeface="Times New Roman" pitchFamily="18" charset="0"/>
                <a:cs typeface="Times New Roman" pitchFamily="18" charset="0"/>
              </a:rPr>
              <a:t> </a:t>
            </a:r>
            <a:r>
              <a:rPr lang="en-US" sz="4000" dirty="0" err="1" smtClean="0">
                <a:solidFill>
                  <a:schemeClr val="accent4">
                    <a:lumMod val="75000"/>
                  </a:schemeClr>
                </a:solidFill>
                <a:latin typeface="Times New Roman" pitchFamily="18" charset="0"/>
                <a:cs typeface="Times New Roman" pitchFamily="18" charset="0"/>
              </a:rPr>
              <a:t>tĩnh</a:t>
            </a:r>
            <a:endParaRPr lang="en-US" sz="4000" dirty="0" smtClean="0">
              <a:solidFill>
                <a:schemeClr val="accent4">
                  <a:lumMod val="75000"/>
                </a:schemeClr>
              </a:solidFill>
              <a:latin typeface="Times New Roman" pitchFamily="18" charset="0"/>
              <a:cs typeface="Times New Roman" pitchFamily="18" charset="0"/>
            </a:endParaRPr>
          </a:p>
          <a:p>
            <a:endParaRPr lang="en-US" sz="2800" dirty="0" smtClean="0"/>
          </a:p>
          <a:p>
            <a:endParaRPr lang="en-US" sz="2800" dirty="0" smtClean="0"/>
          </a:p>
          <a:p>
            <a:r>
              <a:rPr lang="vi-VN" sz="2800" dirty="0" smtClean="0">
                <a:latin typeface="Times New Roman" pitchFamily="18" charset="0"/>
                <a:cs typeface="Times New Roman" pitchFamily="18" charset="0"/>
              </a:rPr>
              <a:t>Trẻ đi lại nhẹ nhàng</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quanh lớp</a:t>
            </a:r>
          </a:p>
          <a:p>
            <a:r>
              <a:rPr lang="vi-VN" sz="4000" dirty="0" smtClean="0"/>
              <a:t/>
            </a:r>
            <a:br>
              <a:rPr lang="vi-VN" sz="4000" dirty="0" smtClean="0"/>
            </a:br>
            <a:r>
              <a:rPr lang="en-US" sz="4000" dirty="0" smtClean="0">
                <a:solidFill>
                  <a:schemeClr val="accent4">
                    <a:lumMod val="75000"/>
                  </a:schemeClr>
                </a:solidFill>
                <a:latin typeface="Times New Roman" pitchFamily="18" charset="0"/>
                <a:cs typeface="Times New Roman" pitchFamily="18" charset="0"/>
              </a:rPr>
              <a:t> </a:t>
            </a:r>
            <a:endParaRPr lang="en-US" sz="4000" dirty="0">
              <a:solidFill>
                <a:schemeClr val="accent4">
                  <a:lumMod val="75000"/>
                </a:schemeClr>
              </a:solidFill>
              <a:latin typeface="Times New Roman" pitchFamily="18" charset="0"/>
              <a:cs typeface="Times New Roman" pitchFamily="18" charset="0"/>
            </a:endParaRPr>
          </a:p>
        </p:txBody>
      </p:sp>
      <p:pic>
        <p:nvPicPr>
          <p:cNvPr id="6" name="nhạc không lời.mp3">
            <a:hlinkClick r:id="" action="ppaction://media"/>
          </p:cNvPr>
          <p:cNvPicPr>
            <a:picLocks noRot="1" noChangeAspect="1"/>
          </p:cNvPicPr>
          <p:nvPr>
            <a:audioFile r:link="rId1"/>
          </p:nvPr>
        </p:nvPicPr>
        <p:blipFill>
          <a:blip r:embed="rId4"/>
          <a:stretch>
            <a:fillRect/>
          </a:stretch>
        </p:blipFill>
        <p:spPr>
          <a:xfrm>
            <a:off x="4419600" y="32766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mediacall" presetSubtype="0" fill="hold" nodeType="clickEffect">
                                  <p:stCondLst>
                                    <p:cond delay="0"/>
                                  </p:stCondLst>
                                  <p:childTnLst>
                                    <p:cmd type="call" cmd="playFrom(0.0)">
                                      <p:cBhvr>
                                        <p:cTn id="11" dur="290328"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itchFamily="18" charset="0"/>
                <a:cs typeface="Times New Roman" pitchFamily="18" charset="0"/>
              </a:rPr>
              <a:t>3 </a:t>
            </a:r>
            <a:r>
              <a:rPr lang="en-US" b="1" dirty="0" err="1" smtClean="0">
                <a:solidFill>
                  <a:srgbClr val="FF0000"/>
                </a:solidFill>
                <a:latin typeface="Times New Roman" pitchFamily="18" charset="0"/>
                <a:cs typeface="Times New Roman" pitchFamily="18" charset="0"/>
              </a:rPr>
              <a:t>Kết</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thúc</a:t>
            </a:r>
            <a:r>
              <a:rPr lang="en-US" b="1" dirty="0" smtClean="0">
                <a:solidFill>
                  <a:srgbClr val="FF0000"/>
                </a:solidFill>
                <a:latin typeface="Times New Roman" pitchFamily="18" charset="0"/>
                <a:cs typeface="Times New Roman" pitchFamily="18" charset="0"/>
              </a:rPr>
              <a:t> </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b="1" dirty="0" err="1" smtClean="0">
                <a:latin typeface="Times New Roman" pitchFamily="18" charset="0"/>
                <a:cs typeface="Times New Roman" pitchFamily="18" charset="0"/>
              </a:rPr>
              <a:t>Cô</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nhận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xét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và</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chuyển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hoạt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động</a:t>
            </a:r>
            <a:r>
              <a:rPr lang="en-US" b="1" dirty="0" smtClean="0">
                <a:latin typeface="Times New Roman" pitchFamily="18" charset="0"/>
                <a:cs typeface="Times New Roman" pitchFamily="18" charset="0"/>
              </a:rPr>
              <a:t> </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edg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itchFamily="18" charset="0"/>
                <a:cs typeface="Times New Roman" pitchFamily="18" charset="0"/>
              </a:rPr>
              <a:t>I MỤC ĐÍCH YÊU CẦU </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vi-VN" b="1" dirty="0" smtClean="0">
                <a:solidFill>
                  <a:srgbClr val="002060"/>
                </a:solidFill>
              </a:rPr>
              <a:t>1. Kiến thức</a:t>
            </a:r>
            <a:endParaRPr lang="vi-VN" dirty="0" smtClean="0">
              <a:solidFill>
                <a:srgbClr val="002060"/>
              </a:solidFill>
            </a:endParaRPr>
          </a:p>
          <a:p>
            <a:r>
              <a:rPr lang="vi-VN" dirty="0" smtClean="0">
                <a:solidFill>
                  <a:srgbClr val="002060"/>
                </a:solidFill>
              </a:rPr>
              <a:t> - Trẻ biết tên bài tập vận động cơ bản: Bật tại chỗ</a:t>
            </a:r>
            <a:br>
              <a:rPr lang="vi-VN" dirty="0" smtClean="0">
                <a:solidFill>
                  <a:srgbClr val="002060"/>
                </a:solidFill>
              </a:rPr>
            </a:br>
            <a:r>
              <a:rPr lang="vi-VN" dirty="0" smtClean="0">
                <a:solidFill>
                  <a:srgbClr val="002060"/>
                </a:solidFill>
              </a:rPr>
              <a:t>- Trẻ hiểu cách bật tại chỗ: Lấy đà và dùng sức của đôi bàn chân bật nhảy lên cao.</a:t>
            </a:r>
            <a:br>
              <a:rPr lang="vi-VN" dirty="0" smtClean="0">
                <a:solidFill>
                  <a:srgbClr val="002060"/>
                </a:solidFill>
              </a:rPr>
            </a:br>
            <a:r>
              <a:rPr lang="vi-VN" dirty="0" smtClean="0">
                <a:solidFill>
                  <a:srgbClr val="002060"/>
                </a:solidFill>
              </a:rPr>
              <a:t>- Trẻ biết tên TCVĐ và </a:t>
            </a:r>
            <a:r>
              <a:rPr lang="vi-VN" dirty="0" smtClean="0">
                <a:solidFill>
                  <a:srgbClr val="002060"/>
                </a:solidFill>
                <a:latin typeface="+mj-lt"/>
              </a:rPr>
              <a:t>cách</a:t>
            </a:r>
            <a:r>
              <a:rPr lang="vi-VN" dirty="0" smtClean="0">
                <a:solidFill>
                  <a:srgbClr val="002060"/>
                </a:solidFill>
              </a:rPr>
              <a:t> chơi TC</a:t>
            </a:r>
          </a:p>
          <a:p>
            <a:r>
              <a:rPr lang="vi-VN" b="1" dirty="0" smtClean="0">
                <a:solidFill>
                  <a:srgbClr val="002060"/>
                </a:solidFill>
              </a:rPr>
              <a:t>2. Kỹ năng</a:t>
            </a:r>
            <a:endParaRPr lang="vi-VN" dirty="0" smtClean="0">
              <a:solidFill>
                <a:srgbClr val="002060"/>
              </a:solidFill>
            </a:endParaRPr>
          </a:p>
          <a:p>
            <a:r>
              <a:rPr lang="vi-VN" dirty="0" smtClean="0">
                <a:solidFill>
                  <a:srgbClr val="002060"/>
                </a:solidFill>
              </a:rPr>
              <a:t>- Trẻ có kỹ thực hiện được vận động bật tại chỗ</a:t>
            </a:r>
            <a:br>
              <a:rPr lang="vi-VN" dirty="0" smtClean="0">
                <a:solidFill>
                  <a:srgbClr val="002060"/>
                </a:solidFill>
              </a:rPr>
            </a:br>
            <a:r>
              <a:rPr lang="vi-VN" dirty="0" smtClean="0">
                <a:solidFill>
                  <a:srgbClr val="002060"/>
                </a:solidFill>
              </a:rPr>
              <a:t>- Trẻ  chơi TCVĐ đúng luật.</a:t>
            </a:r>
          </a:p>
          <a:p>
            <a:r>
              <a:rPr lang="vi-VN" b="1" dirty="0" smtClean="0">
                <a:solidFill>
                  <a:srgbClr val="002060"/>
                </a:solidFill>
              </a:rPr>
              <a:t>3. Thái độ</a:t>
            </a:r>
            <a:endParaRPr lang="vi-VN" dirty="0" smtClean="0">
              <a:solidFill>
                <a:srgbClr val="002060"/>
              </a:solidFill>
            </a:endParaRPr>
          </a:p>
          <a:p>
            <a:r>
              <a:rPr lang="vi-VN" dirty="0" smtClean="0">
                <a:solidFill>
                  <a:srgbClr val="002060"/>
                </a:solidFill>
              </a:rPr>
              <a:t>Trẻ hứng thú tham gia vào bài tập.</a:t>
            </a:r>
          </a:p>
          <a:p>
            <a:r>
              <a:rPr lang="vi-VN" dirty="0" smtClean="0">
                <a:solidFill>
                  <a:srgbClr val="002060"/>
                </a:solidFill>
              </a:rPr>
              <a:t>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amond(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amond(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amond(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itchFamily="18" charset="0"/>
                <a:cs typeface="Times New Roman" pitchFamily="18" charset="0"/>
              </a:rPr>
              <a:t>II. CHUẨN BỊ </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fontAlgn="base"/>
            <a:r>
              <a:rPr lang="vi-VN" dirty="0" smtClean="0">
                <a:solidFill>
                  <a:srgbClr val="002060"/>
                </a:solidFill>
                <a:latin typeface="Times New Roman" pitchFamily="18" charset="0"/>
                <a:cs typeface="Times New Roman" pitchFamily="18" charset="0"/>
              </a:rPr>
              <a:t>* Đồ dùng của cô</a:t>
            </a:r>
          </a:p>
          <a:p>
            <a:pPr fontAlgn="base"/>
            <a:r>
              <a:rPr lang="vi-VN" dirty="0" smtClean="0">
                <a:solidFill>
                  <a:srgbClr val="002060"/>
                </a:solidFill>
                <a:latin typeface="Times New Roman" pitchFamily="18" charset="0"/>
                <a:cs typeface="Times New Roman" pitchFamily="18" charset="0"/>
              </a:rPr>
              <a:t>- Vạch( điểm bật tại chỗ)</a:t>
            </a:r>
            <a:endParaRPr lang="en-US" dirty="0" smtClean="0">
              <a:solidFill>
                <a:srgbClr val="002060"/>
              </a:solidFill>
              <a:latin typeface="Times New Roman" pitchFamily="18" charset="0"/>
              <a:cs typeface="Times New Roman" pitchFamily="18" charset="0"/>
            </a:endParaRPr>
          </a:p>
          <a:p>
            <a:pPr fontAlgn="base"/>
            <a:r>
              <a:rPr lang="vi-VN" dirty="0" smtClean="0">
                <a:solidFill>
                  <a:srgbClr val="002060"/>
                </a:solidFill>
                <a:latin typeface="Times New Roman" pitchFamily="18" charset="0"/>
                <a:cs typeface="Times New Roman" pitchFamily="18" charset="0"/>
              </a:rPr>
              <a:t>-</a:t>
            </a:r>
            <a:r>
              <a:rPr lang="en-US" dirty="0" smtClean="0">
                <a:solidFill>
                  <a:srgbClr val="002060"/>
                </a:solidFill>
                <a:latin typeface="Times New Roman" pitchFamily="18" charset="0"/>
                <a:cs typeface="Times New Roman" pitchFamily="18" charset="0"/>
              </a:rPr>
              <a:t> </a:t>
            </a:r>
            <a:r>
              <a:rPr lang="en-US" dirty="0" err="1" smtClean="0">
                <a:solidFill>
                  <a:srgbClr val="002060"/>
                </a:solidFill>
                <a:latin typeface="Times New Roman" pitchFamily="18" charset="0"/>
                <a:cs typeface="Times New Roman" pitchFamily="18" charset="0"/>
              </a:rPr>
              <a:t>Sử</a:t>
            </a:r>
            <a:r>
              <a:rPr lang="en-US" dirty="0" smtClean="0">
                <a:solidFill>
                  <a:srgbClr val="002060"/>
                </a:solidFill>
                <a:latin typeface="Times New Roman" pitchFamily="18" charset="0"/>
                <a:cs typeface="Times New Roman" pitchFamily="18" charset="0"/>
              </a:rPr>
              <a:t> </a:t>
            </a:r>
            <a:r>
              <a:rPr lang="en-US" dirty="0" err="1" smtClean="0">
                <a:solidFill>
                  <a:srgbClr val="002060"/>
                </a:solidFill>
                <a:latin typeface="Times New Roman" pitchFamily="18" charset="0"/>
                <a:cs typeface="Times New Roman" pitchFamily="18" charset="0"/>
              </a:rPr>
              <a:t>dụng</a:t>
            </a:r>
            <a:r>
              <a:rPr lang="en-US" dirty="0" smtClean="0">
                <a:solidFill>
                  <a:srgbClr val="002060"/>
                </a:solidFill>
                <a:latin typeface="Times New Roman" pitchFamily="18" charset="0"/>
                <a:cs typeface="Times New Roman" pitchFamily="18" charset="0"/>
              </a:rPr>
              <a:t> </a:t>
            </a:r>
            <a:r>
              <a:rPr lang="en-US" dirty="0" err="1" smtClean="0">
                <a:solidFill>
                  <a:srgbClr val="002060"/>
                </a:solidFill>
                <a:latin typeface="Times New Roman" pitchFamily="18" charset="0"/>
                <a:cs typeface="Times New Roman" pitchFamily="18" charset="0"/>
              </a:rPr>
              <a:t>bài</a:t>
            </a:r>
            <a:r>
              <a:rPr lang="en-US" dirty="0" smtClean="0">
                <a:solidFill>
                  <a:srgbClr val="002060"/>
                </a:solidFill>
                <a:latin typeface="Times New Roman" pitchFamily="18" charset="0"/>
                <a:cs typeface="Times New Roman" pitchFamily="18" charset="0"/>
              </a:rPr>
              <a:t> </a:t>
            </a:r>
            <a:r>
              <a:rPr lang="en-US" dirty="0" err="1" smtClean="0">
                <a:solidFill>
                  <a:srgbClr val="002060"/>
                </a:solidFill>
                <a:latin typeface="Times New Roman" pitchFamily="18" charset="0"/>
                <a:cs typeface="Times New Roman" pitchFamily="18" charset="0"/>
              </a:rPr>
              <a:t>giảng</a:t>
            </a:r>
            <a:r>
              <a:rPr lang="en-US" dirty="0" smtClean="0">
                <a:solidFill>
                  <a:srgbClr val="002060"/>
                </a:solidFill>
                <a:latin typeface="Times New Roman" pitchFamily="18" charset="0"/>
                <a:cs typeface="Times New Roman" pitchFamily="18" charset="0"/>
              </a:rPr>
              <a:t> </a:t>
            </a:r>
            <a:r>
              <a:rPr lang="en-US" dirty="0" err="1" smtClean="0">
                <a:solidFill>
                  <a:srgbClr val="002060"/>
                </a:solidFill>
                <a:latin typeface="Times New Roman" pitchFamily="18" charset="0"/>
                <a:cs typeface="Times New Roman" pitchFamily="18" charset="0"/>
              </a:rPr>
              <a:t>điện</a:t>
            </a:r>
            <a:r>
              <a:rPr lang="en-US" dirty="0" smtClean="0">
                <a:solidFill>
                  <a:srgbClr val="002060"/>
                </a:solidFill>
                <a:latin typeface="Times New Roman" pitchFamily="18" charset="0"/>
                <a:cs typeface="Times New Roman" pitchFamily="18" charset="0"/>
              </a:rPr>
              <a:t> </a:t>
            </a:r>
            <a:r>
              <a:rPr lang="en-US" dirty="0" err="1" smtClean="0">
                <a:solidFill>
                  <a:srgbClr val="002060"/>
                </a:solidFill>
                <a:latin typeface="Times New Roman" pitchFamily="18" charset="0"/>
                <a:cs typeface="Times New Roman" pitchFamily="18" charset="0"/>
              </a:rPr>
              <a:t>tử</a:t>
            </a:r>
            <a:r>
              <a:rPr lang="en-US" dirty="0" smtClean="0">
                <a:solidFill>
                  <a:srgbClr val="002060"/>
                </a:solidFill>
                <a:latin typeface="Times New Roman" pitchFamily="18" charset="0"/>
                <a:cs typeface="Times New Roman" pitchFamily="18" charset="0"/>
              </a:rPr>
              <a:t> , </a:t>
            </a:r>
            <a:r>
              <a:rPr lang="en-US" dirty="0" err="1" smtClean="0">
                <a:solidFill>
                  <a:srgbClr val="002060"/>
                </a:solidFill>
                <a:latin typeface="Times New Roman" pitchFamily="18" charset="0"/>
                <a:cs typeface="Times New Roman" pitchFamily="18" charset="0"/>
              </a:rPr>
              <a:t>bảng</a:t>
            </a:r>
            <a:r>
              <a:rPr lang="en-US" dirty="0" smtClean="0">
                <a:solidFill>
                  <a:srgbClr val="002060"/>
                </a:solidFill>
                <a:latin typeface="Times New Roman" pitchFamily="18" charset="0"/>
                <a:cs typeface="Times New Roman" pitchFamily="18" charset="0"/>
              </a:rPr>
              <a:t> </a:t>
            </a:r>
            <a:r>
              <a:rPr lang="en-US" dirty="0" err="1" smtClean="0">
                <a:solidFill>
                  <a:srgbClr val="002060"/>
                </a:solidFill>
                <a:latin typeface="Times New Roman" pitchFamily="18" charset="0"/>
                <a:cs typeface="Times New Roman" pitchFamily="18" charset="0"/>
              </a:rPr>
              <a:t>tương</a:t>
            </a:r>
            <a:r>
              <a:rPr lang="en-US" dirty="0" smtClean="0">
                <a:solidFill>
                  <a:srgbClr val="002060"/>
                </a:solidFill>
                <a:latin typeface="Times New Roman" pitchFamily="18" charset="0"/>
                <a:cs typeface="Times New Roman" pitchFamily="18" charset="0"/>
              </a:rPr>
              <a:t> </a:t>
            </a:r>
            <a:r>
              <a:rPr lang="en-US" dirty="0" err="1" smtClean="0">
                <a:solidFill>
                  <a:srgbClr val="002060"/>
                </a:solidFill>
                <a:latin typeface="Times New Roman" pitchFamily="18" charset="0"/>
                <a:cs typeface="Times New Roman" pitchFamily="18" charset="0"/>
              </a:rPr>
              <a:t>tác</a:t>
            </a:r>
            <a:r>
              <a:rPr lang="en-US" dirty="0" smtClean="0">
                <a:solidFill>
                  <a:srgbClr val="002060"/>
                </a:solidFill>
                <a:latin typeface="Times New Roman" pitchFamily="18" charset="0"/>
                <a:cs typeface="Times New Roman" pitchFamily="18" charset="0"/>
              </a:rPr>
              <a:t> </a:t>
            </a:r>
            <a:r>
              <a:rPr lang="vi-VN" dirty="0" smtClean="0">
                <a:solidFill>
                  <a:srgbClr val="002060"/>
                </a:solidFill>
                <a:latin typeface="Times New Roman" pitchFamily="18" charset="0"/>
                <a:cs typeface="Times New Roman" pitchFamily="18" charset="0"/>
              </a:rPr>
              <a:t/>
            </a:r>
            <a:br>
              <a:rPr lang="vi-VN" dirty="0" smtClean="0">
                <a:solidFill>
                  <a:srgbClr val="002060"/>
                </a:solidFill>
                <a:latin typeface="Times New Roman" pitchFamily="18" charset="0"/>
                <a:cs typeface="Times New Roman" pitchFamily="18" charset="0"/>
              </a:rPr>
            </a:br>
            <a:r>
              <a:rPr lang="vi-VN" dirty="0" smtClean="0">
                <a:solidFill>
                  <a:srgbClr val="002060"/>
                </a:solidFill>
                <a:latin typeface="Times New Roman" pitchFamily="18" charset="0"/>
                <a:cs typeface="Times New Roman" pitchFamily="18" charset="0"/>
              </a:rPr>
              <a:t>- Hai vòng tròn trẻ chơi</a:t>
            </a:r>
          </a:p>
          <a:p>
            <a:pPr fontAlgn="base"/>
            <a:r>
              <a:rPr lang="vi-VN" dirty="0" smtClean="0">
                <a:solidFill>
                  <a:srgbClr val="002060"/>
                </a:solidFill>
                <a:latin typeface="Times New Roman" pitchFamily="18" charset="0"/>
                <a:cs typeface="Times New Roman" pitchFamily="18" charset="0"/>
              </a:rPr>
              <a:t>* Đồ dùng của trẻ</a:t>
            </a:r>
          </a:p>
          <a:p>
            <a:r>
              <a:rPr lang="vi-VN" dirty="0" smtClean="0">
                <a:solidFill>
                  <a:srgbClr val="002060"/>
                </a:solidFill>
                <a:latin typeface="Times New Roman" pitchFamily="18" charset="0"/>
                <a:cs typeface="Times New Roman" pitchFamily="18" charset="0"/>
              </a:rPr>
              <a:t>Quần áo sạch sẽ, gọn gàng</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2438400"/>
            <a:ext cx="8229600" cy="1143000"/>
          </a:xfrm>
        </p:spPr>
        <p:txBody>
          <a:bodyPr/>
          <a:lstStyle/>
          <a:p>
            <a:r>
              <a:rPr lang="en-US" dirty="0" smtClean="0"/>
              <a:t>III. </a:t>
            </a:r>
            <a:r>
              <a:rPr lang="en-US" dirty="0" err="1" smtClean="0"/>
              <a:t>TiẾN</a:t>
            </a:r>
            <a:r>
              <a:rPr lang="en-US" dirty="0" smtClean="0"/>
              <a:t> HÀNH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C:\Users\Welcome\Desktop\nen the chat.jpg"/>
          <p:cNvPicPr>
            <a:picLocks noGrp="1" noChangeAspect="1" noChangeArrowheads="1"/>
          </p:cNvPicPr>
          <p:nvPr>
            <p:ph idx="1"/>
          </p:nvPr>
        </p:nvPicPr>
        <p:blipFill>
          <a:blip r:embed="rId2"/>
          <a:stretch>
            <a:fillRect/>
          </a:stretch>
        </p:blipFill>
        <p:spPr bwMode="auto">
          <a:xfrm>
            <a:off x="0" y="0"/>
            <a:ext cx="9144000" cy="6858000"/>
          </a:xfrm>
          <a:prstGeom prst="rect">
            <a:avLst/>
          </a:prstGeom>
          <a:noFill/>
        </p:spPr>
      </p:pic>
      <p:sp>
        <p:nvSpPr>
          <p:cNvPr id="5" name="TextBox 4"/>
          <p:cNvSpPr txBox="1"/>
          <p:nvPr/>
        </p:nvSpPr>
        <p:spPr>
          <a:xfrm>
            <a:off x="2438400" y="609600"/>
            <a:ext cx="5105400" cy="769441"/>
          </a:xfrm>
          <a:prstGeom prst="rect">
            <a:avLst/>
          </a:prstGeom>
          <a:noFill/>
        </p:spPr>
        <p:txBody>
          <a:bodyPr wrap="square" rtlCol="0">
            <a:spAutoFit/>
          </a:bodyPr>
          <a:lstStyle/>
          <a:p>
            <a:r>
              <a:rPr lang="en-US" sz="4400" b="1" dirty="0" smtClean="0">
                <a:solidFill>
                  <a:srgbClr val="7030A0"/>
                </a:solidFill>
                <a:latin typeface="Times New Roman" pitchFamily="18" charset="0"/>
                <a:cs typeface="Times New Roman" pitchFamily="18" charset="0"/>
              </a:rPr>
              <a:t>1. </a:t>
            </a:r>
            <a:r>
              <a:rPr lang="en-US" sz="4400" b="1" dirty="0" err="1" smtClean="0">
                <a:solidFill>
                  <a:srgbClr val="7030A0"/>
                </a:solidFill>
                <a:latin typeface="Times New Roman" pitchFamily="18" charset="0"/>
                <a:cs typeface="Times New Roman" pitchFamily="18" charset="0"/>
              </a:rPr>
              <a:t>Ổn</a:t>
            </a:r>
            <a:r>
              <a:rPr lang="en-US" sz="4400" b="1" dirty="0" smtClean="0">
                <a:solidFill>
                  <a:srgbClr val="7030A0"/>
                </a:solidFill>
                <a:latin typeface="Times New Roman" pitchFamily="18" charset="0"/>
                <a:cs typeface="Times New Roman" pitchFamily="18" charset="0"/>
              </a:rPr>
              <a:t> </a:t>
            </a:r>
            <a:r>
              <a:rPr lang="en-US" sz="4400" b="1" dirty="0" err="1" smtClean="0">
                <a:solidFill>
                  <a:srgbClr val="7030A0"/>
                </a:solidFill>
                <a:latin typeface="Times New Roman" pitchFamily="18" charset="0"/>
                <a:cs typeface="Times New Roman" pitchFamily="18" charset="0"/>
              </a:rPr>
              <a:t>định</a:t>
            </a:r>
            <a:r>
              <a:rPr lang="en-US" sz="4400" b="1" dirty="0" smtClean="0">
                <a:solidFill>
                  <a:srgbClr val="7030A0"/>
                </a:solidFill>
                <a:latin typeface="Times New Roman" pitchFamily="18" charset="0"/>
                <a:cs typeface="Times New Roman" pitchFamily="18" charset="0"/>
              </a:rPr>
              <a:t> </a:t>
            </a:r>
            <a:r>
              <a:rPr lang="en-US" sz="4400" b="1" dirty="0" err="1" smtClean="0">
                <a:solidFill>
                  <a:srgbClr val="7030A0"/>
                </a:solidFill>
                <a:latin typeface="Times New Roman" pitchFamily="18" charset="0"/>
                <a:cs typeface="Times New Roman" pitchFamily="18" charset="0"/>
              </a:rPr>
              <a:t>tổ</a:t>
            </a:r>
            <a:r>
              <a:rPr lang="en-US" sz="4400" b="1" dirty="0" smtClean="0">
                <a:solidFill>
                  <a:srgbClr val="7030A0"/>
                </a:solidFill>
                <a:latin typeface="Times New Roman" pitchFamily="18" charset="0"/>
                <a:cs typeface="Times New Roman" pitchFamily="18" charset="0"/>
              </a:rPr>
              <a:t> </a:t>
            </a:r>
            <a:r>
              <a:rPr lang="en-US" sz="4400" b="1" dirty="0" err="1" smtClean="0">
                <a:solidFill>
                  <a:srgbClr val="7030A0"/>
                </a:solidFill>
                <a:latin typeface="Times New Roman" pitchFamily="18" charset="0"/>
                <a:cs typeface="Times New Roman" pitchFamily="18" charset="0"/>
              </a:rPr>
              <a:t>chức</a:t>
            </a:r>
            <a:endParaRPr lang="en-US" sz="4400" b="1" dirty="0">
              <a:solidFill>
                <a:srgbClr val="7030A0"/>
              </a:solidFill>
              <a:latin typeface="Times New Roman" pitchFamily="18" charset="0"/>
              <a:cs typeface="Times New Roman" pitchFamily="18" charset="0"/>
            </a:endParaRPr>
          </a:p>
        </p:txBody>
      </p:sp>
      <p:sp>
        <p:nvSpPr>
          <p:cNvPr id="6" name="TextBox 5"/>
          <p:cNvSpPr txBox="1"/>
          <p:nvPr/>
        </p:nvSpPr>
        <p:spPr>
          <a:xfrm>
            <a:off x="457200" y="1981200"/>
            <a:ext cx="7802136" cy="1815882"/>
          </a:xfrm>
          <a:prstGeom prst="rect">
            <a:avLst/>
          </a:prstGeom>
          <a:noFill/>
        </p:spPr>
        <p:txBody>
          <a:bodyPr wrap="none" rtlCol="0">
            <a:spAutoFit/>
          </a:bodyPr>
          <a:lstStyle/>
          <a:p>
            <a:r>
              <a:rPr lang="en-US" sz="2800" dirty="0" err="1" smtClean="0">
                <a:latin typeface="Times New Roman" pitchFamily="18" charset="0"/>
                <a:cs typeface="Times New Roman" pitchFamily="18" charset="0"/>
              </a:rPr>
              <a:t>Cô</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trẻ</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cùng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tham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cuộc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thi</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Bé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khỏe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ngoan</a:t>
            </a:r>
            <a:r>
              <a:rPr lang="en-US" sz="2800" dirty="0" smtClean="0">
                <a:latin typeface="Times New Roman" pitchFamily="18" charset="0"/>
                <a:cs typeface="Times New Roman" pitchFamily="18" charset="0"/>
              </a:rPr>
              <a:t> </a:t>
            </a:r>
          </a:p>
          <a:p>
            <a:r>
              <a:rPr lang="en-US" sz="2800" dirty="0" err="1" smtClean="0">
                <a:latin typeface="Times New Roman" pitchFamily="18" charset="0"/>
                <a:cs typeface="Times New Roman" pitchFamily="18" charset="0"/>
              </a:rPr>
              <a:t>Phần</a:t>
            </a:r>
            <a:r>
              <a:rPr lang="en-US" sz="2800" dirty="0" smtClean="0">
                <a:latin typeface="Times New Roman" pitchFamily="18" charset="0"/>
                <a:cs typeface="Times New Roman" pitchFamily="18" charset="0"/>
              </a:rPr>
              <a:t> 1 : </a:t>
            </a:r>
            <a:r>
              <a:rPr lang="en-US" sz="2800" dirty="0" err="1" smtClean="0">
                <a:latin typeface="Times New Roman" pitchFamily="18" charset="0"/>
                <a:cs typeface="Times New Roman" pitchFamily="18" charset="0"/>
              </a:rPr>
              <a:t>Khởi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p>
          <a:p>
            <a:r>
              <a:rPr lang="en-US" sz="2800" dirty="0" err="1" smtClean="0">
                <a:latin typeface="Times New Roman" pitchFamily="18" charset="0"/>
                <a:cs typeface="Times New Roman" pitchFamily="18" charset="0"/>
              </a:rPr>
              <a:t>Phần</a:t>
            </a:r>
            <a:r>
              <a:rPr lang="en-US" sz="2800" dirty="0" smtClean="0">
                <a:latin typeface="Times New Roman" pitchFamily="18" charset="0"/>
                <a:cs typeface="Times New Roman" pitchFamily="18" charset="0"/>
              </a:rPr>
              <a:t> 2 : </a:t>
            </a:r>
            <a:r>
              <a:rPr lang="en-US" sz="2800" dirty="0" err="1" smtClean="0">
                <a:latin typeface="Times New Roman" pitchFamily="18" charset="0"/>
                <a:cs typeface="Times New Roman" pitchFamily="18" charset="0"/>
              </a:rPr>
              <a:t>Đồng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diễn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dục</a:t>
            </a:r>
            <a:r>
              <a:rPr lang="en-US" sz="2800" dirty="0" smtClean="0">
                <a:latin typeface="Times New Roman" pitchFamily="18" charset="0"/>
                <a:cs typeface="Times New Roman" pitchFamily="18" charset="0"/>
              </a:rPr>
              <a:t> </a:t>
            </a:r>
          </a:p>
          <a:p>
            <a:r>
              <a:rPr lang="en-US" sz="2800" dirty="0" err="1" smtClean="0">
                <a:latin typeface="Times New Roman" pitchFamily="18" charset="0"/>
                <a:cs typeface="Times New Roman" pitchFamily="18" charset="0"/>
              </a:rPr>
              <a:t>Phần</a:t>
            </a:r>
            <a:r>
              <a:rPr lang="en-US" sz="2800" dirty="0" smtClean="0">
                <a:latin typeface="Times New Roman" pitchFamily="18" charset="0"/>
                <a:cs typeface="Times New Roman" pitchFamily="18" charset="0"/>
              </a:rPr>
              <a:t> 3 : </a:t>
            </a:r>
            <a:r>
              <a:rPr lang="en-US" sz="2800" dirty="0" err="1" smtClean="0">
                <a:latin typeface="Times New Roman" pitchFamily="18" charset="0"/>
                <a:cs typeface="Times New Roman" pitchFamily="18" charset="0"/>
              </a:rPr>
              <a:t>Thử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bé</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C:\Users\Welcome\Desktop\nen the chat.jpg"/>
          <p:cNvPicPr>
            <a:picLocks noGrp="1" noChangeAspect="1" noChangeArrowheads="1"/>
          </p:cNvPicPr>
          <p:nvPr>
            <p:ph idx="1"/>
          </p:nvPr>
        </p:nvPicPr>
        <p:blipFill>
          <a:blip r:embed="rId2"/>
          <a:stretch>
            <a:fillRect/>
          </a:stretch>
        </p:blipFill>
        <p:spPr bwMode="auto">
          <a:xfrm>
            <a:off x="0" y="1"/>
            <a:ext cx="9144000" cy="6858000"/>
          </a:xfrm>
          <a:prstGeom prst="rect">
            <a:avLst/>
          </a:prstGeom>
          <a:noFill/>
        </p:spPr>
      </p:pic>
      <p:sp>
        <p:nvSpPr>
          <p:cNvPr id="5" name="TextBox 4"/>
          <p:cNvSpPr txBox="1"/>
          <p:nvPr/>
        </p:nvSpPr>
        <p:spPr>
          <a:xfrm>
            <a:off x="1066800" y="2590800"/>
            <a:ext cx="7543800" cy="1323439"/>
          </a:xfrm>
          <a:prstGeom prst="rect">
            <a:avLst/>
          </a:prstGeom>
          <a:noFill/>
        </p:spPr>
        <p:txBody>
          <a:bodyPr wrap="square" rtlCol="0">
            <a:spAutoFit/>
          </a:bodyPr>
          <a:lstStyle/>
          <a:p>
            <a:r>
              <a:rPr lang="en-US" sz="4000" b="1" dirty="0" smtClean="0">
                <a:solidFill>
                  <a:schemeClr val="accent4">
                    <a:lumMod val="75000"/>
                  </a:schemeClr>
                </a:solidFill>
                <a:latin typeface="Times New Roman" pitchFamily="18" charset="0"/>
                <a:cs typeface="Times New Roman" pitchFamily="18" charset="0"/>
              </a:rPr>
              <a:t>2.Phương </a:t>
            </a:r>
            <a:r>
              <a:rPr lang="en-US" sz="4000" b="1" dirty="0" err="1" smtClean="0">
                <a:solidFill>
                  <a:schemeClr val="accent4">
                    <a:lumMod val="75000"/>
                  </a:schemeClr>
                </a:solidFill>
                <a:latin typeface="Times New Roman" pitchFamily="18" charset="0"/>
                <a:cs typeface="Times New Roman" pitchFamily="18" charset="0"/>
              </a:rPr>
              <a:t>pháp</a:t>
            </a:r>
            <a:r>
              <a:rPr lang="en-US" sz="4000" b="1" dirty="0" smtClean="0">
                <a:solidFill>
                  <a:schemeClr val="accent4">
                    <a:lumMod val="75000"/>
                  </a:schemeClr>
                </a:solidFill>
                <a:latin typeface="Times New Roman" pitchFamily="18" charset="0"/>
                <a:cs typeface="Times New Roman" pitchFamily="18" charset="0"/>
              </a:rPr>
              <a:t>, </a:t>
            </a:r>
            <a:r>
              <a:rPr lang="en-US" sz="4000" b="1" dirty="0" err="1" smtClean="0">
                <a:solidFill>
                  <a:schemeClr val="accent4">
                    <a:lumMod val="75000"/>
                  </a:schemeClr>
                </a:solidFill>
                <a:latin typeface="Times New Roman" pitchFamily="18" charset="0"/>
                <a:cs typeface="Times New Roman" pitchFamily="18" charset="0"/>
              </a:rPr>
              <a:t>hình</a:t>
            </a:r>
            <a:r>
              <a:rPr lang="en-US" sz="4000" b="1" dirty="0" smtClean="0">
                <a:solidFill>
                  <a:schemeClr val="accent4">
                    <a:lumMod val="75000"/>
                  </a:schemeClr>
                </a:solidFill>
                <a:latin typeface="Times New Roman" pitchFamily="18" charset="0"/>
                <a:cs typeface="Times New Roman" pitchFamily="18" charset="0"/>
              </a:rPr>
              <a:t> </a:t>
            </a:r>
            <a:r>
              <a:rPr lang="en-US" sz="4000" b="1" dirty="0" err="1" smtClean="0">
                <a:solidFill>
                  <a:schemeClr val="accent4">
                    <a:lumMod val="75000"/>
                  </a:schemeClr>
                </a:solidFill>
                <a:latin typeface="Times New Roman" pitchFamily="18" charset="0"/>
                <a:cs typeface="Times New Roman" pitchFamily="18" charset="0"/>
              </a:rPr>
              <a:t>thức</a:t>
            </a:r>
            <a:r>
              <a:rPr lang="en-US" sz="4000" b="1" dirty="0" smtClean="0">
                <a:solidFill>
                  <a:schemeClr val="accent4">
                    <a:lumMod val="75000"/>
                  </a:schemeClr>
                </a:solidFill>
                <a:latin typeface="Times New Roman" pitchFamily="18" charset="0"/>
                <a:cs typeface="Times New Roman" pitchFamily="18" charset="0"/>
              </a:rPr>
              <a:t> </a:t>
            </a:r>
            <a:r>
              <a:rPr lang="en-US" sz="4000" b="1" dirty="0" err="1" smtClean="0">
                <a:solidFill>
                  <a:schemeClr val="accent4">
                    <a:lumMod val="75000"/>
                  </a:schemeClr>
                </a:solidFill>
                <a:latin typeface="Times New Roman" pitchFamily="18" charset="0"/>
                <a:cs typeface="Times New Roman" pitchFamily="18" charset="0"/>
              </a:rPr>
              <a:t>tổ</a:t>
            </a:r>
            <a:r>
              <a:rPr lang="en-US" sz="4000" b="1" dirty="0" smtClean="0">
                <a:solidFill>
                  <a:schemeClr val="accent4">
                    <a:lumMod val="75000"/>
                  </a:schemeClr>
                </a:solidFill>
                <a:latin typeface="Times New Roman" pitchFamily="18" charset="0"/>
                <a:cs typeface="Times New Roman" pitchFamily="18" charset="0"/>
              </a:rPr>
              <a:t> </a:t>
            </a:r>
            <a:r>
              <a:rPr lang="en-US" sz="4000" b="1" dirty="0" err="1" smtClean="0">
                <a:solidFill>
                  <a:schemeClr val="accent4">
                    <a:lumMod val="75000"/>
                  </a:schemeClr>
                </a:solidFill>
                <a:latin typeface="Times New Roman" pitchFamily="18" charset="0"/>
                <a:cs typeface="Times New Roman" pitchFamily="18" charset="0"/>
              </a:rPr>
              <a:t>chức</a:t>
            </a:r>
            <a:endParaRPr lang="en-US" sz="4000" b="1" dirty="0">
              <a:solidFill>
                <a:schemeClr val="accent4">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5334000"/>
          </a:xfrm>
        </p:spPr>
        <p:txBody>
          <a:bodyPr>
            <a:normAutofit/>
          </a:bodyPr>
          <a:lstStyle/>
          <a:p>
            <a:r>
              <a:rPr lang="en-US" b="1" dirty="0" err="1" smtClean="0">
                <a:solidFill>
                  <a:srgbClr val="FF0000"/>
                </a:solidFill>
                <a:latin typeface="Times New Roman" pitchFamily="18" charset="0"/>
                <a:cs typeface="Times New Roman" pitchFamily="18" charset="0"/>
              </a:rPr>
              <a:t>Phần</a:t>
            </a:r>
            <a:r>
              <a:rPr lang="en-US" b="1" dirty="0" smtClean="0">
                <a:solidFill>
                  <a:srgbClr val="FF0000"/>
                </a:solidFill>
                <a:latin typeface="Times New Roman" pitchFamily="18" charset="0"/>
                <a:cs typeface="Times New Roman" pitchFamily="18" charset="0"/>
              </a:rPr>
              <a:t> 1 : </a:t>
            </a:r>
            <a:r>
              <a:rPr lang="en-US" b="1" dirty="0" err="1" smtClean="0">
                <a:solidFill>
                  <a:srgbClr val="FF0000"/>
                </a:solidFill>
                <a:latin typeface="Times New Roman" pitchFamily="18" charset="0"/>
                <a:cs typeface="Times New Roman" pitchFamily="18" charset="0"/>
              </a:rPr>
              <a:t>Khởi</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động</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vi-VN" sz="2800" dirty="0" smtClean="0">
                <a:latin typeface="Times New Roman" pitchFamily="18" charset="0"/>
                <a:cs typeface="Times New Roman" pitchFamily="18" charset="0"/>
              </a:rPr>
              <a:t>Đi vòng tròn các kiểu chân: đi thẳng, đi bằng</a:t>
            </a:r>
            <a:br>
              <a:rPr lang="vi-VN" sz="2800" dirty="0" smtClean="0">
                <a:latin typeface="Times New Roman" pitchFamily="18" charset="0"/>
                <a:cs typeface="Times New Roman" pitchFamily="18" charset="0"/>
              </a:rPr>
            </a:br>
            <a:r>
              <a:rPr lang="vi-VN" sz="2800" dirty="0" smtClean="0">
                <a:latin typeface="Times New Roman" pitchFamily="18" charset="0"/>
                <a:cs typeface="Times New Roman" pitchFamily="18" charset="0"/>
              </a:rPr>
              <a:t>mũi chân, đi thường, đi bằng gót chân, đi</a:t>
            </a:r>
            <a:br>
              <a:rPr lang="vi-VN" sz="2800" dirty="0" smtClean="0">
                <a:latin typeface="Times New Roman" pitchFamily="18" charset="0"/>
                <a:cs typeface="Times New Roman" pitchFamily="18" charset="0"/>
              </a:rPr>
            </a:br>
            <a:r>
              <a:rPr lang="vi-VN" sz="2800" dirty="0" smtClean="0">
                <a:latin typeface="Times New Roman" pitchFamily="18" charset="0"/>
                <a:cs typeface="Times New Roman" pitchFamily="18" charset="0"/>
              </a:rPr>
              <a:t>thường, chạy chậm, chạy nhanh, chạy chậm</a:t>
            </a:r>
            <a:br>
              <a:rPr lang="vi-VN" sz="2800" dirty="0" smtClean="0">
                <a:latin typeface="Times New Roman" pitchFamily="18" charset="0"/>
                <a:cs typeface="Times New Roman" pitchFamily="18" charset="0"/>
              </a:rPr>
            </a:br>
            <a:r>
              <a:rPr lang="vi-VN" sz="2800" dirty="0" smtClean="0">
                <a:latin typeface="Times New Roman" pitchFamily="18" charset="0"/>
                <a:cs typeface="Times New Roman" pitchFamily="18" charset="0"/>
              </a:rPr>
              <a:t>dần, đi thường, về hàng tập BTPTC</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pic>
        <p:nvPicPr>
          <p:cNvPr id="4" name="Biboxinhxich.mp3">
            <a:hlinkClick r:id="" action="ppaction://media"/>
          </p:cNvPr>
          <p:cNvPicPr>
            <a:picLocks noRot="1" noChangeAspect="1"/>
          </p:cNvPicPr>
          <p:nvPr>
            <a:audioFile r:link="rId1"/>
          </p:nvPr>
        </p:nvPicPr>
        <p:blipFill>
          <a:blip r:embed="rId4"/>
          <a:stretch>
            <a:fillRect/>
          </a:stretch>
        </p:blipFill>
        <p:spPr>
          <a:xfrm>
            <a:off x="8686800" y="62484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mediacall" presetSubtype="0" fill="hold" nodeType="clickEffect">
                                  <p:stCondLst>
                                    <p:cond delay="0"/>
                                  </p:stCondLst>
                                  <p:childTnLst>
                                    <p:cmd type="call" cmd="playFrom(0.0)">
                                      <p:cBhvr>
                                        <p:cTn id="11" dur="15739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229600" cy="1066800"/>
          </a:xfrm>
        </p:spPr>
        <p:txBody>
          <a:bodyPr>
            <a:normAutofit fontScale="90000"/>
          </a:bodyPr>
          <a:lstStyle/>
          <a:p>
            <a:r>
              <a:rPr lang="en-US" sz="4000" b="1" dirty="0" err="1" smtClean="0">
                <a:solidFill>
                  <a:srgbClr val="FF0000"/>
                </a:solidFill>
                <a:latin typeface="Times New Roman" pitchFamily="18" charset="0"/>
                <a:cs typeface="Times New Roman" pitchFamily="18" charset="0"/>
              </a:rPr>
              <a:t>Phần</a:t>
            </a:r>
            <a:r>
              <a:rPr lang="en-US" sz="4000" b="1" dirty="0" smtClean="0">
                <a:solidFill>
                  <a:srgbClr val="FF0000"/>
                </a:solidFill>
                <a:latin typeface="Times New Roman" pitchFamily="18" charset="0"/>
                <a:cs typeface="Times New Roman" pitchFamily="18" charset="0"/>
              </a:rPr>
              <a:t> 2 : </a:t>
            </a:r>
            <a:r>
              <a:rPr lang="en-US" sz="4000" b="1" dirty="0" err="1" smtClean="0">
                <a:solidFill>
                  <a:srgbClr val="FF0000"/>
                </a:solidFill>
                <a:latin typeface="Times New Roman" pitchFamily="18" charset="0"/>
                <a:cs typeface="Times New Roman" pitchFamily="18" charset="0"/>
              </a:rPr>
              <a:t>Đồng</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diễn</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thể</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dục</a:t>
            </a:r>
            <a:r>
              <a:rPr lang="en-US" sz="4000" b="1" dirty="0" smtClean="0">
                <a:solidFill>
                  <a:srgbClr val="FF0000"/>
                </a:solidFill>
                <a:latin typeface="Times New Roman" pitchFamily="18" charset="0"/>
                <a:cs typeface="Times New Roman" pitchFamily="18" charset="0"/>
              </a:rPr>
              <a:t> </a:t>
            </a:r>
            <a:br>
              <a:rPr lang="en-US" sz="4000" b="1" dirty="0" smtClean="0">
                <a:solidFill>
                  <a:srgbClr val="FF0000"/>
                </a:solidFill>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4" name="TextBox 3"/>
          <p:cNvSpPr txBox="1"/>
          <p:nvPr/>
        </p:nvSpPr>
        <p:spPr>
          <a:xfrm>
            <a:off x="838200" y="1600200"/>
            <a:ext cx="8153400" cy="2862322"/>
          </a:xfrm>
          <a:prstGeom prst="rect">
            <a:avLst/>
          </a:prstGeom>
          <a:noFill/>
        </p:spPr>
        <p:txBody>
          <a:bodyPr wrap="square" rtlCol="0">
            <a:spAutoFit/>
          </a:bodyPr>
          <a:lstStyle/>
          <a:p>
            <a:r>
              <a:rPr lang="en-US" sz="2400" dirty="0" smtClean="0">
                <a:latin typeface="Times New Roman" pitchFamily="18" charset="0"/>
                <a:cs typeface="Times New Roman" pitchFamily="18" charset="0"/>
              </a:rPr>
              <a:t>BTPTC:</a:t>
            </a:r>
          </a:p>
          <a:p>
            <a:pPr>
              <a:buFontTx/>
              <a:buChar char="-"/>
            </a:pP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tay-vai</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( 4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x 4 </a:t>
            </a:r>
            <a:r>
              <a:rPr lang="en-US" sz="2400" dirty="0" err="1" smtClean="0">
                <a:latin typeface="Times New Roman" pitchFamily="18" charset="0"/>
                <a:cs typeface="Times New Roman" pitchFamily="18" charset="0"/>
              </a:rPr>
              <a:t>nhịp</a:t>
            </a:r>
            <a:r>
              <a:rPr lang="en-US" sz="2400" dirty="0" smtClean="0">
                <a:latin typeface="Times New Roman" pitchFamily="18" charset="0"/>
                <a:cs typeface="Times New Roman" pitchFamily="18" charset="0"/>
              </a:rPr>
              <a:t>)</a:t>
            </a:r>
          </a:p>
          <a:p>
            <a:pPr>
              <a:buFontTx/>
              <a:buChar char="-"/>
            </a:pP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khuỵu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gối</a:t>
            </a:r>
            <a:r>
              <a:rPr lang="en-US" sz="2400"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x 4 </a:t>
            </a:r>
            <a:r>
              <a:rPr lang="en-US" sz="2400" dirty="0" err="1" smtClean="0">
                <a:latin typeface="Times New Roman" pitchFamily="18" charset="0"/>
                <a:cs typeface="Times New Roman" pitchFamily="18" charset="0"/>
              </a:rPr>
              <a:t>nhịp</a:t>
            </a:r>
            <a:r>
              <a:rPr lang="en-US" sz="2400" dirty="0" smtClean="0">
                <a:latin typeface="Times New Roman" pitchFamily="18" charset="0"/>
                <a:cs typeface="Times New Roman" pitchFamily="18" charset="0"/>
              </a:rPr>
              <a:t>)</a:t>
            </a:r>
          </a:p>
          <a:p>
            <a:pPr>
              <a:buFontTx/>
              <a:buChar char="-"/>
            </a:pP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cúi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xuống</a:t>
            </a:r>
            <a:r>
              <a:rPr lang="en-US" sz="2400" dirty="0" smtClean="0">
                <a:latin typeface="Times New Roman" pitchFamily="18" charset="0"/>
                <a:cs typeface="Times New Roman" pitchFamily="18" charset="0"/>
              </a:rPr>
              <a:t> ( 2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x 4 </a:t>
            </a:r>
            <a:r>
              <a:rPr lang="en-US" sz="2400" dirty="0" err="1" smtClean="0">
                <a:latin typeface="Times New Roman" pitchFamily="18" charset="0"/>
                <a:cs typeface="Times New Roman" pitchFamily="18" charset="0"/>
              </a:rPr>
              <a:t>nhịp</a:t>
            </a:r>
            <a:r>
              <a:rPr lang="en-US" sz="2400" dirty="0" smtClean="0">
                <a:latin typeface="Times New Roman" pitchFamily="18" charset="0"/>
                <a:cs typeface="Times New Roman" pitchFamily="18" charset="0"/>
              </a:rPr>
              <a:t>)</a:t>
            </a:r>
          </a:p>
          <a:p>
            <a:pPr>
              <a:buFontTx/>
              <a:buChar char="-"/>
            </a:pP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bật</a:t>
            </a:r>
            <a:r>
              <a:rPr lang="en-US" sz="2400" dirty="0" smtClean="0">
                <a:latin typeface="Times New Roman" pitchFamily="18" charset="0"/>
                <a:cs typeface="Times New Roman" pitchFamily="18" charset="0"/>
              </a:rPr>
              <a:t> sang 2 </a:t>
            </a:r>
            <a:r>
              <a:rPr lang="en-US" sz="2400" dirty="0" err="1" smtClean="0">
                <a:latin typeface="Times New Roman" pitchFamily="18" charset="0"/>
                <a:cs typeface="Times New Roman" pitchFamily="18" charset="0"/>
              </a:rPr>
              <a:t>bên</a:t>
            </a:r>
            <a:r>
              <a:rPr lang="en-US" sz="2400" dirty="0" smtClean="0">
                <a:latin typeface="Times New Roman" pitchFamily="18" charset="0"/>
                <a:cs typeface="Times New Roman" pitchFamily="18" charset="0"/>
              </a:rPr>
              <a:t> ( 2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x 4 </a:t>
            </a:r>
            <a:r>
              <a:rPr lang="en-US" sz="2400" dirty="0" err="1" smtClean="0">
                <a:latin typeface="Times New Roman" pitchFamily="18" charset="0"/>
                <a:cs typeface="Times New Roman" pitchFamily="18" charset="0"/>
              </a:rPr>
              <a:t>nhịp</a:t>
            </a:r>
            <a:r>
              <a:rPr lang="en-US" sz="2400"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pic>
        <p:nvPicPr>
          <p:cNvPr id="5" name="Bảo An – Bé Khỏe Bé Ngoan.mp3">
            <a:hlinkClick r:id="" action="ppaction://media"/>
          </p:cNvPr>
          <p:cNvPicPr>
            <a:picLocks noRot="1" noChangeAspect="1"/>
          </p:cNvPicPr>
          <p:nvPr>
            <a:audioFile r:link="rId1"/>
          </p:nvPr>
        </p:nvPicPr>
        <p:blipFill>
          <a:blip r:embed="rId4"/>
          <a:stretch>
            <a:fillRect/>
          </a:stretch>
        </p:blipFill>
        <p:spPr>
          <a:xfrm>
            <a:off x="8839200" y="65532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mediacall" presetSubtype="0" fill="hold" nodeType="clickEffect">
                                  <p:stCondLst>
                                    <p:cond delay="0"/>
                                  </p:stCondLst>
                                  <p:childTnLst>
                                    <p:cmd type="call" cmd="playFrom(0.0)">
                                      <p:cBhvr>
                                        <p:cTn id="11" dur="215902"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lstStyle/>
          <a:p>
            <a:r>
              <a:rPr lang="en-US" dirty="0" smtClean="0">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Phần</a:t>
            </a:r>
            <a:r>
              <a:rPr lang="en-US" b="1" dirty="0" smtClean="0">
                <a:solidFill>
                  <a:srgbClr val="FF0000"/>
                </a:solidFill>
                <a:latin typeface="Times New Roman" pitchFamily="18" charset="0"/>
                <a:cs typeface="Times New Roman" pitchFamily="18" charset="0"/>
              </a:rPr>
              <a:t> 3 : </a:t>
            </a:r>
            <a:r>
              <a:rPr lang="en-US" b="1" dirty="0" err="1" smtClean="0">
                <a:solidFill>
                  <a:srgbClr val="FF0000"/>
                </a:solidFill>
                <a:latin typeface="Times New Roman" pitchFamily="18" charset="0"/>
                <a:cs typeface="Times New Roman" pitchFamily="18" charset="0"/>
              </a:rPr>
              <a:t>Thử</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tài</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của</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bé</a:t>
            </a:r>
            <a:r>
              <a:rPr lang="en-US" b="1" dirty="0" smtClean="0">
                <a:solidFill>
                  <a:srgbClr val="FF0000"/>
                </a:solidFill>
                <a:latin typeface="Times New Roman" pitchFamily="18" charset="0"/>
                <a:cs typeface="Times New Roman" pitchFamily="18" charset="0"/>
              </a:rPr>
              <a:t> </a:t>
            </a:r>
            <a:endParaRPr lang="en-US" b="1" dirty="0">
              <a:solidFill>
                <a:srgbClr val="FF0000"/>
              </a:solidFill>
              <a:latin typeface="Times New Roman" pitchFamily="18" charset="0"/>
              <a:cs typeface="Times New Roman" pitchFamily="18" charset="0"/>
            </a:endParaRPr>
          </a:p>
        </p:txBody>
      </p:sp>
      <p:sp>
        <p:nvSpPr>
          <p:cNvPr id="3" name="TextBox 2"/>
          <p:cNvSpPr txBox="1"/>
          <p:nvPr/>
        </p:nvSpPr>
        <p:spPr>
          <a:xfrm>
            <a:off x="914400" y="1828800"/>
            <a:ext cx="3886200" cy="369332"/>
          </a:xfrm>
          <a:prstGeom prst="rect">
            <a:avLst/>
          </a:prstGeom>
          <a:noFill/>
        </p:spPr>
        <p:txBody>
          <a:bodyPr wrap="square" rtlCol="0">
            <a:spAutoFit/>
          </a:bodyPr>
          <a:lstStyle/>
          <a:p>
            <a:endParaRPr lang="en-US" dirty="0">
              <a:latin typeface="Times New Roman" pitchFamily="18" charset="0"/>
              <a:cs typeface="Times New Roman" pitchFamily="18" charset="0"/>
            </a:endParaRPr>
          </a:p>
        </p:txBody>
      </p:sp>
      <p:sp>
        <p:nvSpPr>
          <p:cNvPr id="5" name="TextBox 4"/>
          <p:cNvSpPr txBox="1"/>
          <p:nvPr/>
        </p:nvSpPr>
        <p:spPr>
          <a:xfrm>
            <a:off x="381000" y="1524000"/>
            <a:ext cx="8534400" cy="3970318"/>
          </a:xfrm>
          <a:prstGeom prst="rect">
            <a:avLst/>
          </a:prstGeom>
          <a:noFill/>
        </p:spPr>
        <p:txBody>
          <a:bodyPr wrap="square" rtlCol="0">
            <a:spAutoFit/>
          </a:bodyPr>
          <a:lstStyle/>
          <a:p>
            <a:r>
              <a:rPr lang="en-US" sz="2800" dirty="0" err="1" smtClean="0">
                <a:latin typeface="Times New Roman" pitchFamily="18" charset="0"/>
                <a:cs typeface="Times New Roman" pitchFamily="18" charset="0"/>
              </a:rPr>
              <a:t>Cô</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mẫu</a:t>
            </a:r>
            <a:r>
              <a:rPr lang="en-US" sz="2800" dirty="0" smtClean="0">
                <a:latin typeface="Times New Roman" pitchFamily="18" charset="0"/>
                <a:cs typeface="Times New Roman" pitchFamily="18" charset="0"/>
              </a:rPr>
              <a:t> :</a:t>
            </a:r>
          </a:p>
          <a:p>
            <a:r>
              <a:rPr lang="en-US" sz="2800" dirty="0" err="1" smtClean="0">
                <a:latin typeface="Times New Roman" pitchFamily="18" charset="0"/>
                <a:cs typeface="Times New Roman" pitchFamily="18" charset="0"/>
              </a:rPr>
              <a:t>Vận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Bật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chỗ</a:t>
            </a:r>
            <a:r>
              <a:rPr lang="en-US" sz="2800" dirty="0" smtClean="0">
                <a:latin typeface="Times New Roman" pitchFamily="18" charset="0"/>
                <a:cs typeface="Times New Roman" pitchFamily="18" charset="0"/>
              </a:rPr>
              <a:t>” </a:t>
            </a:r>
          </a:p>
          <a:p>
            <a:pPr>
              <a:buFontTx/>
              <a:buChar char="-"/>
            </a:pPr>
            <a:r>
              <a:rPr lang="en-US" sz="2800" dirty="0" err="1" smtClean="0">
                <a:latin typeface="Times New Roman" pitchFamily="18" charset="0"/>
                <a:cs typeface="Times New Roman" pitchFamily="18" charset="0"/>
              </a:rPr>
              <a:t>Lần</a:t>
            </a:r>
            <a:r>
              <a:rPr lang="en-US" sz="2800" dirty="0" smtClean="0">
                <a:latin typeface="Times New Roman" pitchFamily="18" charset="0"/>
                <a:cs typeface="Times New Roman" pitchFamily="18" charset="0"/>
              </a:rPr>
              <a:t> 1 :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thích</a:t>
            </a:r>
            <a:r>
              <a:rPr lang="en-US" sz="2800" dirty="0" smtClean="0">
                <a:latin typeface="Times New Roman" pitchFamily="18" charset="0"/>
                <a:cs typeface="Times New Roman" pitchFamily="18" charset="0"/>
              </a:rPr>
              <a:t> </a:t>
            </a:r>
          </a:p>
          <a:p>
            <a:pPr>
              <a:buFontTx/>
              <a:buChar char="-"/>
            </a:pPr>
            <a:r>
              <a:rPr lang="en-US" sz="2800" dirty="0" err="1" smtClean="0">
                <a:latin typeface="Times New Roman" pitchFamily="18" charset="0"/>
                <a:cs typeface="Times New Roman" pitchFamily="18" charset="0"/>
              </a:rPr>
              <a:t>Lần</a:t>
            </a:r>
            <a:r>
              <a:rPr lang="en-US" sz="2800" dirty="0" smtClean="0">
                <a:latin typeface="Times New Roman" pitchFamily="18" charset="0"/>
                <a:cs typeface="Times New Roman" pitchFamily="18" charset="0"/>
              </a:rPr>
              <a:t> 2 : </a:t>
            </a:r>
            <a:r>
              <a:rPr lang="en-US" sz="2800" dirty="0" err="1" smtClean="0">
                <a:latin typeface="Times New Roman" pitchFamily="18" charset="0"/>
                <a:cs typeface="Times New Roman" pitchFamily="18" charset="0"/>
              </a:rPr>
              <a:t>Phân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tác</a:t>
            </a:r>
            <a:r>
              <a:rPr lang="en-US" sz="2800" dirty="0" smtClean="0">
                <a:latin typeface="Times New Roman" pitchFamily="18" charset="0"/>
                <a:cs typeface="Times New Roman" pitchFamily="18" charset="0"/>
              </a:rPr>
              <a:t> </a:t>
            </a:r>
          </a:p>
          <a:p>
            <a:r>
              <a:rPr lang="en-US" sz="2800" dirty="0" smtClean="0">
                <a:latin typeface="Times New Roman" pitchFamily="18" charset="0"/>
                <a:cs typeface="Times New Roman" pitchFamily="18" charset="0"/>
              </a:rPr>
              <a:t>t</a:t>
            </a:r>
            <a:r>
              <a:rPr lang="vi-VN" sz="2800" dirty="0" smtClean="0">
                <a:latin typeface="Times New Roman" pitchFamily="18" charset="0"/>
                <a:cs typeface="Times New Roman" pitchFamily="18" charset="0"/>
              </a:rPr>
              <a:t>ư thế chuẩn bị: Chân đứng tự nhiên, hai tay chống hông. Khi có hiệu lệnh bật, cô khuỵu gối, bật thì dùng sức của chân bật mạnh lên cao, chạm đất nhẹ bằng 2 nửa bàn chân trên sau đó là cả bàn chân, tay chống hông giữ thăng bằng</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474</TotalTime>
  <Words>393</Words>
  <Application>Microsoft Office PowerPoint</Application>
  <PresentationFormat>On-screen Show (4:3)</PresentationFormat>
  <Paragraphs>56</Paragraphs>
  <Slides>13</Slides>
  <Notes>0</Notes>
  <HiddenSlides>0</HiddenSlides>
  <MMClips>5</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PHÒNG GIÁO DỤC VÀ ĐÀO TẠO QUẬN LONG BIÊN  TRƯỜNG MẦM NON GIA QUẤT </vt:lpstr>
      <vt:lpstr>I MỤC ĐÍCH YÊU CẦU </vt:lpstr>
      <vt:lpstr>II. CHUẨN BỊ </vt:lpstr>
      <vt:lpstr>III. TiẾN HÀNH </vt:lpstr>
      <vt:lpstr>PowerPoint Presentation</vt:lpstr>
      <vt:lpstr>PowerPoint Presentation</vt:lpstr>
      <vt:lpstr>Phần 1 : Khởi động Đi vòng tròn các kiểu chân: đi thẳng, đi bằng mũi chân, đi thường, đi bằng gót chân, đi thường, chạy chậm, chạy nhanh, chạy chậm dần, đi thường, về hàng tập BTPTC </vt:lpstr>
      <vt:lpstr>Phần 2 : Đồng diễn thể dục   </vt:lpstr>
      <vt:lpstr> Phần 3 : Thử tài của bé </vt:lpstr>
      <vt:lpstr> </vt:lpstr>
      <vt:lpstr>Trò chơi :Về đúng nhà </vt:lpstr>
      <vt:lpstr>PowerPoint Presentation</vt:lpstr>
      <vt:lpstr>3 Kết thúc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Welcome</dc:creator>
  <cp:lastModifiedBy>Techsi.vn</cp:lastModifiedBy>
  <cp:revision>44</cp:revision>
  <dcterms:created xsi:type="dcterms:W3CDTF">2006-08-16T00:00:00Z</dcterms:created>
  <dcterms:modified xsi:type="dcterms:W3CDTF">2023-03-16T09:38:34Z</dcterms:modified>
</cp:coreProperties>
</file>