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8" r:id="rId2"/>
    <p:sldId id="342" r:id="rId3"/>
    <p:sldId id="344" r:id="rId4"/>
    <p:sldId id="349" r:id="rId5"/>
    <p:sldId id="350" r:id="rId6"/>
    <p:sldId id="351" r:id="rId7"/>
    <p:sldId id="353" r:id="rId8"/>
    <p:sldId id="352" r:id="rId9"/>
    <p:sldId id="354" r:id="rId10"/>
    <p:sldId id="355" r:id="rId11"/>
    <p:sldId id="356" r:id="rId12"/>
    <p:sldId id="357" r:id="rId13"/>
    <p:sldId id="334" r:id="rId14"/>
    <p:sldId id="262" r:id="rId15"/>
    <p:sldId id="348" r:id="rId16"/>
    <p:sldId id="340" r:id="rId17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00FF"/>
    <a:srgbClr val="99FF66"/>
    <a:srgbClr val="2F350B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86" y="-3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E1A9C3E2-C8DB-4615-BA85-5DCECDED41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234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34921B-82B8-45FE-A29B-1D57C5B14333}" type="slidenum">
              <a:rPr lang="en-US" altLang="en-US" b="0"/>
              <a:pPr/>
              <a:t>13</a:t>
            </a:fld>
            <a:endParaRPr lang="en-US" altLang="en-US" b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ABBD54-C352-46A5-8592-F49D049BDFA8}" type="slidenum">
              <a:rPr lang="en-US" altLang="en-US" b="0"/>
              <a:pPr/>
              <a:t>14</a:t>
            </a:fld>
            <a:endParaRPr lang="en-US" altLang="en-US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C901B-1F83-4AC5-B052-5909CB4F1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43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BCDF3-03A9-4334-AFFA-C6903F4815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39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D9031-0781-4E82-92CF-A280E592A2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9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20C8F-98C9-49F3-8E59-6AEA486CD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68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8F0D7-821D-4B28-AA27-D26264535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06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144A7-84EF-4759-A63E-9E09AA90AF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19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C110B-3A7D-47D2-9CFF-044629DB21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18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0A0BC-A61D-4F44-A5ED-EB87C3DB74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05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90E3A-1D08-4D99-A948-2D47E7C67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93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45216-EE23-46B0-9612-517A645F37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74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17A92-CD58-4B5E-8964-FFD999AA00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03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D14BC1A-5E91-418E-838B-FA6A371D5D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istrator\Desktop\Anh-nong-dan-va-cay-rau-Hiep-Huong-Thao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143" y="13547"/>
            <a:ext cx="12173857" cy="6844453"/>
            <a:chOff x="18143" y="13547"/>
            <a:chExt cx="12173857" cy="684445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43" y="13547"/>
              <a:ext cx="12173857" cy="684445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46379" t="66746" r="29888" b="22651"/>
            <a:stretch/>
          </p:blipFill>
          <p:spPr>
            <a:xfrm>
              <a:off x="6187621" y="3962400"/>
              <a:ext cx="3032579" cy="725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18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4" y="0"/>
            <a:ext cx="9082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87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419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62338"/>
            <a:ext cx="48006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2387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"/>
            <a:ext cx="39624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396240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752600" y="6096001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rgbClr val="FF0000"/>
                </a:solidFill>
              </a:rPr>
              <a:t>So sánh điểm giống nhau khác nhau của 2 loại rau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4800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3434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hoai-DL-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3124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AIM5X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47800"/>
            <a:ext cx="3200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AK56J4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CAS9MZ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0"/>
            <a:ext cx="3143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819400" y="228600"/>
            <a:ext cx="739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0">
                <a:solidFill>
                  <a:srgbClr val="FF0000"/>
                </a:solidFill>
              </a:rPr>
              <a:t>Mở rộng các loại rau ăn củ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800600" y="3048001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rgbClr val="0000FF"/>
                </a:solidFill>
              </a:rPr>
              <a:t>Củ cải trắng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943600" y="6096001"/>
            <a:ext cx="1766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rgbClr val="0000FF"/>
                </a:solidFill>
              </a:rPr>
              <a:t>Củ cà rốt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209801" y="5943601"/>
            <a:ext cx="2284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rgbClr val="0000FF"/>
                </a:solidFill>
              </a:rPr>
              <a:t>củ khoai lang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8153400" y="3810001"/>
            <a:ext cx="2084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0">
                <a:solidFill>
                  <a:srgbClr val="0000FF"/>
                </a:solidFill>
              </a:rPr>
              <a:t>củ khoai tây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  <p:bldP spid="15369" grpId="0"/>
      <p:bldP spid="153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FF0000"/>
                </a:solidFill>
              </a:rPr>
              <a:t>HĐ 3: Ôn luyện củng cố </a:t>
            </a:r>
            <a:r>
              <a:rPr lang="en-US" altLang="en-US" smtClean="0">
                <a:solidFill>
                  <a:srgbClr val="FF0000"/>
                </a:solidFill>
              </a:rPr>
              <a:t/>
            </a:r>
            <a:br>
              <a:rPr lang="en-US" altLang="en-US" smtClean="0">
                <a:solidFill>
                  <a:srgbClr val="FF0000"/>
                </a:solidFill>
              </a:rPr>
            </a:br>
            <a:r>
              <a:rPr lang="en-US" altLang="en-US" b="1" u="sng" smtClean="0">
                <a:solidFill>
                  <a:srgbClr val="0070C0"/>
                </a:solidFill>
              </a:rPr>
              <a:t>T/c 1: Chung sức</a:t>
            </a:r>
            <a:r>
              <a:rPr lang="en-US" altLang="en-US" b="1" u="sng" smtClean="0">
                <a:solidFill>
                  <a:srgbClr val="FF00FF"/>
                </a:solidFill>
              </a:rPr>
              <a:t/>
            </a:r>
            <a:br>
              <a:rPr lang="en-US" altLang="en-US" b="1" u="sng" smtClean="0">
                <a:solidFill>
                  <a:srgbClr val="FF00FF"/>
                </a:solidFill>
              </a:rPr>
            </a:br>
            <a:endParaRPr lang="en-US" altLang="en-US" smtClean="0"/>
          </a:p>
        </p:txBody>
      </p:sp>
      <p:pic>
        <p:nvPicPr>
          <p:cNvPr id="16387" name="Picture 13" descr="D:\TRANH ANH\anh dep\45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3" descr="D:\TRANH ANH\anh dep\45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3" descr="D:\TRANH ANH\anh dep\45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3" descr="D:\TRANH ANH\anh dep\45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3" descr="D:\TRANH ANH\anh dep\45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0113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D:\TRANH ANH\anh dep\45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5113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30" descr="6716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2062163" y="5253038"/>
            <a:ext cx="12493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31" descr="6716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6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2" descr="6716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95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3" descr="D:\TRANH ANH\anh dep\45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6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D:\TRANH ANH\anh dep\45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351" y="24606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3" descr="D:\TRANH ANH\anh dep\45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276" y="3962401"/>
            <a:ext cx="52387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3" descr="D:\TRANH ANH\anh dep\45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9471026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35020" y="5164932"/>
            <a:ext cx="52387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32" descr="6716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9043988" y="-411162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32" descr="6716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7481888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32" descr="6716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8613776" y="4979988"/>
            <a:ext cx="1304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9" descr="Picturebupb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9" y="4794251"/>
            <a:ext cx="16478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2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nh-nong-dan-va-cay-rau-Hiep-Huong-T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355758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esktop\oanh 2019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2819400" y="2828926"/>
            <a:ext cx="6019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HĐ 3: Ôn luyện củng cố</a:t>
            </a:r>
            <a:br>
              <a:rPr lang="en-US" altLang="en-US" sz="3200">
                <a:solidFill>
                  <a:srgbClr val="FF0000"/>
                </a:solidFill>
              </a:rPr>
            </a:br>
            <a:r>
              <a:rPr lang="en-US" altLang="en-US" sz="3200">
                <a:solidFill>
                  <a:srgbClr val="FF0000"/>
                </a:solidFill>
              </a:rPr>
              <a:t> Trò chơi 2</a:t>
            </a:r>
            <a:br>
              <a:rPr lang="en-US" altLang="en-US" sz="3200">
                <a:solidFill>
                  <a:srgbClr val="FF0000"/>
                </a:solidFill>
              </a:rPr>
            </a:br>
            <a:r>
              <a:rPr lang="en-US" altLang="en-US" sz="3200">
                <a:solidFill>
                  <a:srgbClr val="FF0000"/>
                </a:solidFill>
              </a:rPr>
              <a:t>Gieo hạt</a:t>
            </a:r>
            <a:br>
              <a:rPr lang="en-US" altLang="en-US" sz="3200">
                <a:solidFill>
                  <a:srgbClr val="FF0000"/>
                </a:solidFill>
              </a:rPr>
            </a:br>
            <a:endParaRPr lang="en-US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altLang="en-US" b="1" u="sng" smtClean="0">
                <a:solidFill>
                  <a:srgbClr val="FF00FF"/>
                </a:solidFill>
              </a:rPr>
              <a:t>1. </a:t>
            </a:r>
            <a:r>
              <a:rPr lang="en-US" altLang="en-US" b="1" i="1" smtClean="0">
                <a:solidFill>
                  <a:srgbClr val="0000FF"/>
                </a:solidFill>
              </a:rPr>
              <a:t>ổn định tổ chức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b="1" u="sng" smtClean="0">
                <a:solidFill>
                  <a:srgbClr val="FF00FF"/>
                </a:solidFill>
              </a:rPr>
              <a:t/>
            </a:r>
            <a:br>
              <a:rPr lang="en-US" altLang="en-US" b="1" u="sng" smtClean="0">
                <a:solidFill>
                  <a:srgbClr val="FF00FF"/>
                </a:solidFill>
              </a:rPr>
            </a:br>
            <a:r>
              <a:rPr lang="en-US" altLang="en-US" b="1" u="sng" smtClean="0">
                <a:solidFill>
                  <a:srgbClr val="FF00FF"/>
                </a:solidFill>
              </a:rPr>
              <a:t>Hát: Bắp cải xanh</a:t>
            </a:r>
            <a:br>
              <a:rPr lang="en-US" altLang="en-US" b="1" u="sng" smtClean="0">
                <a:solidFill>
                  <a:srgbClr val="FF00FF"/>
                </a:solidFill>
              </a:rPr>
            </a:br>
            <a:endParaRPr lang="en-US" altLang="en-US" smtClean="0"/>
          </a:p>
        </p:txBody>
      </p:sp>
      <p:pic>
        <p:nvPicPr>
          <p:cNvPr id="307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0113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5113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2062163" y="5253038"/>
            <a:ext cx="12493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6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95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6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351" y="24606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276" y="3962401"/>
            <a:ext cx="52387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9471026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35020" y="5164932"/>
            <a:ext cx="52387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9043988" y="-411162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7481888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8613776" y="4979988"/>
            <a:ext cx="1304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9" y="417988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2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305800" cy="5668962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FF00FF"/>
                </a:solidFill>
              </a:rPr>
              <a:t>2. </a:t>
            </a:r>
            <a:r>
              <a:rPr lang="en-US" b="1" u="sng" dirty="0" err="1" smtClean="0">
                <a:solidFill>
                  <a:srgbClr val="FF00FF"/>
                </a:solidFill>
              </a:rPr>
              <a:t>Phương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pháp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và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hình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thức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tổ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chức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HĐ 1: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0113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5113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2062163" y="5253038"/>
            <a:ext cx="12493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6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95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6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351" y="24606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276" y="3962401"/>
            <a:ext cx="52387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9471026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35020" y="5164932"/>
            <a:ext cx="52387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9043988" y="-411162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7481888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8613776" y="4979988"/>
            <a:ext cx="1304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9" y="4794251"/>
            <a:ext cx="16478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9425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85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7086600" y="5029200"/>
            <a:ext cx="1981200" cy="31750"/>
          </a:xfrm>
          <a:prstGeom prst="straightConnector1">
            <a:avLst/>
          </a:prstGeom>
          <a:ln w="57150"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086850" y="4860925"/>
            <a:ext cx="8763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</a:rPr>
              <a:t>Củ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6781800" y="3048000"/>
            <a:ext cx="2514600" cy="152400"/>
          </a:xfrm>
          <a:prstGeom prst="straightConnector1">
            <a:avLst/>
          </a:prstGeom>
          <a:ln w="57150"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72600" y="2830514"/>
            <a:ext cx="1181100" cy="369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</a:rPr>
              <a:t>Lá</a:t>
            </a:r>
            <a:r>
              <a:rPr lang="en-US" dirty="0">
                <a:solidFill>
                  <a:schemeClr val="tx1"/>
                </a:solidFill>
              </a:rPr>
              <a:t> non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6858000" y="6096000"/>
            <a:ext cx="1981200" cy="0"/>
          </a:xfrm>
          <a:prstGeom prst="straightConnector1">
            <a:avLst/>
          </a:prstGeom>
          <a:ln w="57150"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891588" y="5883275"/>
            <a:ext cx="1181100" cy="36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</a:rPr>
              <a:t>Gốc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3308350" y="2057400"/>
            <a:ext cx="196850" cy="1752600"/>
          </a:xfrm>
          <a:prstGeom prst="straightConnector1">
            <a:avLst/>
          </a:prstGeom>
          <a:ln w="57150"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51113" y="4419600"/>
            <a:ext cx="1485900" cy="36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</a:rPr>
              <a:t>Cuống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lá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3373438" y="1371600"/>
            <a:ext cx="2667000" cy="2438400"/>
          </a:xfrm>
          <a:prstGeom prst="straightConnector1">
            <a:avLst/>
          </a:prstGeom>
          <a:ln w="57150"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019300" y="3810000"/>
            <a:ext cx="1485900" cy="36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</a:rPr>
              <a:t>Lá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4051300" y="4405313"/>
            <a:ext cx="1309688" cy="152400"/>
          </a:xfrm>
          <a:prstGeom prst="straightConnector1">
            <a:avLst/>
          </a:prstGeom>
          <a:ln w="57150"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8" grpId="0" animBg="1"/>
      <p:bldP spid="2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0638"/>
            <a:ext cx="48006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638"/>
            <a:ext cx="4038600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33800"/>
            <a:ext cx="4038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362200" y="1371600"/>
            <a:ext cx="75438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500">
                <a:solidFill>
                  <a:srgbClr val="C00000"/>
                </a:solidFill>
              </a:rPr>
              <a:t>?</a:t>
            </a:r>
            <a:r>
              <a:rPr lang="en-US" altLang="en-US" sz="8000"/>
              <a:t>Câu đố:</a:t>
            </a:r>
          </a:p>
          <a:p>
            <a:pPr eaLnBrk="1" hangingPunct="1"/>
            <a:r>
              <a:rPr lang="en-US" altLang="en-US" sz="6000"/>
              <a:t>Củ gì nho nhỏ</a:t>
            </a:r>
          </a:p>
          <a:p>
            <a:pPr eaLnBrk="1" hangingPunct="1"/>
            <a:r>
              <a:rPr lang="en-US" altLang="en-US" sz="6000"/>
              <a:t>Chú thỏ thích ăn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49513" y="3702050"/>
            <a:ext cx="14859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</a:rPr>
              <a:t>Củ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962401" y="3886200"/>
            <a:ext cx="1044575" cy="31750"/>
          </a:xfrm>
          <a:prstGeom prst="straightConnector1">
            <a:avLst/>
          </a:prstGeom>
          <a:ln w="57150"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962900" y="3932239"/>
            <a:ext cx="1485900" cy="369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</a:rPr>
              <a:t>Cuống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lá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6629400" y="3140075"/>
            <a:ext cx="1524000" cy="793750"/>
          </a:xfrm>
          <a:prstGeom prst="straightConnector1">
            <a:avLst/>
          </a:prstGeom>
          <a:ln w="57150"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09988" y="914400"/>
            <a:ext cx="1485900" cy="36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</a:rPr>
              <a:t>Lá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195888" y="1098550"/>
            <a:ext cx="1738312" cy="0"/>
          </a:xfrm>
          <a:prstGeom prst="straightConnector1">
            <a:avLst/>
          </a:prstGeom>
          <a:ln w="57150"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84</Words>
  <Application>Microsoft Office PowerPoint</Application>
  <PresentationFormat>Custom</PresentationFormat>
  <Paragraphs>23</Paragraphs>
  <Slides>16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1. ổn định tổ chức  Hát: Bắp cải xanh </vt:lpstr>
      <vt:lpstr>2. Phương pháp và hình thức tổ chức  HĐ 1: Khám phá về 1 số loại rau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HĐ 3: Ôn luyện củng cố  T/c 1: Chung sức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tls</dc:creator>
  <cp:lastModifiedBy>SKY</cp:lastModifiedBy>
  <cp:revision>194</cp:revision>
  <dcterms:created xsi:type="dcterms:W3CDTF">2007-01-02T08:28:28Z</dcterms:created>
  <dcterms:modified xsi:type="dcterms:W3CDTF">2023-09-18T06:39:24Z</dcterms:modified>
</cp:coreProperties>
</file>