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4"/>
  </p:notes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Lst>
  <p:sldSz cx="9144000" cy="6858000" type="screen4x3"/>
  <p:notesSz cx="6858000" cy="9144000"/>
  <p:embeddedFontLst>
    <p:embeddedFont>
      <p:font typeface="Showcard Gothic" pitchFamily="82" charset="0"/>
      <p:regular r:id="rId35"/>
    </p:embeddedFont>
    <p:embeddedFont>
      <p:font typeface=".VnArial NarrowH" pitchFamily="34" charset="0"/>
      <p:regular r:id="rId36"/>
    </p:embeddedFont>
    <p:embeddedFont>
      <p:font typeface="Calibri" pitchFamily="34" charset="0"/>
      <p:regular r:id="rId37"/>
      <p:bold r:id="rId38"/>
      <p:italic r:id="rId39"/>
      <p:boldItalic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194" y="-1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88F28-6758-409A-A63E-83BC0CB94766}" type="datetimeFigureOut">
              <a:rPr lang="en-US" smtClean="0"/>
              <a:t>14-Sep-23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88D19A-B03E-4E58-8276-DB2F6529EF85}" type="slidenum">
              <a:rPr lang="en-US" smtClean="0"/>
              <a:t>‹#›</a:t>
            </a:fld>
            <a:endParaRPr lang="en-US"/>
          </a:p>
        </p:txBody>
      </p:sp>
    </p:spTree>
    <p:extLst>
      <p:ext uri="{BB962C8B-B14F-4D97-AF65-F5344CB8AC3E}">
        <p14:creationId xmlns:p14="http://schemas.microsoft.com/office/powerpoint/2010/main" val="255614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a:t>Trang nội dung trò chơi Tom và Jerry</a:t>
            </a:r>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15C0B2-BCA5-4ADF-91DF-736B25ACAA68}" type="slidenum">
              <a:rPr lang="en-US" altLang="en-US">
                <a:solidFill>
                  <a:prstClr val="black"/>
                </a:solidFill>
              </a:rPr>
              <a:pPr eaLnBrk="1" hangingPunct="1">
                <a:spcBef>
                  <a:spcPct val="0"/>
                </a:spcBef>
              </a:pPr>
              <a:t>7</a:t>
            </a:fld>
            <a:endParaRPr lang="en-US" altLang="en-US">
              <a:solidFill>
                <a:prstClr val="black"/>
              </a:solidFill>
            </a:endParaRPr>
          </a:p>
        </p:txBody>
      </p:sp>
    </p:spTree>
    <p:extLst>
      <p:ext uri="{BB962C8B-B14F-4D97-AF65-F5344CB8AC3E}">
        <p14:creationId xmlns:p14="http://schemas.microsoft.com/office/powerpoint/2010/main" val="925583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7F5A15-1A8C-46DF-BD2C-7C5EB96A389C}" type="slidenum">
              <a:rPr lang="en-US" altLang="en-US">
                <a:solidFill>
                  <a:prstClr val="black"/>
                </a:solidFill>
              </a:rPr>
              <a:pPr eaLnBrk="1" hangingPunct="1">
                <a:spcBef>
                  <a:spcPct val="0"/>
                </a:spcBef>
              </a:pPr>
              <a:t>8</a:t>
            </a:fld>
            <a:endParaRPr lang="en-US" altLang="en-US">
              <a:solidFill>
                <a:prstClr val="black"/>
              </a:solidFill>
            </a:endParaRPr>
          </a:p>
        </p:txBody>
      </p:sp>
    </p:spTree>
    <p:extLst>
      <p:ext uri="{BB962C8B-B14F-4D97-AF65-F5344CB8AC3E}">
        <p14:creationId xmlns:p14="http://schemas.microsoft.com/office/powerpoint/2010/main" val="2930619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7097385-31AD-4414-9A53-84CA7F106F0E}" type="slidenum">
              <a:rPr lang="en-US" altLang="en-US">
                <a:solidFill>
                  <a:prstClr val="black"/>
                </a:solidFill>
              </a:rPr>
              <a:pPr eaLnBrk="1" hangingPunct="1">
                <a:spcBef>
                  <a:spcPct val="0"/>
                </a:spcBef>
              </a:pPr>
              <a:t>32</a:t>
            </a:fld>
            <a:endParaRPr lang="en-US" alt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a:t>25</a:t>
            </a:r>
          </a:p>
        </p:txBody>
      </p:sp>
    </p:spTree>
    <p:extLst>
      <p:ext uri="{BB962C8B-B14F-4D97-AF65-F5344CB8AC3E}">
        <p14:creationId xmlns:p14="http://schemas.microsoft.com/office/powerpoint/2010/main" val="2795237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80BF66-8E32-4224-BEB1-70B943F218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137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DE93A-7EA6-44C8-BB57-7A5AEB319A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732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F9CC3-F854-4C92-9165-862FCEB237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861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68A8E-C1E2-41BC-95EA-715C274951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1464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1EC31-171D-4FBF-950C-0EC8D7C873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065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9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E2CF2-5611-4428-8E93-BD83EE2621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932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D305E-AA80-4ED3-B00F-E0316E6B7B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229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95659-E81C-44EB-9D5C-161AE050CC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19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4B420F-E356-451D-AB62-F6D3724B49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18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A26F53-2369-48FB-A1B1-68BA1260D7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62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49905E-4474-4879-A561-53064FCBB2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712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DEA66-C011-49EB-9835-6CBFEB5655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343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C06460-7A1D-4F4F-90D1-8C1DCDD86DB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20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E861A1F-7F29-4FB7-9EF0-AE3AD12DF8A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5039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4.gif"/><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7.jpe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4.gif"/><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9.jpe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4.gif"/><Relationship Id="rId4" Type="http://schemas.openxmlformats.org/officeDocument/2006/relationships/image" Target="../media/image3.gif"/></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image" Target="../media/image4.gif"/><Relationship Id="rId4" Type="http://schemas.openxmlformats.org/officeDocument/2006/relationships/image" Target="../media/image3.gif"/></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25.xml"/><Relationship Id="rId7" Type="http://schemas.openxmlformats.org/officeDocument/2006/relationships/image" Target="../media/image26.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tags" Target="../tags/tag26.xml"/><Relationship Id="rId9"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8.xml"/><Relationship Id="rId5" Type="http://schemas.openxmlformats.org/officeDocument/2006/relationships/image" Target="../media/image4.gif"/><Relationship Id="rId4" Type="http://schemas.openxmlformats.org/officeDocument/2006/relationships/image" Target="../media/image3.gif"/></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gif"/><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40.png"/><Relationship Id="rId3" Type="http://schemas.openxmlformats.org/officeDocument/2006/relationships/image" Target="../media/image31.gif"/><Relationship Id="rId7" Type="http://schemas.openxmlformats.org/officeDocument/2006/relationships/image" Target="../media/image35.gif"/><Relationship Id="rId12" Type="http://schemas.openxmlformats.org/officeDocument/2006/relationships/slide" Target="slide29.xml"/><Relationship Id="rId2" Type="http://schemas.openxmlformats.org/officeDocument/2006/relationships/image" Target="../media/image37.jpeg"/><Relationship Id="rId16"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image" Target="../media/image39.png"/><Relationship Id="rId5" Type="http://schemas.openxmlformats.org/officeDocument/2006/relationships/image" Target="../media/image33.gif"/><Relationship Id="rId15" Type="http://schemas.openxmlformats.org/officeDocument/2006/relationships/image" Target="../media/image41.png"/><Relationship Id="rId10" Type="http://schemas.openxmlformats.org/officeDocument/2006/relationships/slide" Target="slide28.xml"/><Relationship Id="rId4" Type="http://schemas.openxmlformats.org/officeDocument/2006/relationships/image" Target="../media/image32.png"/><Relationship Id="rId9" Type="http://schemas.openxmlformats.org/officeDocument/2006/relationships/image" Target="../media/image38.png"/><Relationship Id="rId14" Type="http://schemas.openxmlformats.org/officeDocument/2006/relationships/slide" Target="slide30.xml"/></Relationships>
</file>

<file path=ppt/slides/_rels/slide27.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44.png"/><Relationship Id="rId12" Type="http://schemas.openxmlformats.org/officeDocument/2006/relationships/slide" Target="slide2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3.gif"/><Relationship Id="rId11" Type="http://schemas.openxmlformats.org/officeDocument/2006/relationships/image" Target="../media/image31.gif"/><Relationship Id="rId5" Type="http://schemas.openxmlformats.org/officeDocument/2006/relationships/image" Target="../media/image42.png"/><Relationship Id="rId10" Type="http://schemas.openxmlformats.org/officeDocument/2006/relationships/image" Target="../media/image32.png"/><Relationship Id="rId4" Type="http://schemas.openxmlformats.org/officeDocument/2006/relationships/image" Target="../media/image37.jpe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44.png"/><Relationship Id="rId12" Type="http://schemas.openxmlformats.org/officeDocument/2006/relationships/slide" Target="slide2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3.gif"/><Relationship Id="rId11" Type="http://schemas.openxmlformats.org/officeDocument/2006/relationships/image" Target="../media/image32.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image" Target="../media/image31.gif"/></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45.gif"/><Relationship Id="rId12" Type="http://schemas.openxmlformats.org/officeDocument/2006/relationships/slide" Target="slide2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4.png"/><Relationship Id="rId11" Type="http://schemas.openxmlformats.org/officeDocument/2006/relationships/image" Target="../media/image31.gif"/><Relationship Id="rId5" Type="http://schemas.openxmlformats.org/officeDocument/2006/relationships/image" Target="../media/image42.png"/><Relationship Id="rId10" Type="http://schemas.openxmlformats.org/officeDocument/2006/relationships/image" Target="../media/image43.gif"/><Relationship Id="rId4" Type="http://schemas.openxmlformats.org/officeDocument/2006/relationships/image" Target="../media/image48.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4.gif"/><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44.png"/><Relationship Id="rId12" Type="http://schemas.openxmlformats.org/officeDocument/2006/relationships/slide" Target="slide2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2.png"/><Relationship Id="rId11" Type="http://schemas.openxmlformats.org/officeDocument/2006/relationships/image" Target="../media/image32.png"/><Relationship Id="rId5" Type="http://schemas.openxmlformats.org/officeDocument/2006/relationships/image" Target="../media/image43.gif"/><Relationship Id="rId10"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image" Target="../media/image31.gif"/></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4.gif"/><Relationship Id="rId4" Type="http://schemas.openxmlformats.org/officeDocument/2006/relationships/image" Target="../media/image3.gif"/></Relationships>
</file>

<file path=ppt/slides/_rels/slide32.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slideLayout" Target="../slideLayouts/slideLayout1.xml"/><Relationship Id="rId18" Type="http://schemas.openxmlformats.org/officeDocument/2006/relationships/image" Target="../media/image51.gif"/><Relationship Id="rId3" Type="http://schemas.openxmlformats.org/officeDocument/2006/relationships/tags" Target="../tags/tag32.xml"/><Relationship Id="rId21" Type="http://schemas.openxmlformats.org/officeDocument/2006/relationships/image" Target="../media/image54.gif"/><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image" Target="../media/image50.wmf"/><Relationship Id="rId2" Type="http://schemas.openxmlformats.org/officeDocument/2006/relationships/tags" Target="../tags/tag31.xml"/><Relationship Id="rId16" Type="http://schemas.openxmlformats.org/officeDocument/2006/relationships/image" Target="../media/image49.wmf"/><Relationship Id="rId20" Type="http://schemas.openxmlformats.org/officeDocument/2006/relationships/image" Target="../media/image53.gif"/><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audio" Target="../media/audio1.wav"/><Relationship Id="rId10" Type="http://schemas.openxmlformats.org/officeDocument/2006/relationships/tags" Target="../tags/tag39.xml"/><Relationship Id="rId19" Type="http://schemas.openxmlformats.org/officeDocument/2006/relationships/image" Target="../media/image52.gif"/><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12.png"/><Relationship Id="rId2" Type="http://schemas.microsoft.com/office/2007/relationships/media" Target="../media/media1.wmv"/><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1.jpeg"/><Relationship Id="rId4" Type="http://schemas.openxmlformats.org/officeDocument/2006/relationships/audio" Target="../media/audio4.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1.jpeg"/><Relationship Id="rId5" Type="http://schemas.openxmlformats.org/officeDocument/2006/relationships/audio" Target="../media/audio4.wav"/><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6.jpe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
            <a:ext cx="9144000" cy="990600"/>
          </a:xfrm>
          <a:prstGeom prst="rect">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b="1" dirty="0">
                <a:solidFill>
                  <a:srgbClr val="FFFFFF"/>
                </a:solidFill>
              </a:rPr>
              <a:t>ỦY BAN NHÂN DÂN QUẬN LONG BIÊN</a:t>
            </a:r>
          </a:p>
          <a:p>
            <a:pPr algn="ctr" fontAlgn="base">
              <a:spcBef>
                <a:spcPct val="0"/>
              </a:spcBef>
              <a:spcAft>
                <a:spcPct val="0"/>
              </a:spcAft>
              <a:defRPr/>
            </a:pPr>
            <a:r>
              <a:rPr lang="en-US" sz="2400" b="1" dirty="0">
                <a:solidFill>
                  <a:srgbClr val="FFFFFF"/>
                </a:solidFill>
              </a:rPr>
              <a:t>TRƯỜNG MẦM </a:t>
            </a:r>
            <a:r>
              <a:rPr lang="en-US" sz="2400" b="1" dirty="0" smtClean="0">
                <a:solidFill>
                  <a:srgbClr val="FFFFFF"/>
                </a:solidFill>
              </a:rPr>
              <a:t>NON GIA QUẤT</a:t>
            </a:r>
            <a:endParaRPr lang="en-US" sz="2400" b="1" dirty="0">
              <a:solidFill>
                <a:srgbClr val="FFFFFF"/>
              </a:solidFill>
            </a:endParaRPr>
          </a:p>
        </p:txBody>
      </p:sp>
      <p:sp>
        <p:nvSpPr>
          <p:cNvPr id="9" name="TextBox 8"/>
          <p:cNvSpPr txBox="1">
            <a:spLocks noChangeArrowheads="1"/>
          </p:cNvSpPr>
          <p:nvPr/>
        </p:nvSpPr>
        <p:spPr bwMode="auto">
          <a:xfrm>
            <a:off x="1447800" y="2209800"/>
            <a:ext cx="6521978" cy="1569660"/>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400" b="1" dirty="0">
                <a:solidFill>
                  <a:srgbClr val="339933"/>
                </a:solidFill>
              </a:rPr>
              <a:t>Bài giảng: Trò chuyện về ngày tết trung thu</a:t>
            </a:r>
          </a:p>
          <a:p>
            <a:pPr eaLnBrk="1" fontAlgn="base" hangingPunct="1">
              <a:spcBef>
                <a:spcPct val="0"/>
              </a:spcBef>
              <a:spcAft>
                <a:spcPct val="0"/>
              </a:spcAft>
              <a:buFontTx/>
              <a:buNone/>
            </a:pPr>
            <a:r>
              <a:rPr lang="en-US" altLang="en-US" sz="2400" b="1" dirty="0">
                <a:solidFill>
                  <a:srgbClr val="339933"/>
                </a:solidFill>
              </a:rPr>
              <a:t>Lứa tuổi: 3- 4 tuổi</a:t>
            </a:r>
          </a:p>
          <a:p>
            <a:pPr eaLnBrk="1" fontAlgn="base" hangingPunct="1">
              <a:spcBef>
                <a:spcPct val="0"/>
              </a:spcBef>
              <a:spcAft>
                <a:spcPct val="0"/>
              </a:spcAft>
              <a:buFontTx/>
              <a:buNone/>
            </a:pPr>
            <a:r>
              <a:rPr lang="en-US" altLang="en-US" sz="2400" b="1" dirty="0" err="1" smtClean="0">
                <a:solidFill>
                  <a:srgbClr val="339933"/>
                </a:solidFill>
              </a:rPr>
              <a:t>Lớp</a:t>
            </a:r>
            <a:r>
              <a:rPr lang="en-US" altLang="en-US" sz="2400" b="1" dirty="0" smtClean="0">
                <a:solidFill>
                  <a:srgbClr val="339933"/>
                </a:solidFill>
              </a:rPr>
              <a:t>: MGB </a:t>
            </a:r>
            <a:r>
              <a:rPr lang="en-US" altLang="en-US" sz="2400" b="1" dirty="0" smtClean="0">
                <a:solidFill>
                  <a:srgbClr val="339933"/>
                </a:solidFill>
              </a:rPr>
              <a:t>C3</a:t>
            </a:r>
          </a:p>
          <a:p>
            <a:pPr eaLnBrk="1" fontAlgn="base" hangingPunct="1">
              <a:spcBef>
                <a:spcPct val="0"/>
              </a:spcBef>
              <a:spcAft>
                <a:spcPct val="0"/>
              </a:spcAft>
              <a:buFontTx/>
              <a:buNone/>
            </a:pPr>
            <a:r>
              <a:rPr lang="en-US" altLang="en-US" sz="2400" b="1" dirty="0" err="1" smtClean="0">
                <a:solidFill>
                  <a:srgbClr val="339933"/>
                </a:solidFill>
              </a:rPr>
              <a:t>Giáo</a:t>
            </a:r>
            <a:r>
              <a:rPr lang="en-US" altLang="en-US" sz="2400" b="1" dirty="0" smtClean="0">
                <a:solidFill>
                  <a:srgbClr val="339933"/>
                </a:solidFill>
              </a:rPr>
              <a:t> </a:t>
            </a:r>
            <a:r>
              <a:rPr lang="en-US" altLang="en-US" sz="2400" b="1" dirty="0" err="1" smtClean="0">
                <a:solidFill>
                  <a:srgbClr val="339933"/>
                </a:solidFill>
              </a:rPr>
              <a:t>viên</a:t>
            </a:r>
            <a:r>
              <a:rPr lang="en-US" altLang="en-US" sz="2400" b="1" dirty="0" smtClean="0">
                <a:solidFill>
                  <a:srgbClr val="339933"/>
                </a:solidFill>
              </a:rPr>
              <a:t>: </a:t>
            </a:r>
            <a:r>
              <a:rPr lang="en-US" altLang="en-US" sz="2400" b="1" dirty="0" err="1" smtClean="0">
                <a:solidFill>
                  <a:srgbClr val="339933"/>
                </a:solidFill>
              </a:rPr>
              <a:t>Nguyễn</a:t>
            </a:r>
            <a:r>
              <a:rPr lang="en-US" altLang="en-US" sz="2400" b="1" dirty="0" smtClean="0">
                <a:solidFill>
                  <a:srgbClr val="339933"/>
                </a:solidFill>
              </a:rPr>
              <a:t> </a:t>
            </a:r>
            <a:r>
              <a:rPr lang="en-US" altLang="en-US" sz="2400" b="1" dirty="0" err="1" smtClean="0">
                <a:solidFill>
                  <a:srgbClr val="339933"/>
                </a:solidFill>
              </a:rPr>
              <a:t>Thị</a:t>
            </a:r>
            <a:r>
              <a:rPr lang="en-US" altLang="en-US" sz="2400" b="1" dirty="0" smtClean="0">
                <a:solidFill>
                  <a:srgbClr val="339933"/>
                </a:solidFill>
              </a:rPr>
              <a:t> </a:t>
            </a:r>
            <a:r>
              <a:rPr lang="en-US" altLang="en-US" sz="2400" b="1" dirty="0" err="1" smtClean="0">
                <a:solidFill>
                  <a:srgbClr val="339933"/>
                </a:solidFill>
              </a:rPr>
              <a:t>Hường</a:t>
            </a:r>
            <a:endParaRPr lang="en-US" altLang="en-US" sz="2400" b="1" dirty="0">
              <a:solidFill>
                <a:srgbClr val="339933"/>
              </a:solidFill>
            </a:endParaRPr>
          </a:p>
        </p:txBody>
      </p:sp>
      <p:sp>
        <p:nvSpPr>
          <p:cNvPr id="2" name="Rectangle 1"/>
          <p:cNvSpPr/>
          <p:nvPr/>
        </p:nvSpPr>
        <p:spPr>
          <a:xfrm>
            <a:off x="2059666" y="1271973"/>
            <a:ext cx="5298245" cy="523220"/>
          </a:xfrm>
          <a:prstGeom prst="rect">
            <a:avLst/>
          </a:prstGeom>
          <a:noFill/>
        </p:spPr>
        <p:txBody>
          <a:bodyPr wrap="none">
            <a:spAutoFit/>
          </a:bodyPr>
          <a:lstStyle/>
          <a:p>
            <a:pPr algn="ctr" fontAlgn="base">
              <a:spcBef>
                <a:spcPct val="0"/>
              </a:spcBef>
              <a:spcAft>
                <a:spcPct val="0"/>
              </a:spcAft>
              <a:defRPr/>
            </a:pPr>
            <a:r>
              <a:rPr lang="en-US" sz="28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Lĩnh vực phát triển nhận thức</a:t>
            </a:r>
          </a:p>
        </p:txBody>
      </p:sp>
      <p:pic>
        <p:nvPicPr>
          <p:cNvPr id="4101" name="Picture 4"/>
          <p:cNvPicPr>
            <a:picLocks noChangeAspect="1"/>
          </p:cNvPicPr>
          <p:nvPr/>
        </p:nvPicPr>
        <p:blipFill>
          <a:blip r:embed="rId3">
            <a:extLst>
              <a:ext uri="{28A0092B-C50C-407E-A947-70E740481C1C}">
                <a14:useLocalDpi xmlns:a14="http://schemas.microsoft.com/office/drawing/2010/main" val="0"/>
              </a:ext>
            </a:extLst>
          </a:blip>
          <a:srcRect t="54866"/>
          <a:stretch>
            <a:fillRect/>
          </a:stretch>
        </p:blipFill>
        <p:spPr bwMode="auto">
          <a:xfrm>
            <a:off x="0" y="50292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75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nodeType="afterGroup">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6" presetClass="entr" presetSubtype="0" fill="hold" nodeType="click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wipe(down)">
                                      <p:cBhvr>
                                        <p:cTn id="24" dur="580">
                                          <p:stCondLst>
                                            <p:cond delay="0"/>
                                          </p:stCondLst>
                                        </p:cTn>
                                        <p:tgtEl>
                                          <p:spTgt spid="4101"/>
                                        </p:tgtEl>
                                      </p:cBhvr>
                                    </p:animEffect>
                                    <p:anim calcmode="lin" valueType="num">
                                      <p:cBhvr>
                                        <p:cTn id="25" dur="1822" tmFilter="0,0; 0.14,0.36; 0.43,0.73; 0.71,0.91; 1.0,1.0">
                                          <p:stCondLst>
                                            <p:cond delay="0"/>
                                          </p:stCondLst>
                                        </p:cTn>
                                        <p:tgtEl>
                                          <p:spTgt spid="410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10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10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10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101"/>
                                        </p:tgtEl>
                                        <p:attrNameLst>
                                          <p:attrName>ppt_y</p:attrName>
                                        </p:attrNameLst>
                                      </p:cBhvr>
                                      <p:tavLst>
                                        <p:tav tm="0" fmla="#ppt_y-sin(pi*$)/81">
                                          <p:val>
                                            <p:fltVal val="0"/>
                                          </p:val>
                                        </p:tav>
                                        <p:tav tm="100000">
                                          <p:val>
                                            <p:fltVal val="1"/>
                                          </p:val>
                                        </p:tav>
                                      </p:tavLst>
                                    </p:anim>
                                    <p:animScale>
                                      <p:cBhvr>
                                        <p:cTn id="30" dur="26">
                                          <p:stCondLst>
                                            <p:cond delay="650"/>
                                          </p:stCondLst>
                                        </p:cTn>
                                        <p:tgtEl>
                                          <p:spTgt spid="4101"/>
                                        </p:tgtEl>
                                      </p:cBhvr>
                                      <p:to x="100000" y="60000"/>
                                    </p:animScale>
                                    <p:animScale>
                                      <p:cBhvr>
                                        <p:cTn id="31" dur="166" decel="50000">
                                          <p:stCondLst>
                                            <p:cond delay="676"/>
                                          </p:stCondLst>
                                        </p:cTn>
                                        <p:tgtEl>
                                          <p:spTgt spid="4101"/>
                                        </p:tgtEl>
                                      </p:cBhvr>
                                      <p:to x="100000" y="100000"/>
                                    </p:animScale>
                                    <p:animScale>
                                      <p:cBhvr>
                                        <p:cTn id="32" dur="26">
                                          <p:stCondLst>
                                            <p:cond delay="1312"/>
                                          </p:stCondLst>
                                        </p:cTn>
                                        <p:tgtEl>
                                          <p:spTgt spid="4101"/>
                                        </p:tgtEl>
                                      </p:cBhvr>
                                      <p:to x="100000" y="80000"/>
                                    </p:animScale>
                                    <p:animScale>
                                      <p:cBhvr>
                                        <p:cTn id="33" dur="166" decel="50000">
                                          <p:stCondLst>
                                            <p:cond delay="1338"/>
                                          </p:stCondLst>
                                        </p:cTn>
                                        <p:tgtEl>
                                          <p:spTgt spid="4101"/>
                                        </p:tgtEl>
                                      </p:cBhvr>
                                      <p:to x="100000" y="100000"/>
                                    </p:animScale>
                                    <p:animScale>
                                      <p:cBhvr>
                                        <p:cTn id="34" dur="26">
                                          <p:stCondLst>
                                            <p:cond delay="1642"/>
                                          </p:stCondLst>
                                        </p:cTn>
                                        <p:tgtEl>
                                          <p:spTgt spid="4101"/>
                                        </p:tgtEl>
                                      </p:cBhvr>
                                      <p:to x="100000" y="90000"/>
                                    </p:animScale>
                                    <p:animScale>
                                      <p:cBhvr>
                                        <p:cTn id="35" dur="166" decel="50000">
                                          <p:stCondLst>
                                            <p:cond delay="1668"/>
                                          </p:stCondLst>
                                        </p:cTn>
                                        <p:tgtEl>
                                          <p:spTgt spid="4101"/>
                                        </p:tgtEl>
                                      </p:cBhvr>
                                      <p:to x="100000" y="100000"/>
                                    </p:animScale>
                                    <p:animScale>
                                      <p:cBhvr>
                                        <p:cTn id="36" dur="26">
                                          <p:stCondLst>
                                            <p:cond delay="1808"/>
                                          </p:stCondLst>
                                        </p:cTn>
                                        <p:tgtEl>
                                          <p:spTgt spid="4101"/>
                                        </p:tgtEl>
                                      </p:cBhvr>
                                      <p:to x="100000" y="95000"/>
                                    </p:animScale>
                                    <p:animScale>
                                      <p:cBhvr>
                                        <p:cTn id="37" dur="166" decel="50000">
                                          <p:stCondLst>
                                            <p:cond delay="1834"/>
                                          </p:stCondLst>
                                        </p:cTn>
                                        <p:tgtEl>
                                          <p:spTgt spid="410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948488"/>
            <a:chOff x="0" y="0"/>
            <a:chExt cx="5760" cy="4377"/>
          </a:xfrm>
        </p:grpSpPr>
        <p:pic>
          <p:nvPicPr>
            <p:cNvPr id="1331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là ngày lễ dành cho ai?</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56272435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ang14-15-1.jp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410200" y="914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Tree>
    <p:custDataLst>
      <p:tags r:id="rId1"/>
    </p:custDataLst>
    <p:extLst>
      <p:ext uri="{BB962C8B-B14F-4D97-AF65-F5344CB8AC3E}">
        <p14:creationId xmlns:p14="http://schemas.microsoft.com/office/powerpoint/2010/main" val="1473895108"/>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948488"/>
            <a:chOff x="0" y="0"/>
            <a:chExt cx="5760" cy="4377"/>
          </a:xfrm>
        </p:grpSpPr>
        <p:pic>
          <p:nvPicPr>
            <p:cNvPr id="15364"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thường có những đồ chơi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963396457"/>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D:\GA dien tu hien\anh day hoc\trung thu\untitled1.bmp"/>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3651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82265957"/>
      </p:ext>
    </p:extLst>
  </p:cSld>
  <p:clrMapOvr>
    <a:masterClrMapping/>
  </p:clrMapOvr>
  <p:transition>
    <p:wheel spokes="3"/>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 calcmode="lin" valueType="num">
                                      <p:cBhvr additive="base">
                                        <p:cTn id="7" dur="1500" fill="hold"/>
                                        <p:tgtEl>
                                          <p:spTgt spid="38920"/>
                                        </p:tgtEl>
                                        <p:attrNameLst>
                                          <p:attrName>ppt_x</p:attrName>
                                        </p:attrNameLst>
                                      </p:cBhvr>
                                      <p:tavLst>
                                        <p:tav tm="0">
                                          <p:val>
                                            <p:strVal val="#ppt_x"/>
                                          </p:val>
                                        </p:tav>
                                        <p:tav tm="100000">
                                          <p:val>
                                            <p:strVal val="#ppt_x"/>
                                          </p:val>
                                        </p:tav>
                                      </p:tavLst>
                                    </p:anim>
                                    <p:anim calcmode="lin" valueType="num">
                                      <p:cBhvr additive="base">
                                        <p:cTn id="8" dur="1500" fill="hold"/>
                                        <p:tgtEl>
                                          <p:spTgt spid="38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a:p>
        </p:txBody>
      </p:sp>
      <p:sp>
        <p:nvSpPr>
          <p:cNvPr id="17411" name="Rectangle 3"/>
          <p:cNvSpPr>
            <a:spLocks noGrp="1" noChangeArrowheads="1"/>
          </p:cNvSpPr>
          <p:nvPr>
            <p:ph type="body" idx="1"/>
          </p:nvPr>
        </p:nvSpPr>
        <p:spPr/>
        <p:txBody>
          <a:bodyPr/>
          <a:lstStyle/>
          <a:p>
            <a:pPr eaLnBrk="1" hangingPunct="1"/>
            <a:endParaRPr lang="en-US" altLang="en-US"/>
          </a:p>
        </p:txBody>
      </p:sp>
      <p:pic>
        <p:nvPicPr>
          <p:cNvPr id="17412" name="Picture 4" descr="D:\GA dien tu hien\anh day hoc\trung thu\16.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46619644"/>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44000" cy="6948488"/>
            <a:chOff x="0" y="0"/>
            <a:chExt cx="5760" cy="4377"/>
          </a:xfrm>
        </p:grpSpPr>
        <p:pic>
          <p:nvPicPr>
            <p:cNvPr id="1843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ext Box 14"/>
          <p:cNvSpPr txBox="1">
            <a:spLocks noChangeArrowheads="1"/>
          </p:cNvSpPr>
          <p:nvPr/>
        </p:nvSpPr>
        <p:spPr bwMode="auto">
          <a:xfrm>
            <a:off x="698500" y="1889125"/>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3600">
                <a:solidFill>
                  <a:srgbClr val="0000FF"/>
                </a:solidFill>
                <a:latin typeface="Times New Roman" pitchFamily="18" charset="0"/>
              </a:rPr>
              <a:t>Bánh gì chỉ có vào ngày tết trung thu?</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Con thấy loại quả nào thường bày trong mâm cỗ trung thu?</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979954562"/>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0"/>
            <a:ext cx="525162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599" y="3297382"/>
            <a:ext cx="4747491" cy="356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995414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81" y="304799"/>
            <a:ext cx="7993811" cy="577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5384616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a:p>
        </p:txBody>
      </p:sp>
      <p:sp>
        <p:nvSpPr>
          <p:cNvPr id="21507" name="Rectangle 3"/>
          <p:cNvSpPr>
            <a:spLocks noGrp="1" noChangeArrowheads="1"/>
          </p:cNvSpPr>
          <p:nvPr>
            <p:ph type="body" idx="1"/>
          </p:nvPr>
        </p:nvSpPr>
        <p:spPr/>
        <p:txBody>
          <a:bodyPr/>
          <a:lstStyle/>
          <a:p>
            <a:pPr eaLnBrk="1" hangingPunct="1"/>
            <a:endParaRPr lang="en-US" alt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 y="-1"/>
            <a:ext cx="913707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6743536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08581566"/>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1"/>
          <p:cNvGrpSpPr>
            <a:grpSpLocks/>
          </p:cNvGrpSpPr>
          <p:nvPr/>
        </p:nvGrpSpPr>
        <p:grpSpPr bwMode="auto">
          <a:xfrm>
            <a:off x="0" y="-90488"/>
            <a:ext cx="9144000" cy="6948488"/>
            <a:chOff x="0" y="0"/>
            <a:chExt cx="5760" cy="4377"/>
          </a:xfrm>
        </p:grpSpPr>
        <p:pic>
          <p:nvPicPr>
            <p:cNvPr id="5125"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Text Box 20"/>
          <p:cNvSpPr txBox="1">
            <a:spLocks noChangeArrowheads="1"/>
          </p:cNvSpPr>
          <p:nvPr/>
        </p:nvSpPr>
        <p:spPr bwMode="auto">
          <a:xfrm>
            <a:off x="2362200" y="4572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Mục đích – yêu cầu</a:t>
            </a:r>
          </a:p>
        </p:txBody>
      </p:sp>
      <p:sp>
        <p:nvSpPr>
          <p:cNvPr id="5124" name="Text Box 23"/>
          <p:cNvSpPr txBox="1">
            <a:spLocks noChangeArrowheads="1"/>
          </p:cNvSpPr>
          <p:nvPr/>
        </p:nvSpPr>
        <p:spPr bwMode="auto">
          <a:xfrm>
            <a:off x="838200" y="1371600"/>
            <a:ext cx="7315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b="1">
                <a:solidFill>
                  <a:srgbClr val="0000FF"/>
                </a:solidFill>
                <a:latin typeface="Times New Roman" pitchFamily="18" charset="0"/>
              </a:rPr>
              <a:t>1.Kiến thức: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hiểu được ý nghĩa của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biết một số đặc điểm đặc trưng của ngày tết trung thu: Có mâm ngũ quả,có đèn ông sao…, được phá cỗ, xem múa sư tử.</a:t>
            </a:r>
          </a:p>
          <a:p>
            <a:pPr eaLnBrk="1" fontAlgn="base" hangingPunct="1">
              <a:spcBef>
                <a:spcPct val="0"/>
              </a:spcBef>
              <a:spcAft>
                <a:spcPct val="0"/>
              </a:spcAft>
              <a:buFontTx/>
              <a:buNone/>
            </a:pPr>
            <a:r>
              <a:rPr lang="en-US" altLang="en-US" sz="2000" b="1">
                <a:solidFill>
                  <a:srgbClr val="0000FF"/>
                </a:solidFill>
                <a:latin typeface="Times New Roman" pitchFamily="18" charset="0"/>
              </a:rPr>
              <a:t>2. Kỹ năng: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kể tên một số đồ chơi, món ăn, một số hoạt động trong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trả lời các câu hỏi của cô rõ ràng, mạch lạc, đủ câu.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chọn được hình ảnh về ngày tết trung thu khi chơi trò chơi.</a:t>
            </a:r>
          </a:p>
          <a:p>
            <a:pPr eaLnBrk="1" fontAlgn="base" hangingPunct="1">
              <a:spcBef>
                <a:spcPct val="0"/>
              </a:spcBef>
              <a:spcAft>
                <a:spcPct val="0"/>
              </a:spcAft>
              <a:buFontTx/>
              <a:buNone/>
            </a:pPr>
            <a:r>
              <a:rPr lang="en-US" altLang="en-US" sz="2000" b="1">
                <a:solidFill>
                  <a:srgbClr val="0000FF"/>
                </a:solidFill>
                <a:latin typeface="Times New Roman" pitchFamily="18" charset="0"/>
              </a:rPr>
              <a:t>3. Thái độ:</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ngoan ngoãn, nghe theo yêu cầu của cô.</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hứng thú tham gia hoạt động.</a:t>
            </a:r>
          </a:p>
          <a:p>
            <a:pPr eaLnBrk="1" fontAlgn="base" hangingPunct="1">
              <a:spcBef>
                <a:spcPct val="0"/>
              </a:spcBef>
              <a:spcAft>
                <a:spcPct val="0"/>
              </a:spcAft>
              <a:buFontTx/>
              <a:buNone/>
            </a:pPr>
            <a:r>
              <a:rPr lang="en-US" altLang="en-US" sz="2000">
                <a:solidFill>
                  <a:srgbClr val="0000FF"/>
                </a:solidFill>
                <a:latin typeface="Times New Roman" pitchFamily="18" charset="0"/>
              </a:rPr>
              <a:t>- Giáo dục trẻ biết cách giữ gìn các đồ dùng, đồ chơi.</a:t>
            </a:r>
          </a:p>
        </p:txBody>
      </p:sp>
    </p:spTree>
    <p:custDataLst>
      <p:tags r:id="rId1"/>
    </p:custDataLst>
    <p:extLst>
      <p:ext uri="{BB962C8B-B14F-4D97-AF65-F5344CB8AC3E}">
        <p14:creationId xmlns:p14="http://schemas.microsoft.com/office/powerpoint/2010/main" val="1216177061"/>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9144000" cy="6948488"/>
            <a:chOff x="0" y="0"/>
            <a:chExt cx="5760" cy="4377"/>
          </a:xfrm>
        </p:grpSpPr>
        <p:pic>
          <p:nvPicPr>
            <p:cNvPr id="2355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Vào ngày tết trung thu có những hoạt động gì?</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794795141"/>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a:p>
        </p:txBody>
      </p:sp>
      <p:sp>
        <p:nvSpPr>
          <p:cNvPr id="24579" name="Rectangle 3"/>
          <p:cNvSpPr>
            <a:spLocks noGrp="1" noChangeArrowheads="1"/>
          </p:cNvSpPr>
          <p:nvPr>
            <p:ph type="body" idx="1"/>
          </p:nvPr>
        </p:nvSpPr>
        <p:spPr/>
        <p:txBody>
          <a:bodyPr/>
          <a:lstStyle/>
          <a:p>
            <a:pPr eaLnBrk="1" hangingPunct="1"/>
            <a:endParaRPr lang="en-US" alt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5"/>
            <a:ext cx="9156458" cy="687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2297142"/>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GA dien tu hien\anh day hoc\trung thu\7_82.jp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D:\GA dien tu hien\anh day hoc\trung thu\1190344419_nv.jp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GA dien tu hien\anh day hoc\trung thu\Rong%20ran%20len%20may%20theo%20Su%20tu2.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0024241"/>
      </p:ext>
    </p:extLst>
  </p:cSld>
  <p:clrMapOvr>
    <a:masterClrMapping/>
  </p:clrMapOvr>
  <p:transition>
    <p:wheel spokes="3"/>
    <p:sndAc>
      <p:stSnd>
        <p:snd r:embed="rId6"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3000"/>
                                        <p:tgtEl>
                                          <p:spTgt spid="37890"/>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amond(in)">
                                      <p:cBhvr>
                                        <p:cTn id="11" dur="3000"/>
                                        <p:tgtEl>
                                          <p:spTgt spid="37891"/>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diamond(in)">
                                      <p:cBhvr>
                                        <p:cTn id="15"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a:p>
        </p:txBody>
      </p:sp>
      <p:sp>
        <p:nvSpPr>
          <p:cNvPr id="26627" name="Rectangle 3"/>
          <p:cNvSpPr>
            <a:spLocks noGrp="1" noChangeArrowheads="1"/>
          </p:cNvSpPr>
          <p:nvPr>
            <p:ph type="body" idx="1"/>
          </p:nvPr>
        </p:nvSpPr>
        <p:spPr/>
        <p:txBody>
          <a:bodyPr/>
          <a:lstStyle/>
          <a:p>
            <a:pPr eaLnBrk="1" hangingPunct="1"/>
            <a:endParaRPr lang="en-US" alt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10513428"/>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948488"/>
            <a:chOff x="0" y="0"/>
            <a:chExt cx="5760" cy="4377"/>
          </a:xfrm>
        </p:grpSpPr>
        <p:pic>
          <p:nvPicPr>
            <p:cNvPr id="27652"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Text Box 14"/>
          <p:cNvSpPr txBox="1">
            <a:spLocks noChangeArrowheads="1"/>
          </p:cNvSpPr>
          <p:nvPr/>
        </p:nvSpPr>
        <p:spPr bwMode="auto">
          <a:xfrm>
            <a:off x="1562100" y="2120900"/>
            <a:ext cx="60198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3:</a:t>
            </a:r>
          </a:p>
          <a:p>
            <a:pPr algn="ctr" eaLnBrk="1" fontAlgn="base" hangingPunct="1">
              <a:spcBef>
                <a:spcPct val="50000"/>
              </a:spcBef>
              <a:spcAft>
                <a:spcPct val="0"/>
              </a:spcAft>
              <a:buFontTx/>
              <a:buNone/>
            </a:pPr>
            <a:r>
              <a:rPr lang="en-US" altLang="en-US" sz="4800" b="1">
                <a:solidFill>
                  <a:srgbClr val="0000FF"/>
                </a:solidFill>
                <a:latin typeface="Times New Roman" pitchFamily="18" charset="0"/>
              </a:rPr>
              <a:t>Trò chơi: Cọp ơi, cậu ở đâu thế?</a:t>
            </a:r>
          </a:p>
        </p:txBody>
      </p:sp>
    </p:spTree>
    <p:custDataLst>
      <p:tags r:id="rId1"/>
    </p:custDataLst>
    <p:extLst>
      <p:ext uri="{BB962C8B-B14F-4D97-AF65-F5344CB8AC3E}">
        <p14:creationId xmlns:p14="http://schemas.microsoft.com/office/powerpoint/2010/main" val="238044253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Desktop\Tap huan MN Thuy Phuong 2018\File nguon Game\Cop oi cau o dau\dũ liẹu\ppt\media\im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47896" y="71398"/>
            <a:ext cx="7264162" cy="233909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 ơi! </a:t>
            </a:r>
          </a:p>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 ở đâu thế ?</a:t>
            </a:r>
          </a:p>
        </p:txBody>
      </p:sp>
      <p:pic>
        <p:nvPicPr>
          <p:cNvPr id="2867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4025" y="4052888"/>
            <a:ext cx="20859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844800" y="2722179"/>
            <a:ext cx="3787523" cy="2133600"/>
          </a:xfrm>
          <a:prstGeom prst="rect">
            <a:avLst/>
          </a:prstGeom>
          <a:noFill/>
        </p:spPr>
        <p:txBody>
          <a:bodyPr wrap="none" lIns="121917" tIns="60958" rIns="121917" bIns="60958">
            <a:prstTxWarp prst="textFadeLeft">
              <a:avLst/>
            </a:prstTxWarp>
            <a:spAutoFit/>
          </a:bodyPr>
          <a:lstStyle/>
          <a:p>
            <a:pPr fontAlgn="base">
              <a:spcBef>
                <a:spcPct val="0"/>
              </a:spcBef>
              <a:spcAft>
                <a:spcPct val="0"/>
              </a:spcAft>
              <a:defRPr/>
            </a:pPr>
            <a:r>
              <a:rPr lang="en-US" b="1" dirty="0">
                <a:solidFill>
                  <a:srgbClr val="FF0000"/>
                </a:solidFill>
                <a:cs typeface="Arial" pitchFamily="34" charset="0"/>
              </a:rPr>
              <a:t>TỚ SẼ TÌM RA CẬU</a:t>
            </a:r>
          </a:p>
        </p:txBody>
      </p:sp>
      <p:pic>
        <p:nvPicPr>
          <p:cNvPr id="28678"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663" y="841375"/>
            <a:ext cx="3924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297363"/>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175" y="3484563"/>
            <a:ext cx="352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ADMIN\Desktop\Tai nguyen thiet ke tro choi\Bảng gỗ\bat dau.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1675" y="5994400"/>
            <a:ext cx="2092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224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41" presetClass="entr" presetSubtype="0" repeatCount="indefinite" fill="hold" nodeType="withEffect">
                                  <p:stCondLst>
                                    <p:cond delay="0"/>
                                  </p:stCondLst>
                                  <p:iterate type="lt">
                                    <p:tmPct val="10000"/>
                                  </p:iterate>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4"/>
                                        </p:tgtEl>
                                        <p:attrNameLst>
                                          <p:attrName>ppt_y</p:attrName>
                                        </p:attrNameLst>
                                      </p:cBhvr>
                                      <p:tavLst>
                                        <p:tav tm="0">
                                          <p:val>
                                            <p:strVal val="#ppt_y"/>
                                          </p:val>
                                        </p:tav>
                                        <p:tav tm="100000">
                                          <p:val>
                                            <p:strVal val="#ppt_y"/>
                                          </p:val>
                                        </p:tav>
                                      </p:tavLst>
                                    </p:anim>
                                    <p:anim calcmode="lin" valueType="num">
                                      <p:cBhvr>
                                        <p:cTn id="1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4"/>
                                        </p:tgtEl>
                                      </p:cBhvr>
                                    </p:animEffect>
                                  </p:childTnLst>
                                </p:cTn>
                              </p:par>
                            </p:childTnLst>
                          </p:cTn>
                        </p:par>
                        <p:par>
                          <p:cTn id="15" fill="hold" nodeType="afterGroup">
                            <p:stCondLst>
                              <p:cond delay="105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Tap huan MN Thuy Phuong 2018\File nguon Game\Cop oi cau o dau\dũ liẹu\ppt\media\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31750"/>
            <a:ext cx="9193213"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19200" y="-25400"/>
            <a:ext cx="7865829" cy="94384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ơi</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ở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đâu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thế</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p>
        </p:txBody>
      </p:sp>
      <p:pic>
        <p:nvPicPr>
          <p:cNvPr id="2970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5656263"/>
            <a:ext cx="1327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50" y="71438"/>
            <a:ext cx="3108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4563" y="5105400"/>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050" y="5378450"/>
            <a:ext cx="352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1695" y="1803401"/>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9600" y="1020063"/>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1378" y="3297604"/>
            <a:ext cx="1841500" cy="18288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38899" y="3124201"/>
            <a:ext cx="1816100" cy="18415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tion Button: Home 1">
            <a:hlinkClick r:id="rId16" action="ppaction://hlinksldjump" highlightClick="1"/>
          </p:cNvPr>
          <p:cNvSpPr/>
          <p:nvPr/>
        </p:nvSpPr>
        <p:spPr>
          <a:xfrm>
            <a:off x="8636000" y="6291263"/>
            <a:ext cx="508000" cy="566737"/>
          </a:xfrm>
          <a:prstGeom prst="actionButtonHom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2443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exit" presetSubtype="0" fill="hold" nodeType="clickEffect">
                                  <p:stCondLst>
                                    <p:cond delay="0"/>
                                  </p:stCondLst>
                                  <p:childTnLst>
                                    <p:animEffect transition="out" filter="fade">
                                      <p:cBhvr>
                                        <p:cTn id="12" dur="1000"/>
                                        <p:tgtEl>
                                          <p:spTgt spid="1026"/>
                                        </p:tgtEl>
                                      </p:cBhvr>
                                    </p:animEffect>
                                    <p:anim calcmode="lin" valueType="num">
                                      <p:cBhvr>
                                        <p:cTn id="13" dur="1000"/>
                                        <p:tgtEl>
                                          <p:spTgt spid="1026"/>
                                        </p:tgtEl>
                                        <p:attrNameLst>
                                          <p:attrName>ppt_x</p:attrName>
                                        </p:attrNameLst>
                                      </p:cBhvr>
                                      <p:tavLst>
                                        <p:tav tm="0">
                                          <p:val>
                                            <p:strVal val="ppt_x"/>
                                          </p:val>
                                        </p:tav>
                                        <p:tav tm="100000">
                                          <p:val>
                                            <p:strVal val="ppt_x"/>
                                          </p:val>
                                        </p:tav>
                                      </p:tavLst>
                                    </p:anim>
                                    <p:anim calcmode="lin" valueType="num">
                                      <p:cBhvr>
                                        <p:cTn id="14" dur="1000"/>
                                        <p:tgtEl>
                                          <p:spTgt spid="1026"/>
                                        </p:tgtEl>
                                        <p:attrNameLst>
                                          <p:attrName>ppt_y</p:attrName>
                                        </p:attrNameLst>
                                      </p:cBhvr>
                                      <p:tavLst>
                                        <p:tav tm="0">
                                          <p:val>
                                            <p:strVal val="ppt_y"/>
                                          </p:val>
                                        </p:tav>
                                        <p:tav tm="100000">
                                          <p:val>
                                            <p:strVal val="ppt_y+.1"/>
                                          </p:val>
                                        </p:tav>
                                      </p:tavLst>
                                    </p:anim>
                                    <p:set>
                                      <p:cBhvr>
                                        <p:cTn id="1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6" restart="whenNotActive" fill="hold" evtFilter="cancelBubble" nodeType="interactiveSeq">
                <p:stCondLst>
                  <p:cond evt="onClick" delay="0">
                    <p:tgtEl>
                      <p:spTgt spid="102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2" presetClass="exit" presetSubtype="0" fill="hold" nodeType="clickEffect">
                                  <p:stCondLst>
                                    <p:cond delay="0"/>
                                  </p:stCondLst>
                                  <p:childTnLst>
                                    <p:animEffect transition="out" filter="fade">
                                      <p:cBhvr>
                                        <p:cTn id="20" dur="1000"/>
                                        <p:tgtEl>
                                          <p:spTgt spid="1027"/>
                                        </p:tgtEl>
                                      </p:cBhvr>
                                    </p:animEffect>
                                    <p:anim calcmode="lin" valueType="num">
                                      <p:cBhvr>
                                        <p:cTn id="21" dur="1000"/>
                                        <p:tgtEl>
                                          <p:spTgt spid="1027"/>
                                        </p:tgtEl>
                                        <p:attrNameLst>
                                          <p:attrName>ppt_x</p:attrName>
                                        </p:attrNameLst>
                                      </p:cBhvr>
                                      <p:tavLst>
                                        <p:tav tm="0">
                                          <p:val>
                                            <p:strVal val="ppt_x"/>
                                          </p:val>
                                        </p:tav>
                                        <p:tav tm="100000">
                                          <p:val>
                                            <p:strVal val="ppt_x"/>
                                          </p:val>
                                        </p:tav>
                                      </p:tavLst>
                                    </p:anim>
                                    <p:anim calcmode="lin" valueType="num">
                                      <p:cBhvr>
                                        <p:cTn id="22" dur="1000"/>
                                        <p:tgtEl>
                                          <p:spTgt spid="1027"/>
                                        </p:tgtEl>
                                        <p:attrNameLst>
                                          <p:attrName>ppt_y</p:attrName>
                                        </p:attrNameLst>
                                      </p:cBhvr>
                                      <p:tavLst>
                                        <p:tav tm="0">
                                          <p:val>
                                            <p:strVal val="ppt_y"/>
                                          </p:val>
                                        </p:tav>
                                        <p:tav tm="100000">
                                          <p:val>
                                            <p:strVal val="ppt_y+.1"/>
                                          </p:val>
                                        </p:tav>
                                      </p:tavLst>
                                    </p:anim>
                                    <p:set>
                                      <p:cBhvr>
                                        <p:cTn id="23" dur="1" fill="hold">
                                          <p:stCondLst>
                                            <p:cond delay="9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4" restart="whenNotActive" fill="hold" evtFilter="cancelBubble" nodeType="interactiveSeq">
                <p:stCondLst>
                  <p:cond evt="onClick" delay="0">
                    <p:tgtEl>
                      <p:spTgt spid="102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exit" presetSubtype="0" fill="hold" nodeType="clickEffect">
                                  <p:stCondLst>
                                    <p:cond delay="0"/>
                                  </p:stCondLst>
                                  <p:childTnLst>
                                    <p:animEffect transition="out" filter="fade">
                                      <p:cBhvr>
                                        <p:cTn id="28" dur="1000"/>
                                        <p:tgtEl>
                                          <p:spTgt spid="1028"/>
                                        </p:tgtEl>
                                      </p:cBhvr>
                                    </p:animEffect>
                                    <p:anim calcmode="lin" valueType="num">
                                      <p:cBhvr>
                                        <p:cTn id="29" dur="1000"/>
                                        <p:tgtEl>
                                          <p:spTgt spid="1028"/>
                                        </p:tgtEl>
                                        <p:attrNameLst>
                                          <p:attrName>ppt_x</p:attrName>
                                        </p:attrNameLst>
                                      </p:cBhvr>
                                      <p:tavLst>
                                        <p:tav tm="0">
                                          <p:val>
                                            <p:strVal val="ppt_x"/>
                                          </p:val>
                                        </p:tav>
                                        <p:tav tm="100000">
                                          <p:val>
                                            <p:strVal val="ppt_x"/>
                                          </p:val>
                                        </p:tav>
                                      </p:tavLst>
                                    </p:anim>
                                    <p:anim calcmode="lin" valueType="num">
                                      <p:cBhvr>
                                        <p:cTn id="30" dur="1000"/>
                                        <p:tgtEl>
                                          <p:spTgt spid="1028"/>
                                        </p:tgtEl>
                                        <p:attrNameLst>
                                          <p:attrName>ppt_y</p:attrName>
                                        </p:attrNameLst>
                                      </p:cBhvr>
                                      <p:tavLst>
                                        <p:tav tm="0">
                                          <p:val>
                                            <p:strVal val="ppt_y"/>
                                          </p:val>
                                        </p:tav>
                                        <p:tav tm="100000">
                                          <p:val>
                                            <p:strVal val="ppt_y+.1"/>
                                          </p:val>
                                        </p:tav>
                                      </p:tavLst>
                                    </p:anim>
                                    <p:set>
                                      <p:cBhvr>
                                        <p:cTn id="31" dur="1" fill="hold">
                                          <p:stCondLst>
                                            <p:cond delay="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2" restart="whenNotActive" fill="hold" evtFilter="cancelBubble" nodeType="interactiveSeq">
                <p:stCondLst>
                  <p:cond evt="onClick" delay="0">
                    <p:tgtEl>
                      <p:spTgt spid="10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exit" presetSubtype="0" fill="hold" nodeType="clickEffect">
                                  <p:stCondLst>
                                    <p:cond delay="0"/>
                                  </p:stCondLst>
                                  <p:childTnLst>
                                    <p:animEffect transition="out" filter="fade">
                                      <p:cBhvr>
                                        <p:cTn id="36" dur="1000"/>
                                        <p:tgtEl>
                                          <p:spTgt spid="1029"/>
                                        </p:tgtEl>
                                      </p:cBhvr>
                                    </p:animEffect>
                                    <p:anim calcmode="lin" valueType="num">
                                      <p:cBhvr>
                                        <p:cTn id="37" dur="1000"/>
                                        <p:tgtEl>
                                          <p:spTgt spid="1029"/>
                                        </p:tgtEl>
                                        <p:attrNameLst>
                                          <p:attrName>ppt_x</p:attrName>
                                        </p:attrNameLst>
                                      </p:cBhvr>
                                      <p:tavLst>
                                        <p:tav tm="0">
                                          <p:val>
                                            <p:strVal val="ppt_x"/>
                                          </p:val>
                                        </p:tav>
                                        <p:tav tm="100000">
                                          <p:val>
                                            <p:strVal val="ppt_x"/>
                                          </p:val>
                                        </p:tav>
                                      </p:tavLst>
                                    </p:anim>
                                    <p:anim calcmode="lin" valueType="num">
                                      <p:cBhvr>
                                        <p:cTn id="38" dur="1000"/>
                                        <p:tgtEl>
                                          <p:spTgt spid="1029"/>
                                        </p:tgtEl>
                                        <p:attrNameLst>
                                          <p:attrName>ppt_y</p:attrName>
                                        </p:attrNameLst>
                                      </p:cBhvr>
                                      <p:tavLst>
                                        <p:tav tm="0">
                                          <p:val>
                                            <p:strVal val="ppt_y"/>
                                          </p:val>
                                        </p:tav>
                                        <p:tav tm="100000">
                                          <p:val>
                                            <p:strVal val="ppt_y+.1"/>
                                          </p:val>
                                        </p:tav>
                                      </p:tavLst>
                                    </p:anim>
                                    <p:set>
                                      <p:cBhvr>
                                        <p:cTn id="39" dur="1" fill="hold">
                                          <p:stCondLst>
                                            <p:cond delay="999"/>
                                          </p:stCondLst>
                                        </p:cTn>
                                        <p:tgtEl>
                                          <p:spTgt spid="1029"/>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Tap huan MN Thuy Phuong 2018\File nguon Game\Cop oi cau o dau\dũ liẹu\ppt\media\imag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4308475" y="2882900"/>
            <a:ext cx="1525588" cy="1479550"/>
            <a:chOff x="837434" y="3341516"/>
            <a:chExt cx="1143766" cy="1109571"/>
          </a:xfrm>
        </p:grpSpPr>
        <p:pic>
          <p:nvPicPr>
            <p:cNvPr id="30743"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Box 34"/>
            <p:cNvSpPr txBox="1">
              <a:spLocks noChangeArrowheads="1"/>
            </p:cNvSpPr>
            <p:nvPr/>
          </p:nvSpPr>
          <p:spPr bwMode="auto">
            <a:xfrm>
              <a:off x="837434" y="3714750"/>
              <a:ext cx="988492"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B. Mùa hè</a:t>
              </a:r>
            </a:p>
          </p:txBody>
        </p:sp>
      </p:grpSp>
      <p:grpSp>
        <p:nvGrpSpPr>
          <p:cNvPr id="45" name="Group 44"/>
          <p:cNvGrpSpPr>
            <a:grpSpLocks/>
          </p:cNvGrpSpPr>
          <p:nvPr/>
        </p:nvGrpSpPr>
        <p:grpSpPr bwMode="auto">
          <a:xfrm>
            <a:off x="7077075" y="3879850"/>
            <a:ext cx="1617663" cy="1479550"/>
            <a:chOff x="816553" y="3341516"/>
            <a:chExt cx="1213313" cy="1109571"/>
          </a:xfrm>
        </p:grpSpPr>
        <p:pic>
          <p:nvPicPr>
            <p:cNvPr id="3074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46"/>
            <p:cNvSpPr txBox="1">
              <a:spLocks noChangeArrowheads="1"/>
            </p:cNvSpPr>
            <p:nvPr/>
          </p:nvSpPr>
          <p:spPr bwMode="auto">
            <a:xfrm>
              <a:off x="816553" y="3654996"/>
              <a:ext cx="121331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D. Mùa xuân</a:t>
              </a:r>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32000" y="530383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1025"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28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266825" y="962025"/>
            <a:ext cx="614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Tết trung thu diễn ra mùa nào </a:t>
            </a:r>
          </a:p>
          <a:p>
            <a:pPr eaLnBrk="1" fontAlgn="base" hangingPunct="1">
              <a:spcBef>
                <a:spcPct val="0"/>
              </a:spcBef>
              <a:spcAft>
                <a:spcPct val="0"/>
              </a:spcAft>
              <a:buFontTx/>
              <a:buNone/>
            </a:pPr>
            <a:r>
              <a:rPr lang="en-US" altLang="en-US" b="1">
                <a:solidFill>
                  <a:srgbClr val="FFFFFF"/>
                </a:solidFill>
              </a:rPr>
              <a:t>trong năm? </a:t>
            </a:r>
          </a:p>
        </p:txBody>
      </p:sp>
      <p:grpSp>
        <p:nvGrpSpPr>
          <p:cNvPr id="42" name="Group 41"/>
          <p:cNvGrpSpPr>
            <a:grpSpLocks/>
          </p:cNvGrpSpPr>
          <p:nvPr/>
        </p:nvGrpSpPr>
        <p:grpSpPr bwMode="auto">
          <a:xfrm>
            <a:off x="4953000" y="4911725"/>
            <a:ext cx="1698625" cy="1479550"/>
            <a:chOff x="832209" y="3341516"/>
            <a:chExt cx="1273425" cy="1109571"/>
          </a:xfrm>
        </p:grpSpPr>
        <p:pic>
          <p:nvPicPr>
            <p:cNvPr id="30739"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43"/>
            <p:cNvSpPr txBox="1">
              <a:spLocks noChangeArrowheads="1"/>
            </p:cNvSpPr>
            <p:nvPr/>
          </p:nvSpPr>
          <p:spPr bwMode="auto">
            <a:xfrm>
              <a:off x="832209" y="3621474"/>
              <a:ext cx="12734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C. Mùa đ</a:t>
              </a:r>
              <a:r>
                <a:rPr lang="en-US" altLang="en-US" sz="2400" b="1">
                  <a:solidFill>
                    <a:srgbClr val="FFFFFF"/>
                  </a:solidFill>
                  <a:latin typeface="Times New Roman" pitchFamily="18" charset="0"/>
                  <a:cs typeface="Times New Roman" pitchFamily="18" charset="0"/>
                </a:rPr>
                <a:t>ông</a:t>
              </a:r>
            </a:p>
          </p:txBody>
        </p:sp>
      </p:grpSp>
      <p:grpSp>
        <p:nvGrpSpPr>
          <p:cNvPr id="29" name="Group 28"/>
          <p:cNvGrpSpPr>
            <a:grpSpLocks/>
          </p:cNvGrpSpPr>
          <p:nvPr/>
        </p:nvGrpSpPr>
        <p:grpSpPr bwMode="auto">
          <a:xfrm>
            <a:off x="1762125" y="5053013"/>
            <a:ext cx="1517650" cy="1479550"/>
            <a:chOff x="842620" y="3341516"/>
            <a:chExt cx="1138580" cy="1109571"/>
          </a:xfrm>
        </p:grpSpPr>
        <p:pic>
          <p:nvPicPr>
            <p:cNvPr id="30737"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7"/>
            <p:cNvSpPr txBox="1">
              <a:spLocks noChangeArrowheads="1"/>
            </p:cNvSpPr>
            <p:nvPr/>
          </p:nvSpPr>
          <p:spPr bwMode="auto">
            <a:xfrm>
              <a:off x="891312" y="3753190"/>
              <a:ext cx="108467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A. Mùa thu</a:t>
              </a:r>
              <a:endParaRPr lang="en-US" altLang="en-US" sz="2700" b="1">
                <a:solidFill>
                  <a:srgbClr val="FFFFFF"/>
                </a:solidFill>
                <a:latin typeface="Times New Roman" pitchFamily="18" charset="0"/>
                <a:cs typeface="Times New Roman" pitchFamily="18" charset="0"/>
              </a:endParaRPr>
            </a:p>
          </p:txBody>
        </p:sp>
      </p:grpSp>
      <p:pic>
        <p:nvPicPr>
          <p:cNvPr id="66" name="Picture 6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flipH="1">
            <a:off x="66675" y="4038600"/>
            <a:ext cx="14208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5" descr="C:\Users\ADMIN\Desktop\Tai nguyen thiet ke tro choi\Bảng gỗ\tro ve.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25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050"/>
                            </p:stCondLst>
                            <p:childTnLst>
                              <p:par>
                                <p:cTn id="13" presetID="47"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50"/>
                            </p:stCondLst>
                            <p:childTnLst>
                              <p:par>
                                <p:cTn id="19" presetID="47"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0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0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3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12000" y="3879850"/>
            <a:ext cx="1517650" cy="1479550"/>
            <a:chOff x="842620" y="3341516"/>
            <a:chExt cx="1138580" cy="1109571"/>
          </a:xfrm>
        </p:grpSpPr>
        <p:pic>
          <p:nvPicPr>
            <p:cNvPr id="31767"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Box 46"/>
            <p:cNvSpPr txBox="1">
              <a:spLocks noChangeArrowheads="1"/>
            </p:cNvSpPr>
            <p:nvPr/>
          </p:nvSpPr>
          <p:spPr bwMode="auto">
            <a:xfrm>
              <a:off x="880577" y="3714750"/>
              <a:ext cx="902201"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Quả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bóng</a:t>
              </a:r>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02100" y="4297363"/>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3606800" y="3889375"/>
            <a:ext cx="1631950" cy="1477963"/>
            <a:chOff x="800260" y="3341516"/>
            <a:chExt cx="1223300" cy="1109571"/>
          </a:xfrm>
        </p:grpSpPr>
        <p:pic>
          <p:nvPicPr>
            <p:cNvPr id="3176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TextBox 27"/>
            <p:cNvSpPr txBox="1">
              <a:spLocks noChangeArrowheads="1"/>
            </p:cNvSpPr>
            <p:nvPr/>
          </p:nvSpPr>
          <p:spPr bwMode="auto">
            <a:xfrm>
              <a:off x="800260" y="3586692"/>
              <a:ext cx="1223300" cy="6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Đèn ông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sao</a:t>
              </a:r>
            </a:p>
          </p:txBody>
        </p:sp>
      </p:grpSp>
      <p:pic>
        <p:nvPicPr>
          <p:cNvPr id="31750"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2332038" y="2633663"/>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1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magic.wav">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chon sai.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vui mung nhay.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749300" y="1092200"/>
            <a:ext cx="7405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b="1">
                <a:solidFill>
                  <a:srgbClr val="FFFFFF"/>
                </a:solidFill>
              </a:rPr>
              <a:t>Đồ chơi nào thường xuất hiện trong </a:t>
            </a:r>
          </a:p>
          <a:p>
            <a:pPr algn="ctr" eaLnBrk="1" fontAlgn="base" hangingPunct="1">
              <a:spcBef>
                <a:spcPct val="0"/>
              </a:spcBef>
              <a:spcAft>
                <a:spcPct val="0"/>
              </a:spcAft>
              <a:buFontTx/>
              <a:buNone/>
            </a:pPr>
            <a:r>
              <a:rPr lang="en-US" altLang="en-US" b="1">
                <a:solidFill>
                  <a:srgbClr val="FFFFFF"/>
                </a:solidFill>
              </a:rPr>
              <a:t>ngày tết trung thu?</a:t>
            </a:r>
          </a:p>
        </p:txBody>
      </p:sp>
      <p:grpSp>
        <p:nvGrpSpPr>
          <p:cNvPr id="33" name="Group 32"/>
          <p:cNvGrpSpPr>
            <a:grpSpLocks/>
          </p:cNvGrpSpPr>
          <p:nvPr/>
        </p:nvGrpSpPr>
        <p:grpSpPr bwMode="auto">
          <a:xfrm>
            <a:off x="1303338" y="5294313"/>
            <a:ext cx="1612900" cy="1479550"/>
            <a:chOff x="771144" y="3341516"/>
            <a:chExt cx="1210056" cy="1109571"/>
          </a:xfrm>
        </p:grpSpPr>
        <p:pic>
          <p:nvPicPr>
            <p:cNvPr id="31763"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Box 34"/>
            <p:cNvSpPr txBox="1">
              <a:spLocks noChangeArrowheads="1"/>
            </p:cNvSpPr>
            <p:nvPr/>
          </p:nvSpPr>
          <p:spPr bwMode="auto">
            <a:xfrm>
              <a:off x="771144" y="3714750"/>
              <a:ext cx="1121076"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A. Búp bê</a:t>
              </a:r>
            </a:p>
          </p:txBody>
        </p:sp>
      </p:grpSp>
      <p:grpSp>
        <p:nvGrpSpPr>
          <p:cNvPr id="42" name="Group 41"/>
          <p:cNvGrpSpPr>
            <a:grpSpLocks/>
          </p:cNvGrpSpPr>
          <p:nvPr/>
        </p:nvGrpSpPr>
        <p:grpSpPr bwMode="auto">
          <a:xfrm>
            <a:off x="4883150" y="5292725"/>
            <a:ext cx="1517650" cy="1479550"/>
            <a:chOff x="842620" y="3341516"/>
            <a:chExt cx="1138580" cy="1109571"/>
          </a:xfrm>
        </p:grpSpPr>
        <p:pic>
          <p:nvPicPr>
            <p:cNvPr id="31761"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TextBox 43"/>
            <p:cNvSpPr txBox="1">
              <a:spLocks noChangeArrowheads="1"/>
            </p:cNvSpPr>
            <p:nvPr/>
          </p:nvSpPr>
          <p:spPr bwMode="auto">
            <a:xfrm>
              <a:off x="906432" y="3714750"/>
              <a:ext cx="850489"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Ô tô</a:t>
              </a:r>
            </a:p>
          </p:txBody>
        </p:sp>
      </p:grpSp>
      <p:pic>
        <p:nvPicPr>
          <p:cNvPr id="31760" name="Picture 5" descr="C:\Users\ADMIN\Desktop\Tai nguyen thiet ke tro choi\Bảng gỗ\tro ve.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019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6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650"/>
                            </p:stCondLst>
                            <p:childTnLst>
                              <p:par>
                                <p:cTn id="19" presetID="47"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6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6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6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9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08825" y="3862388"/>
            <a:ext cx="1517650" cy="1479550"/>
            <a:chOff x="842620" y="3341516"/>
            <a:chExt cx="1138580" cy="1109571"/>
          </a:xfrm>
        </p:grpSpPr>
        <p:pic>
          <p:nvPicPr>
            <p:cNvPr id="3279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46"/>
            <p:cNvSpPr txBox="1">
              <a:spLocks noChangeArrowheads="1"/>
            </p:cNvSpPr>
            <p:nvPr/>
          </p:nvSpPr>
          <p:spPr bwMode="auto">
            <a:xfrm>
              <a:off x="857730" y="3714750"/>
              <a:ext cx="947899"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Bánh</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tẻ</a:t>
              </a:r>
            </a:p>
          </p:txBody>
        </p:sp>
      </p:grpSp>
      <p:grpSp>
        <p:nvGrpSpPr>
          <p:cNvPr id="42" name="Group 41"/>
          <p:cNvGrpSpPr>
            <a:grpSpLocks/>
          </p:cNvGrpSpPr>
          <p:nvPr/>
        </p:nvGrpSpPr>
        <p:grpSpPr bwMode="auto">
          <a:xfrm>
            <a:off x="3663950" y="3886200"/>
            <a:ext cx="1517650" cy="1479550"/>
            <a:chOff x="842620" y="3341516"/>
            <a:chExt cx="1138580" cy="1109571"/>
          </a:xfrm>
        </p:grpSpPr>
        <p:pic>
          <p:nvPicPr>
            <p:cNvPr id="32789"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Box 43"/>
            <p:cNvSpPr txBox="1">
              <a:spLocks noChangeArrowheads="1"/>
            </p:cNvSpPr>
            <p:nvPr/>
          </p:nvSpPr>
          <p:spPr bwMode="auto">
            <a:xfrm>
              <a:off x="934084" y="3441452"/>
              <a:ext cx="992397" cy="9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chưng</a:t>
              </a:r>
            </a:p>
            <a:p>
              <a:pPr algn="ctr" eaLnBrk="1" fontAlgn="base" hangingPunct="1">
                <a:spcBef>
                  <a:spcPct val="0"/>
                </a:spcBef>
                <a:spcAft>
                  <a:spcPct val="0"/>
                </a:spcAft>
                <a:buFontTx/>
                <a:buNone/>
              </a:pPr>
              <a:endParaRPr lang="en-US" altLang="en-US" sz="2400" b="1">
                <a:solidFill>
                  <a:srgbClr val="FFFFFF"/>
                </a:solidFill>
                <a:latin typeface="Times New Roman" pitchFamily="18" charset="0"/>
                <a:cs typeface="Times New Roman" pitchFamily="18" charset="0"/>
              </a:endParaRPr>
            </a:p>
          </p:txBody>
        </p:sp>
      </p:grpSp>
      <p:pic>
        <p:nvPicPr>
          <p:cNvPr id="32773"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3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magic.wav">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chon sai.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vui mung nhay.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1381125" y="5294313"/>
            <a:ext cx="1517650" cy="1479550"/>
            <a:chOff x="842620" y="3341516"/>
            <a:chExt cx="1138580" cy="1109571"/>
          </a:xfrm>
        </p:grpSpPr>
        <p:pic>
          <p:nvPicPr>
            <p:cNvPr id="32787"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34"/>
            <p:cNvSpPr txBox="1">
              <a:spLocks noChangeArrowheads="1"/>
            </p:cNvSpPr>
            <p:nvPr/>
          </p:nvSpPr>
          <p:spPr bwMode="auto">
            <a:xfrm>
              <a:off x="879977" y="3714750"/>
              <a:ext cx="903405" cy="3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A. Chè</a:t>
              </a:r>
            </a:p>
          </p:txBody>
        </p:sp>
      </p:grpSp>
      <p:pic>
        <p:nvPicPr>
          <p:cNvPr id="22"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21300" y="5708650"/>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767263" y="5286375"/>
            <a:ext cx="1638300" cy="1487488"/>
            <a:chOff x="751901" y="3498807"/>
            <a:chExt cx="1229299" cy="1116116"/>
          </a:xfrm>
        </p:grpSpPr>
        <p:pic>
          <p:nvPicPr>
            <p:cNvPr id="3278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498807"/>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27"/>
            <p:cNvSpPr txBox="1">
              <a:spLocks noChangeArrowheads="1"/>
            </p:cNvSpPr>
            <p:nvPr/>
          </p:nvSpPr>
          <p:spPr bwMode="auto">
            <a:xfrm>
              <a:off x="751901" y="3714750"/>
              <a:ext cx="1159560"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nướng,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bánh dẻo </a:t>
              </a:r>
            </a:p>
          </p:txBody>
        </p:sp>
      </p:grpSp>
      <p:pic>
        <p:nvPicPr>
          <p:cNvPr id="66" name="Picture 6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flipH="1">
            <a:off x="4056063" y="4019550"/>
            <a:ext cx="142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003300" y="962025"/>
            <a:ext cx="7386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Mâm cỗ trung thu thường có những </a:t>
            </a:r>
          </a:p>
          <a:p>
            <a:pPr eaLnBrk="1" fontAlgn="base" hangingPunct="1">
              <a:spcBef>
                <a:spcPct val="0"/>
              </a:spcBef>
              <a:spcAft>
                <a:spcPct val="0"/>
              </a:spcAft>
              <a:buFontTx/>
              <a:buNone/>
            </a:pPr>
            <a:r>
              <a:rPr lang="en-US" altLang="en-US" b="1">
                <a:solidFill>
                  <a:srgbClr val="FFFFFF"/>
                </a:solidFill>
              </a:rPr>
              <a:t>món ăn gì?</a:t>
            </a:r>
          </a:p>
        </p:txBody>
      </p:sp>
      <p:pic>
        <p:nvPicPr>
          <p:cNvPr id="32784" name="Picture 5" descr="C:\Users\ADMIN\Desktop\Tai nguyen thiet ke tro choi\Bảng gỗ\tro ve.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47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1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1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150"/>
                            </p:stCondLst>
                            <p:childTnLst>
                              <p:par>
                                <p:cTn id="25" presetID="47"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1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1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4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948488"/>
            <a:chOff x="0" y="0"/>
            <a:chExt cx="5760" cy="4377"/>
          </a:xfrm>
        </p:grpSpPr>
        <p:pic>
          <p:nvPicPr>
            <p:cNvPr id="6148"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 Box 18"/>
          <p:cNvSpPr txBox="1">
            <a:spLocks noChangeArrowheads="1"/>
          </p:cNvSpPr>
          <p:nvPr/>
        </p:nvSpPr>
        <p:spPr bwMode="auto">
          <a:xfrm>
            <a:off x="1752600" y="1295400"/>
            <a:ext cx="5943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1:</a:t>
            </a:r>
            <a:r>
              <a:rPr lang="en-US" altLang="en-US" sz="4800">
                <a:solidFill>
                  <a:srgbClr val="C00000"/>
                </a:solidFill>
                <a:latin typeface="Times New Roman" pitchFamily="18" charset="0"/>
              </a:rPr>
              <a:t> </a:t>
            </a:r>
          </a:p>
          <a:p>
            <a:pPr eaLnBrk="1" fontAlgn="base" hangingPunct="1">
              <a:spcBef>
                <a:spcPct val="50000"/>
              </a:spcBef>
              <a:spcAft>
                <a:spcPct val="0"/>
              </a:spcAft>
              <a:buFontTx/>
              <a:buNone/>
            </a:pPr>
            <a:r>
              <a:rPr lang="en-US" altLang="en-US" sz="4000">
                <a:solidFill>
                  <a:srgbClr val="0000FF"/>
                </a:solidFill>
                <a:latin typeface="Times New Roman" pitchFamily="18" charset="0"/>
              </a:rPr>
              <a:t>      </a:t>
            </a:r>
            <a:r>
              <a:rPr lang="en-US" altLang="en-US" sz="4000" b="1">
                <a:solidFill>
                  <a:srgbClr val="0000FF"/>
                </a:solidFill>
                <a:latin typeface="Times New Roman" pitchFamily="18" charset="0"/>
              </a:rPr>
              <a:t>Trò chơi: Tom và jery</a:t>
            </a:r>
          </a:p>
        </p:txBody>
      </p:sp>
    </p:spTree>
    <p:custDataLst>
      <p:tags r:id="rId1"/>
    </p:custDataLst>
    <p:extLst>
      <p:ext uri="{BB962C8B-B14F-4D97-AF65-F5344CB8AC3E}">
        <p14:creationId xmlns:p14="http://schemas.microsoft.com/office/powerpoint/2010/main" val="79421397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56500" y="42814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7118350" y="3871913"/>
            <a:ext cx="1517650" cy="1535112"/>
            <a:chOff x="842620" y="3341516"/>
            <a:chExt cx="1138580" cy="1150647"/>
          </a:xfrm>
        </p:grpSpPr>
        <p:pic>
          <p:nvPicPr>
            <p:cNvPr id="33815" name="Picture 18"/>
            <p:cNvPicPr>
              <a:picLocks noChangeAspect="1"/>
            </p:cNvPicPr>
            <p:nvPr/>
          </p:nvPicPr>
          <p:blipFill>
            <a:blip r:embed="rId6">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TextBox 27"/>
            <p:cNvSpPr txBox="1">
              <a:spLocks noChangeArrowheads="1"/>
            </p:cNvSpPr>
            <p:nvPr/>
          </p:nvSpPr>
          <p:spPr bwMode="auto">
            <a:xfrm>
              <a:off x="855720" y="3591990"/>
              <a:ext cx="1014044"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Rước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đèn</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ông sao</a:t>
              </a:r>
            </a:p>
          </p:txBody>
        </p:sp>
      </p:grpSp>
      <p:grpSp>
        <p:nvGrpSpPr>
          <p:cNvPr id="42" name="Group 41"/>
          <p:cNvGrpSpPr>
            <a:grpSpLocks/>
          </p:cNvGrpSpPr>
          <p:nvPr/>
        </p:nvGrpSpPr>
        <p:grpSpPr bwMode="auto">
          <a:xfrm>
            <a:off x="3635375" y="3886200"/>
            <a:ext cx="1546225" cy="1479550"/>
            <a:chOff x="821002" y="3341515"/>
            <a:chExt cx="1160198" cy="1109571"/>
          </a:xfrm>
        </p:grpSpPr>
        <p:pic>
          <p:nvPicPr>
            <p:cNvPr id="33813" name="Picture 42"/>
            <p:cNvPicPr>
              <a:picLocks noChangeAspect="1"/>
            </p:cNvPicPr>
            <p:nvPr/>
          </p:nvPicPr>
          <p:blipFill>
            <a:blip r:embed="rId6">
              <a:extLst>
                <a:ext uri="{28A0092B-C50C-407E-A947-70E740481C1C}">
                  <a14:useLocalDpi xmlns:a14="http://schemas.microsoft.com/office/drawing/2010/main" val="0"/>
                </a:ext>
              </a:extLst>
            </a:blip>
            <a:srcRect l="16112" t="21481" r="25742" b="21852"/>
            <a:stretch>
              <a:fillRect/>
            </a:stretch>
          </p:blipFill>
          <p:spPr bwMode="auto">
            <a:xfrm>
              <a:off x="842620" y="3341515"/>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TextBox 43"/>
            <p:cNvSpPr txBox="1">
              <a:spLocks noChangeArrowheads="1"/>
            </p:cNvSpPr>
            <p:nvPr/>
          </p:nvSpPr>
          <p:spPr bwMode="auto">
            <a:xfrm>
              <a:off x="821002" y="3714750"/>
              <a:ext cx="1021356" cy="6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B. Thổi </a:t>
              </a:r>
            </a:p>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kèn</a:t>
              </a:r>
            </a:p>
          </p:txBody>
        </p:sp>
      </p:grpSp>
      <p:pic>
        <p:nvPicPr>
          <p:cNvPr id="33798"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5786438" y="2617788"/>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4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magic.wav">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chon sai.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vui mung nhay.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397000" y="962025"/>
            <a:ext cx="6272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Hoạt động nào thường diễn ra </a:t>
            </a:r>
          </a:p>
          <a:p>
            <a:pPr eaLnBrk="1" fontAlgn="base" hangingPunct="1">
              <a:spcBef>
                <a:spcPct val="0"/>
              </a:spcBef>
              <a:spcAft>
                <a:spcPct val="0"/>
              </a:spcAft>
              <a:buFontTx/>
              <a:buNone/>
            </a:pPr>
            <a:r>
              <a:rPr lang="en-US" altLang="en-US" b="1">
                <a:solidFill>
                  <a:srgbClr val="FFFFFF"/>
                </a:solidFill>
              </a:rPr>
              <a:t>vào ngày tết trung thu?</a:t>
            </a:r>
          </a:p>
        </p:txBody>
      </p:sp>
      <p:grpSp>
        <p:nvGrpSpPr>
          <p:cNvPr id="45" name="Group 44"/>
          <p:cNvGrpSpPr>
            <a:grpSpLocks/>
          </p:cNvGrpSpPr>
          <p:nvPr/>
        </p:nvGrpSpPr>
        <p:grpSpPr bwMode="auto">
          <a:xfrm>
            <a:off x="4876800" y="5294313"/>
            <a:ext cx="1517650" cy="1479550"/>
            <a:chOff x="842620" y="3355164"/>
            <a:chExt cx="1138580" cy="1109571"/>
          </a:xfrm>
        </p:grpSpPr>
        <p:pic>
          <p:nvPicPr>
            <p:cNvPr id="33811" name="Picture 45"/>
            <p:cNvPicPr>
              <a:picLocks noChangeAspect="1"/>
            </p:cNvPicPr>
            <p:nvPr/>
          </p:nvPicPr>
          <p:blipFill>
            <a:blip r:embed="rId6">
              <a:extLst>
                <a:ext uri="{28A0092B-C50C-407E-A947-70E740481C1C}">
                  <a14:useLocalDpi xmlns:a14="http://schemas.microsoft.com/office/drawing/2010/main" val="0"/>
                </a:ext>
              </a:extLst>
            </a:blip>
            <a:srcRect l="16112" t="21481" r="25742" b="21852"/>
            <a:stretch>
              <a:fillRect/>
            </a:stretch>
          </p:blipFill>
          <p:spPr bwMode="auto">
            <a:xfrm>
              <a:off x="842620" y="3355164"/>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TextBox 46"/>
            <p:cNvSpPr txBox="1">
              <a:spLocks noChangeArrowheads="1"/>
            </p:cNvSpPr>
            <p:nvPr/>
          </p:nvSpPr>
          <p:spPr bwMode="auto">
            <a:xfrm>
              <a:off x="854726" y="3714750"/>
              <a:ext cx="953914"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Chọi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trâu</a:t>
              </a:r>
            </a:p>
          </p:txBody>
        </p:sp>
      </p:grpSp>
      <p:grpSp>
        <p:nvGrpSpPr>
          <p:cNvPr id="33" name="Group 32"/>
          <p:cNvGrpSpPr>
            <a:grpSpLocks/>
          </p:cNvGrpSpPr>
          <p:nvPr/>
        </p:nvGrpSpPr>
        <p:grpSpPr bwMode="auto">
          <a:xfrm>
            <a:off x="1397000" y="5294313"/>
            <a:ext cx="1519238" cy="1479550"/>
            <a:chOff x="842620" y="3341516"/>
            <a:chExt cx="1138580" cy="1109571"/>
          </a:xfrm>
        </p:grpSpPr>
        <p:pic>
          <p:nvPicPr>
            <p:cNvPr id="33809" name="Picture 33"/>
            <p:cNvPicPr>
              <a:picLocks noChangeAspect="1"/>
            </p:cNvPicPr>
            <p:nvPr/>
          </p:nvPicPr>
          <p:blipFill>
            <a:blip r:embed="rId6">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4"/>
            <p:cNvSpPr txBox="1">
              <a:spLocks noChangeArrowheads="1"/>
            </p:cNvSpPr>
            <p:nvPr/>
          </p:nvSpPr>
          <p:spPr bwMode="auto">
            <a:xfrm>
              <a:off x="861656" y="3715341"/>
              <a:ext cx="939893" cy="62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ctr" eaLnBrk="1" fontAlgn="base" hangingPunct="1">
                <a:spcBef>
                  <a:spcPct val="0"/>
                </a:spcBef>
                <a:spcAft>
                  <a:spcPct val="0"/>
                </a:spcAft>
                <a:buFontTx/>
                <a:buAutoNum type="alphaUcPeriod"/>
                <a:defRPr/>
              </a:pPr>
              <a:r>
                <a:rPr lang="en-US" altLang="en-US" sz="2400" b="1" dirty="0">
                  <a:solidFill>
                    <a:srgbClr val="FFFFFF"/>
                  </a:solidFill>
                  <a:latin typeface="Times New Roman" pitchFamily="18" charset="0"/>
                  <a:cs typeface="Times New Roman" pitchFamily="18" charset="0"/>
                </a:rPr>
                <a:t>Cấy </a:t>
              </a:r>
            </a:p>
            <a:p>
              <a:pPr algn="ctr" eaLnBrk="1" fontAlgn="base" hangingPunct="1">
                <a:spcBef>
                  <a:spcPct val="0"/>
                </a:spcBef>
                <a:spcAft>
                  <a:spcPct val="0"/>
                </a:spcAft>
                <a:defRPr/>
              </a:pPr>
              <a:r>
                <a:rPr lang="en-US" altLang="en-US" sz="2400" b="1" dirty="0">
                  <a:solidFill>
                    <a:srgbClr val="FFFFFF"/>
                  </a:solidFill>
                  <a:latin typeface="Times New Roman" pitchFamily="18" charset="0"/>
                  <a:cs typeface="Times New Roman" pitchFamily="18" charset="0"/>
                </a:rPr>
                <a:t>lúa </a:t>
              </a:r>
            </a:p>
          </p:txBody>
        </p:sp>
      </p:grpSp>
      <p:pic>
        <p:nvPicPr>
          <p:cNvPr id="33808" name="Picture 5" descr="C:\Users\ADMIN\Desktop\Tai nguyen thiet ke tro choi\Bảng gỗ\tro ve.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62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5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5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550"/>
                            </p:stCondLst>
                            <p:childTnLst>
                              <p:par>
                                <p:cTn id="25" presetID="47"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550"/>
                            </p:stCondLst>
                            <p:childTnLst>
                              <p:par>
                                <p:cTn id="31" presetID="47"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5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8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34818" name="Group 4"/>
          <p:cNvGrpSpPr>
            <a:grpSpLocks/>
          </p:cNvGrpSpPr>
          <p:nvPr/>
        </p:nvGrpSpPr>
        <p:grpSpPr bwMode="auto">
          <a:xfrm>
            <a:off x="0" y="0"/>
            <a:ext cx="9144000" cy="6948488"/>
            <a:chOff x="0" y="0"/>
            <a:chExt cx="5760" cy="4377"/>
          </a:xfrm>
        </p:grpSpPr>
        <p:pic>
          <p:nvPicPr>
            <p:cNvPr id="34821"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1"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2"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Rectangle 14"/>
          <p:cNvSpPr>
            <a:spLocks noChangeArrowheads="1"/>
          </p:cNvSpPr>
          <p:nvPr/>
        </p:nvSpPr>
        <p:spPr bwMode="auto">
          <a:xfrm>
            <a:off x="685800" y="762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4400" b="1">
                <a:solidFill>
                  <a:srgbClr val="C00000"/>
                </a:solidFill>
                <a:latin typeface="Times New Roman" pitchFamily="18" charset="0"/>
              </a:rPr>
              <a:t>Hoạt động 4</a:t>
            </a:r>
          </a:p>
        </p:txBody>
      </p:sp>
      <p:sp>
        <p:nvSpPr>
          <p:cNvPr id="34820" name="Text Box 20"/>
          <p:cNvSpPr txBox="1">
            <a:spLocks noChangeArrowheads="1"/>
          </p:cNvSpPr>
          <p:nvPr/>
        </p:nvSpPr>
        <p:spPr bwMode="auto">
          <a:xfrm>
            <a:off x="1143000" y="1684338"/>
            <a:ext cx="64770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000" b="1">
                <a:solidFill>
                  <a:srgbClr val="0000FF"/>
                </a:solidFill>
                <a:latin typeface="Times New Roman" pitchFamily="18" charset="0"/>
              </a:rPr>
              <a:t>Trò chơi: Thi xem ai nhanh</a:t>
            </a:r>
          </a:p>
          <a:p>
            <a:pPr eaLnBrk="1" fontAlgn="base" hangingPunct="1">
              <a:spcBef>
                <a:spcPct val="50000"/>
              </a:spcBef>
              <a:spcAft>
                <a:spcPct val="0"/>
              </a:spcAft>
              <a:buFontTx/>
              <a:buNone/>
            </a:pPr>
            <a:r>
              <a:rPr lang="en-US" altLang="en-US">
                <a:solidFill>
                  <a:srgbClr val="0000FF"/>
                </a:solidFill>
                <a:latin typeface="Times New Roman" pitchFamily="18" charset="0"/>
              </a:rPr>
              <a:t>Cách chơi: Các con chia thành 2 đội. Trong thời gian một bản nhạc các con chọn đúng hình ảnh về ngày tết trung thu và gắn lên bảng. Đội nào gắn đúng và nhiều hơn thì đội đó sẽ dành chiến thắng.</a:t>
            </a:r>
          </a:p>
        </p:txBody>
      </p:sp>
    </p:spTree>
    <p:custDataLst>
      <p:tags r:id="rId1"/>
    </p:custDataLst>
    <p:extLst>
      <p:ext uri="{BB962C8B-B14F-4D97-AF65-F5344CB8AC3E}">
        <p14:creationId xmlns:p14="http://schemas.microsoft.com/office/powerpoint/2010/main" val="23751474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33"/>
            </a:gs>
            <a:gs pos="100000">
              <a:srgbClr val="FFFF66"/>
            </a:gs>
          </a:gsLst>
          <a:lin ang="5400000" scaled="1"/>
        </a:gradFill>
        <a:effectLst/>
      </p:bgPr>
    </p:bg>
    <p:spTree>
      <p:nvGrpSpPr>
        <p:cNvPr id="1" name=""/>
        <p:cNvGrpSpPr/>
        <p:nvPr/>
      </p:nvGrpSpPr>
      <p:grpSpPr>
        <a:xfrm>
          <a:off x="0" y="0"/>
          <a:ext cx="0" cy="0"/>
          <a:chOff x="0" y="0"/>
          <a:chExt cx="0" cy="0"/>
        </a:xfrm>
      </p:grpSpPr>
      <p:pic>
        <p:nvPicPr>
          <p:cNvPr id="35842" name="Picture 2" descr="J0124039"/>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7513637" y="-122237"/>
            <a:ext cx="150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UYG"/>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143750" y="5026025"/>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J0124039"/>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356394" y="5118894"/>
            <a:ext cx="15732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UY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rot="10800000">
            <a:off x="0" y="0"/>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un14[1]"/>
          <p:cNvPicPr>
            <a:picLocks noChangeAspect="1" noChangeArrowheads="1" noCrop="1"/>
          </p:cNvPicPr>
          <p:nvPr>
            <p:custDataLst>
              <p:tags r:id="rId6"/>
            </p:custDataLst>
          </p:nvPr>
        </p:nvPicPr>
        <p:blipFill>
          <a:blip r:embed="rId18">
            <a:lum bright="-6000"/>
            <a:extLst>
              <a:ext uri="{28A0092B-C50C-407E-A947-70E740481C1C}">
                <a14:useLocalDpi xmlns:a14="http://schemas.microsoft.com/office/drawing/2010/main" val="0"/>
              </a:ext>
            </a:extLst>
          </a:blip>
          <a:srcRect/>
          <a:stretch>
            <a:fillRect/>
          </a:stretch>
        </p:blipFill>
        <p:spPr bwMode="auto">
          <a:xfrm>
            <a:off x="-685800" y="5410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Line 7"/>
          <p:cNvSpPr>
            <a:spLocks noChangeShapeType="1"/>
          </p:cNvSpPr>
          <p:nvPr/>
        </p:nvSpPr>
        <p:spPr bwMode="auto">
          <a:xfrm>
            <a:off x="0" y="4572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0" name="Line 8"/>
          <p:cNvSpPr>
            <a:spLocks noChangeShapeType="1"/>
          </p:cNvSpPr>
          <p:nvPr/>
        </p:nvSpPr>
        <p:spPr bwMode="auto">
          <a:xfrm>
            <a:off x="1371600" y="16764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1" name="Line 9"/>
          <p:cNvSpPr>
            <a:spLocks noChangeShapeType="1"/>
          </p:cNvSpPr>
          <p:nvPr/>
        </p:nvSpPr>
        <p:spPr bwMode="auto">
          <a:xfrm flipV="1">
            <a:off x="0" y="1447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2" name="Line 10"/>
          <p:cNvSpPr>
            <a:spLocks noChangeShapeType="1"/>
          </p:cNvSpPr>
          <p:nvPr/>
        </p:nvSpPr>
        <p:spPr bwMode="auto">
          <a:xfrm flipV="1">
            <a:off x="1295400" y="304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3" name="Line 11"/>
          <p:cNvSpPr>
            <a:spLocks noChangeShapeType="1"/>
          </p:cNvSpPr>
          <p:nvPr/>
        </p:nvSpPr>
        <p:spPr bwMode="auto">
          <a:xfrm>
            <a:off x="16002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4" name="Line 12"/>
          <p:cNvSpPr>
            <a:spLocks noChangeShapeType="1"/>
          </p:cNvSpPr>
          <p:nvPr/>
        </p:nvSpPr>
        <p:spPr bwMode="auto">
          <a:xfrm>
            <a:off x="15240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5" name="Line 13"/>
          <p:cNvSpPr>
            <a:spLocks noChangeShapeType="1"/>
          </p:cNvSpPr>
          <p:nvPr/>
        </p:nvSpPr>
        <p:spPr bwMode="auto">
          <a:xfrm>
            <a:off x="2047875" y="4046538"/>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6" name="Line 14"/>
          <p:cNvSpPr>
            <a:spLocks noChangeShapeType="1"/>
          </p:cNvSpPr>
          <p:nvPr/>
        </p:nvSpPr>
        <p:spPr bwMode="auto">
          <a:xfrm>
            <a:off x="2057400" y="2362200"/>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35855" name="Picture 15" descr="n3"/>
          <p:cNvPicPr>
            <a:picLocks noChangeAspect="1" noChangeArrowheads="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42863" y="2857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n3"/>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101600" y="671512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n3"/>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3332163"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n3"/>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5651500"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31" descr="white_W"/>
          <p:cNvPicPr>
            <a:picLocks noChangeAspect="1" noChangeArrowheads="1" noCrop="1"/>
          </p:cNvPicPr>
          <p:nvPr>
            <p:custDataLst>
              <p:tags r:id="rId11"/>
            </p:custDataLst>
          </p:nvPr>
        </p:nvPicPr>
        <p:blipFill>
          <a:blip r:embed="rId20">
            <a:extLst>
              <a:ext uri="{28A0092B-C50C-407E-A947-70E740481C1C}">
                <a14:useLocalDpi xmlns:a14="http://schemas.microsoft.com/office/drawing/2010/main" val="0"/>
              </a:ext>
            </a:extLst>
          </a:blip>
          <a:srcRect/>
          <a:stretch>
            <a:fillRect/>
          </a:stretch>
        </p:blipFill>
        <p:spPr bwMode="auto">
          <a:xfrm>
            <a:off x="4419600" y="6019800"/>
            <a:ext cx="609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0" name="Text Box 32"/>
          <p:cNvSpPr txBox="1">
            <a:spLocks noChangeArrowheads="1"/>
          </p:cNvSpPr>
          <p:nvPr/>
        </p:nvSpPr>
        <p:spPr bwMode="auto">
          <a:xfrm>
            <a:off x="2743200" y="6096000"/>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000">
              <a:solidFill>
                <a:srgbClr val="FF0000"/>
              </a:solidFill>
              <a:latin typeface=".VnArial NarrowH" pitchFamily="34" charset="0"/>
            </a:endParaRPr>
          </a:p>
        </p:txBody>
      </p:sp>
      <p:pic>
        <p:nvPicPr>
          <p:cNvPr id="35861" name="Picture 33" descr="xsgs_9002"/>
          <p:cNvPicPr>
            <a:picLocks noChangeAspect="1" noChangeArrowheads="1" noCrop="1"/>
          </p:cNvPicPr>
          <p:nvPr>
            <p:custDataLst>
              <p:tags r:id="rId12"/>
            </p:custDataLst>
          </p:nvPr>
        </p:nvPicPr>
        <p:blipFill>
          <a:blip r:embed="rId21">
            <a:extLst>
              <a:ext uri="{28A0092B-C50C-407E-A947-70E740481C1C}">
                <a14:useLocalDpi xmlns:a14="http://schemas.microsoft.com/office/drawing/2010/main" val="0"/>
              </a:ext>
            </a:extLst>
          </a:blip>
          <a:srcRect/>
          <a:stretch>
            <a:fillRect/>
          </a:stretch>
        </p:blipFill>
        <p:spPr bwMode="auto">
          <a:xfrm>
            <a:off x="304800" y="1905000"/>
            <a:ext cx="8096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2" name="Text Box 39"/>
          <p:cNvSpPr txBox="1">
            <a:spLocks noChangeArrowheads="1"/>
          </p:cNvSpPr>
          <p:nvPr/>
        </p:nvSpPr>
        <p:spPr bwMode="auto">
          <a:xfrm>
            <a:off x="1181100" y="1676400"/>
            <a:ext cx="769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3600" b="1" i="1" dirty="0" err="1">
                <a:solidFill>
                  <a:srgbClr val="FF3300"/>
                </a:solidFill>
                <a:latin typeface="Times New Roman" pitchFamily="18" charset="0"/>
              </a:rPr>
              <a:t>Hoạt</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động</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khám</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phá</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của</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các</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bé</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đến</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đây</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là</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kết</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thúc</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rồi</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chúc</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các</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bé</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chăm</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ngoan</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học</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giỏi</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Xin</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cảm</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ơn</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quý</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vị</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các</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cô</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giáo</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đã</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theo</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dõi</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bài</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giảng</a:t>
            </a:r>
            <a:r>
              <a:rPr lang="en-US" altLang="en-US" sz="3600" b="1" i="1" dirty="0">
                <a:solidFill>
                  <a:srgbClr val="FF3300"/>
                </a:solidFill>
                <a:latin typeface="Times New Roman" pitchFamily="18" charset="0"/>
              </a:rPr>
              <a:t>.</a:t>
            </a:r>
          </a:p>
        </p:txBody>
      </p:sp>
    </p:spTree>
    <p:custDataLst>
      <p:tags r:id="rId1"/>
    </p:custDataLst>
    <p:extLst>
      <p:ext uri="{BB962C8B-B14F-4D97-AF65-F5344CB8AC3E}">
        <p14:creationId xmlns:p14="http://schemas.microsoft.com/office/powerpoint/2010/main" val="916189220"/>
      </p:ext>
    </p:extLst>
  </p:cSld>
  <p:clrMapOvr>
    <a:masterClrMapping/>
  </p:clrMapOvr>
  <p:transition>
    <p:wheel spokes="3"/>
    <p:sndAc>
      <p:stSnd>
        <p:snd r:embed="rId15"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path" presetSubtype="0" accel="50000" decel="50000" fill="hold" nodeType="withEffect">
                                  <p:stCondLst>
                                    <p:cond delay="0"/>
                                  </p:stCondLst>
                                  <p:childTnLst>
                                    <p:animMotion origin="layout" path="M -0.0125 0.08185 L 0.10417 -0.66589 " pathEditMode="relative" rAng="0" ptsTypes="AA">
                                      <p:cBhvr>
                                        <p:cTn id="6" dur="5000" fill="hold"/>
                                        <p:tgtEl>
                                          <p:spTgt spid="3078"/>
                                        </p:tgtEl>
                                        <p:attrNameLst>
                                          <p:attrName>ppt_x</p:attrName>
                                          <p:attrName>ppt_y</p:attrName>
                                        </p:attrNameLst>
                                      </p:cBhvr>
                                      <p:rCtr x="5833" y="-37387"/>
                                    </p:animMotion>
                                  </p:childTnLst>
                                </p:cTn>
                              </p:par>
                              <p:par>
                                <p:cTn id="7" presetID="21" presetClass="entr" presetSubtype="4" repeatCount="indefinite" fill="hold" grpId="0" nodeType="withEffect">
                                  <p:stCondLst>
                                    <p:cond delay="0"/>
                                  </p:stCondLst>
                                  <p:childTnLst>
                                    <p:set>
                                      <p:cBhvr>
                                        <p:cTn id="8" dur="1" fill="hold">
                                          <p:stCondLst>
                                            <p:cond delay="0"/>
                                          </p:stCondLst>
                                        </p:cTn>
                                        <p:tgtEl>
                                          <p:spTgt spid="3079"/>
                                        </p:tgtEl>
                                        <p:attrNameLst>
                                          <p:attrName>style.visibility</p:attrName>
                                        </p:attrNameLst>
                                      </p:cBhvr>
                                      <p:to>
                                        <p:strVal val="visible"/>
                                      </p:to>
                                    </p:set>
                                    <p:animEffect transition="in" filter="wheel(4)">
                                      <p:cBhvr>
                                        <p:cTn id="9" dur="2000"/>
                                        <p:tgtEl>
                                          <p:spTgt spid="3079"/>
                                        </p:tgtEl>
                                      </p:cBhvr>
                                    </p:animEffect>
                                  </p:childTnLst>
                                </p:cTn>
                              </p:par>
                              <p:par>
                                <p:cTn id="10" presetID="21" presetClass="entr" presetSubtype="4" repeatCount="indefinite" fill="hold" grpId="0"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wheel(4)">
                                      <p:cBhvr>
                                        <p:cTn id="12" dur="2000"/>
                                        <p:tgtEl>
                                          <p:spTgt spid="3080"/>
                                        </p:tgtEl>
                                      </p:cBhvr>
                                    </p:animEffect>
                                  </p:childTnLst>
                                </p:cTn>
                              </p:par>
                              <p:par>
                                <p:cTn id="13" presetID="21" presetClass="entr" presetSubtype="4" repeatCount="indefinite" fill="hold" grpId="0" nodeType="withEffect">
                                  <p:stCondLst>
                                    <p:cond delay="0"/>
                                  </p:stCondLst>
                                  <p:childTnLst>
                                    <p:set>
                                      <p:cBhvr>
                                        <p:cTn id="14" dur="1" fill="hold">
                                          <p:stCondLst>
                                            <p:cond delay="0"/>
                                          </p:stCondLst>
                                        </p:cTn>
                                        <p:tgtEl>
                                          <p:spTgt spid="3081"/>
                                        </p:tgtEl>
                                        <p:attrNameLst>
                                          <p:attrName>style.visibility</p:attrName>
                                        </p:attrNameLst>
                                      </p:cBhvr>
                                      <p:to>
                                        <p:strVal val="visible"/>
                                      </p:to>
                                    </p:set>
                                    <p:animEffect transition="in" filter="wheel(4)">
                                      <p:cBhvr>
                                        <p:cTn id="15" dur="2000"/>
                                        <p:tgtEl>
                                          <p:spTgt spid="3081"/>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heel(4)">
                                      <p:cBhvr>
                                        <p:cTn id="18" dur="2000"/>
                                        <p:tgtEl>
                                          <p:spTgt spid="3082"/>
                                        </p:tgtEl>
                                      </p:cBhvr>
                                    </p:animEffect>
                                  </p:childTnLst>
                                </p:cTn>
                              </p:par>
                            </p:childTnLst>
                          </p:cTn>
                        </p:par>
                        <p:par>
                          <p:cTn id="19" fill="hold" nodeType="afterGroup">
                            <p:stCondLst>
                              <p:cond delay="5000"/>
                            </p:stCondLst>
                            <p:childTnLst>
                              <p:par>
                                <p:cTn id="20" presetID="21" presetClass="entr" presetSubtype="4" repeatCount="indefinite" fill="hold" grpId="0" nodeType="afterEffect">
                                  <p:stCondLst>
                                    <p:cond delay="0"/>
                                  </p:stCondLst>
                                  <p:childTnLst>
                                    <p:set>
                                      <p:cBhvr>
                                        <p:cTn id="21" dur="1" fill="hold">
                                          <p:stCondLst>
                                            <p:cond delay="0"/>
                                          </p:stCondLst>
                                        </p:cTn>
                                        <p:tgtEl>
                                          <p:spTgt spid="3083"/>
                                        </p:tgtEl>
                                        <p:attrNameLst>
                                          <p:attrName>style.visibility</p:attrName>
                                        </p:attrNameLst>
                                      </p:cBhvr>
                                      <p:to>
                                        <p:strVal val="visible"/>
                                      </p:to>
                                    </p:set>
                                    <p:animEffect transition="in" filter="wheel(4)">
                                      <p:cBhvr>
                                        <p:cTn id="22" dur="2000"/>
                                        <p:tgtEl>
                                          <p:spTgt spid="3083"/>
                                        </p:tgtEl>
                                      </p:cBhvr>
                                    </p:animEffect>
                                  </p:childTnLst>
                                </p:cTn>
                              </p:par>
                            </p:childTnLst>
                          </p:cTn>
                        </p:par>
                        <p:par>
                          <p:cTn id="23" fill="hold" nodeType="afterGroup">
                            <p:stCondLst>
                              <p:cond delay="7000"/>
                            </p:stCondLst>
                            <p:childTnLst>
                              <p:par>
                                <p:cTn id="24" presetID="21" presetClass="entr" presetSubtype="4" repeatCount="indefinite" fill="hold" grpId="0" nodeType="after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wheel(4)">
                                      <p:cBhvr>
                                        <p:cTn id="26" dur="2000"/>
                                        <p:tgtEl>
                                          <p:spTgt spid="3084"/>
                                        </p:tgtEl>
                                      </p:cBhvr>
                                    </p:animEffect>
                                  </p:childTnLst>
                                </p:cTn>
                              </p:par>
                              <p:par>
                                <p:cTn id="27" presetID="21" presetClass="entr" presetSubtype="4" repeatCount="indefinite" fill="hold" grpId="0" nodeType="withEffect">
                                  <p:stCondLst>
                                    <p:cond delay="0"/>
                                  </p:stCondLst>
                                  <p:childTnLst>
                                    <p:set>
                                      <p:cBhvr>
                                        <p:cTn id="28" dur="1" fill="hold">
                                          <p:stCondLst>
                                            <p:cond delay="0"/>
                                          </p:stCondLst>
                                        </p:cTn>
                                        <p:tgtEl>
                                          <p:spTgt spid="3085"/>
                                        </p:tgtEl>
                                        <p:attrNameLst>
                                          <p:attrName>style.visibility</p:attrName>
                                        </p:attrNameLst>
                                      </p:cBhvr>
                                      <p:to>
                                        <p:strVal val="visible"/>
                                      </p:to>
                                    </p:set>
                                    <p:animEffect transition="in" filter="wheel(4)">
                                      <p:cBhvr>
                                        <p:cTn id="29" dur="2000"/>
                                        <p:tgtEl>
                                          <p:spTgt spid="3085"/>
                                        </p:tgtEl>
                                      </p:cBhvr>
                                    </p:animEffect>
                                  </p:childTnLst>
                                </p:cTn>
                              </p:par>
                              <p:par>
                                <p:cTn id="30" presetID="21" presetClass="entr" presetSubtype="4" repeatCount="indefinite" fill="hold" grpId="0" nodeType="withEffect">
                                  <p:stCondLst>
                                    <p:cond delay="0"/>
                                  </p:stCondLst>
                                  <p:childTnLst>
                                    <p:set>
                                      <p:cBhvr>
                                        <p:cTn id="31" dur="1" fill="hold">
                                          <p:stCondLst>
                                            <p:cond delay="0"/>
                                          </p:stCondLst>
                                        </p:cTn>
                                        <p:tgtEl>
                                          <p:spTgt spid="3086"/>
                                        </p:tgtEl>
                                        <p:attrNameLst>
                                          <p:attrName>style.visibility</p:attrName>
                                        </p:attrNameLst>
                                      </p:cBhvr>
                                      <p:to>
                                        <p:strVal val="visible"/>
                                      </p:to>
                                    </p:set>
                                    <p:animEffect transition="in" filter="wheel(4)">
                                      <p:cBhvr>
                                        <p:cTn id="32" dur="2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4" grpId="0" animBg="1"/>
      <p:bldP spid="3085" grpId="0" animBg="1"/>
      <p:bldP spid="30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28"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36"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33" name="32 Imagen"/>
          <p:cNvPicPr>
            <a:picLocks noChangeAspect="1"/>
          </p:cNvPicPr>
          <p:nvPr/>
        </p:nvPicPr>
        <p:blipFill>
          <a:blip r:embed="rId4"/>
          <a:stretch>
            <a:fillRect/>
          </a:stretch>
        </p:blipFill>
        <p:spPr bwMode="auto">
          <a:xfrm>
            <a:off x="1042988" y="2652713"/>
            <a:ext cx="2517775" cy="319722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clker.com/cliparts/m/2/C/2/3/q/angry-black-cat-md.png"/>
          <p:cNvPicPr>
            <a:picLocks noChangeAspect="1" noChangeArrowheads="1"/>
          </p:cNvPicPr>
          <p:nvPr/>
        </p:nvPicPr>
        <p:blipFill rotWithShape="1">
          <a:blip r:embed="rId5">
            <a:extLst>
              <a:ext uri="{28A0092B-C50C-407E-A947-70E740481C1C}">
                <a14:useLocalDpi xmlns:a14="http://schemas.microsoft.com/office/drawing/2010/main" val="0"/>
              </a:ext>
            </a:extLst>
          </a:blip>
          <a:srcRect b="13128"/>
          <a:stretch/>
        </p:blipFill>
        <p:spPr bwMode="auto">
          <a:xfrm>
            <a:off x="3347864" y="2199838"/>
            <a:ext cx="1788006" cy="1192414"/>
          </a:xfrm>
          <a:prstGeom prst="rect">
            <a:avLst/>
          </a:prstGeom>
          <a:noFill/>
          <a:effectLst>
            <a:innerShdw blurRad="685800" dist="50800" dir="16200000">
              <a:prstClr val="black">
                <a:alpha val="92000"/>
              </a:prstClr>
            </a:innerShdw>
          </a:effectLst>
          <a:extLst>
            <a:ext uri="{909E8E84-426E-40DD-AFC4-6F175D3DCCD1}">
              <a14:hiddenFill xmlns:a14="http://schemas.microsoft.com/office/drawing/2010/main">
                <a:solidFill>
                  <a:srgbClr val="FFFFFF"/>
                </a:solidFill>
              </a14:hiddenFill>
            </a:ext>
          </a:extLst>
        </p:spPr>
      </p:pic>
      <p:pic>
        <p:nvPicPr>
          <p:cNvPr id="8204" name="Picture 8" descr="http://upload.wikimedia.org/wikipedia/en/a/a5/Cheese.png"/>
          <p:cNvPicPr>
            <a:picLocks noChangeAspect="1" noChangeArrowheads="1"/>
          </p:cNvPicPr>
          <p:nvPr/>
        </p:nvPicPr>
        <p:blipFill>
          <a:blip r:embed="rId6">
            <a:extLst>
              <a:ext uri="{28A0092B-C50C-407E-A947-70E740481C1C}">
                <a14:useLocalDpi xmlns:a14="http://schemas.microsoft.com/office/drawing/2010/main" val="0"/>
              </a:ext>
            </a:extLst>
          </a:blip>
          <a:srcRect t="5879" b="12257"/>
          <a:stretch>
            <a:fillRect/>
          </a:stretch>
        </p:blipFill>
        <p:spPr bwMode="auto">
          <a:xfrm>
            <a:off x="3822700" y="1985963"/>
            <a:ext cx="1498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a:hlinkClick r:id="" action="ppaction://hlinkshowjump?jump=nextslide"/>
          </p:cNvPr>
          <p:cNvPicPr>
            <a:picLocks noChangeAspect="1"/>
          </p:cNvPicPr>
          <p:nvPr/>
        </p:nvPicPr>
        <p:blipFill>
          <a:blip r:embed="rId7"/>
          <a:stretch>
            <a:fillRect/>
          </a:stretch>
        </p:blipFill>
        <p:spPr>
          <a:xfrm>
            <a:off x="7243763" y="5884863"/>
            <a:ext cx="1579562" cy="788987"/>
          </a:xfrm>
          <a:prstGeom prst="rect">
            <a:avLst/>
          </a:prstGeom>
          <a:effectLst>
            <a:outerShdw blurRad="50800" dist="38100" dir="2700000" algn="tl" rotWithShape="0">
              <a:prstClr val="black">
                <a:alpha val="40000"/>
              </a:prstClr>
            </a:outerShdw>
          </a:effectLst>
        </p:spPr>
      </p:pic>
      <p:sp>
        <p:nvSpPr>
          <p:cNvPr id="2" name="Rectangle 1"/>
          <p:cNvSpPr/>
          <p:nvPr/>
        </p:nvSpPr>
        <p:spPr>
          <a:xfrm>
            <a:off x="1753957" y="471522"/>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Tree>
    <p:extLst>
      <p:ext uri="{BB962C8B-B14F-4D97-AF65-F5344CB8AC3E}">
        <p14:creationId xmlns:p14="http://schemas.microsoft.com/office/powerpoint/2010/main" val="2397692575"/>
      </p:ext>
    </p:extLst>
  </p:cSld>
  <p:clrMapOvr>
    <a:masterClrMapping/>
  </p:clrMapOvr>
  <p:transition spd="slow">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5 Rectángulo"/>
          <p:cNvSpPr/>
          <p:nvPr/>
        </p:nvSpPr>
        <p:spPr>
          <a:xfrm>
            <a:off x="-38100" y="-14288"/>
            <a:ext cx="9144000" cy="776288"/>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 Các con hãy xem một đoạn video</a:t>
            </a:r>
            <a:endParaRPr lang="es-ES" sz="2000" b="1" dirty="0">
              <a:solidFill>
                <a:srgbClr val="0000CC"/>
              </a:solidFill>
              <a:effectLst>
                <a:outerShdw blurRad="38100" dist="38100" dir="2700000" algn="tl">
                  <a:srgbClr val="000000">
                    <a:alpha val="43137"/>
                  </a:srgbClr>
                </a:outerShdw>
              </a:effectLst>
            </a:endParaRPr>
          </a:p>
        </p:txBody>
      </p:sp>
      <p:pic>
        <p:nvPicPr>
          <p:cNvPr id="2" name="ttt chua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5794" t="18980" r="12396" b="17224"/>
          <a:stretch/>
        </p:blipFill>
        <p:spPr>
          <a:xfrm>
            <a:off x="1232154" y="1676400"/>
            <a:ext cx="6603492" cy="396235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6722891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6"/>
          <a:srcRect b="13128"/>
          <a:stretch/>
        </p:blipFill>
        <p:spPr bwMode="auto">
          <a:xfrm>
            <a:off x="652303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7">
            <a:extLst>
              <a:ext uri="{28A0092B-C50C-407E-A947-70E740481C1C}">
                <a14:useLocalDpi xmlns:a14="http://schemas.microsoft.com/office/drawing/2010/main" val="0"/>
              </a:ext>
            </a:extLst>
          </a:blip>
          <a:srcRect t="5879" b="12257"/>
          <a:stretch>
            <a:fillRect/>
          </a:stretch>
        </p:blipFill>
        <p:spPr bwMode="auto">
          <a:xfrm>
            <a:off x="1200150" y="2565400"/>
            <a:ext cx="150018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8">
            <a:duotone>
              <a:prstClr val="black"/>
              <a:schemeClr val="accent6">
                <a:tint val="45000"/>
                <a:satMod val="400000"/>
              </a:schemeClr>
            </a:duotone>
          </a:blip>
          <a:stretch>
            <a:fillRect/>
          </a:stretch>
        </p:blipFill>
        <p:spPr bwMode="auto">
          <a:xfrm>
            <a:off x="3891124" y="4293096"/>
            <a:ext cx="1577775" cy="18853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a:stretch>
            <a:fillRect/>
          </a:stretch>
        </p:blipFill>
        <p:spPr bwMode="auto">
          <a:xfrm>
            <a:off x="1630363" y="2905125"/>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6588125" y="96837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C. Đêm trung thu</a:t>
            </a:r>
            <a:endParaRPr lang="es-ES" altLang="en-US" sz="1800" b="1">
              <a:solidFill>
                <a:srgbClr val="000000"/>
              </a:solidFill>
            </a:endParaRPr>
          </a:p>
        </p:txBody>
      </p:sp>
      <p:sp>
        <p:nvSpPr>
          <p:cNvPr id="29" name="28 CuadroTexto"/>
          <p:cNvSpPr txBox="1">
            <a:spLocks noChangeArrowheads="1"/>
          </p:cNvSpPr>
          <p:nvPr/>
        </p:nvSpPr>
        <p:spPr bwMode="auto">
          <a:xfrm>
            <a:off x="1116013" y="90805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dirty="0">
                <a:solidFill>
                  <a:srgbClr val="000000"/>
                </a:solidFill>
              </a:rPr>
              <a:t>A. Rước đèn tháng tám</a:t>
            </a:r>
            <a:endParaRPr lang="es-ES" altLang="en-US" sz="1800" b="1" dirty="0">
              <a:solidFill>
                <a:srgbClr val="000000"/>
              </a:solidFill>
            </a:endParaRPr>
          </a:p>
        </p:txBody>
      </p:sp>
      <p:sp>
        <p:nvSpPr>
          <p:cNvPr id="30" name="29 CuadroTexto"/>
          <p:cNvSpPr txBox="1">
            <a:spLocks noChangeArrowheads="1"/>
          </p:cNvSpPr>
          <p:nvPr/>
        </p:nvSpPr>
        <p:spPr bwMode="auto">
          <a:xfrm>
            <a:off x="3819525" y="919163"/>
            <a:ext cx="1831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B. Chiếc đèn ông sao</a:t>
            </a:r>
            <a:endParaRPr lang="es-ES" altLang="en-US" sz="1800" b="1">
              <a:solidFill>
                <a:srgbClr val="000000"/>
              </a:solidFill>
            </a:endParaRPr>
          </a:p>
        </p:txBody>
      </p:sp>
      <p:pic>
        <p:nvPicPr>
          <p:cNvPr id="32" name="Picture 2" descr="http://www.clker.com/cliparts/m/2/C/2/3/q/angry-black-cat-md.png"/>
          <p:cNvPicPr>
            <a:picLocks noChangeAspect="1" noChangeArrowheads="1"/>
          </p:cNvPicPr>
          <p:nvPr/>
        </p:nvPicPr>
        <p:blipFill rotWithShape="1">
          <a:blip r:embed="rId6"/>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685800" y="1851025"/>
            <a:ext cx="1592263"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b="1" dirty="0">
                <a:solidFill>
                  <a:srgbClr val="000000"/>
                </a:solidFill>
              </a:rPr>
              <a:t>Bé giỏi quá</a:t>
            </a:r>
            <a:endParaRPr lang="es-ES" b="1" dirty="0">
              <a:solidFill>
                <a:srgbClr val="000000"/>
              </a:solidFill>
            </a:endParaRPr>
          </a:p>
        </p:txBody>
      </p:sp>
      <p:sp>
        <p:nvSpPr>
          <p:cNvPr id="26" name="25 Rectángulo"/>
          <p:cNvSpPr/>
          <p:nvPr/>
        </p:nvSpPr>
        <p:spPr>
          <a:xfrm>
            <a:off x="0" y="6249988"/>
            <a:ext cx="9144000" cy="608012"/>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2060"/>
                </a:solidFill>
                <a:effectLst>
                  <a:outerShdw blurRad="38100" dist="38100" dir="2700000" algn="tl">
                    <a:srgbClr val="000000">
                      <a:alpha val="43137"/>
                    </a:srgbClr>
                  </a:outerShdw>
                </a:effectLst>
              </a:rPr>
              <a:t>Câu 1: Giai điệu trong đoạn video vừa xem là của bài hát nào sau đây?</a:t>
            </a:r>
            <a:endParaRPr lang="es-ES" sz="2000" b="1" dirty="0">
              <a:solidFill>
                <a:srgbClr val="002060"/>
              </a:solidFill>
              <a:effectLst>
                <a:outerShdw blurRad="38100" dist="38100" dir="2700000" algn="tl">
                  <a:srgbClr val="000000">
                    <a:alpha val="43137"/>
                  </a:srgbClr>
                </a:outerShdw>
              </a:effectLst>
            </a:endParaRPr>
          </a:p>
        </p:txBody>
      </p:sp>
      <p:sp>
        <p:nvSpPr>
          <p:cNvPr id="14" name="13 Flecha derecha">
            <a:hlinkClick r:id="" action="ppaction://hlinkshowjump?jump=nextslide"/>
          </p:cNvPr>
          <p:cNvSpPr/>
          <p:nvPr/>
        </p:nvSpPr>
        <p:spPr>
          <a:xfrm>
            <a:off x="7885113" y="5300663"/>
            <a:ext cx="1258887" cy="877887"/>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NEXT</a:t>
            </a:r>
            <a:endParaRPr lang="es-ES" sz="1600" b="1" dirty="0">
              <a:solidFill>
                <a:srgbClr val="000000"/>
              </a:solidFill>
            </a:endParaRPr>
          </a:p>
        </p:txBody>
      </p:sp>
    </p:spTree>
    <p:extLst>
      <p:ext uri="{BB962C8B-B14F-4D97-AF65-F5344CB8AC3E}">
        <p14:creationId xmlns:p14="http://schemas.microsoft.com/office/powerpoint/2010/main" val="4125627757"/>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2"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7952 -0.25301 " pathEditMode="relative" rAng="0" ptsTypes="AA">
                                      <p:cBhvr>
                                        <p:cTn id="40" dur="1000" fill="hold"/>
                                        <p:tgtEl>
                                          <p:spTgt spid="12"/>
                                        </p:tgtEl>
                                        <p:attrNameLst>
                                          <p:attrName>ppt_x</p:attrName>
                                          <p:attrName>ppt_y</p:attrName>
                                        </p:attrNameLst>
                                      </p:cBhvr>
                                      <p:rCtr x="-13976" y="-12662"/>
                                    </p:animMotion>
                                  </p:childTnLst>
                                  <p:subTnLst>
                                    <p:audio>
                                      <p:cMediaNode>
                                        <p:cTn display="0" masterRel="sameClick">
                                          <p:stCondLst>
                                            <p:cond evt="begin" delay="0">
                                              <p:tn val="39"/>
                                            </p:cond>
                                          </p:stCondLst>
                                          <p:endCondLst>
                                            <p:cond evt="onStopAudio" delay="0">
                                              <p:tgtEl>
                                                <p:sldTgt/>
                                              </p:tgtEl>
                                            </p:cond>
                                          </p:endCondLst>
                                        </p:cTn>
                                        <p:tgtEl>
                                          <p:sndTgt r:embed="rId4"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29"/>
                  </p:tgtEl>
                </p:cond>
              </p:nextCondLst>
            </p:seq>
          </p:childTnLst>
        </p:cTn>
      </p:par>
    </p:tnLst>
    <p:bldLst>
      <p:bldP spid="25"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7"/>
          <a:srcRect b="13128"/>
          <a:stretch/>
        </p:blipFill>
        <p:spPr bwMode="auto">
          <a:xfrm>
            <a:off x="105568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8">
            <a:extLst>
              <a:ext uri="{28A0092B-C50C-407E-A947-70E740481C1C}">
                <a14:useLocalDpi xmlns:a14="http://schemas.microsoft.com/office/drawing/2010/main" val="0"/>
              </a:ext>
            </a:extLst>
          </a:blip>
          <a:srcRect t="5879" b="12257"/>
          <a:stretch>
            <a:fillRect/>
          </a:stretch>
        </p:blipFill>
        <p:spPr bwMode="auto">
          <a:xfrm>
            <a:off x="6588125" y="2560638"/>
            <a:ext cx="15001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9">
            <a:duotone>
              <a:prstClr val="black"/>
              <a:schemeClr val="accent6">
                <a:tint val="45000"/>
                <a:satMod val="400000"/>
              </a:schemeClr>
            </a:duotone>
          </a:blip>
          <a:stretch>
            <a:fillRect/>
          </a:stretch>
        </p:blipFill>
        <p:spPr bwMode="auto">
          <a:xfrm>
            <a:off x="3874722" y="4419600"/>
            <a:ext cx="1386467" cy="16567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10"/>
          <a:stretch>
            <a:fillRect/>
          </a:stretch>
        </p:blipFill>
        <p:spPr bwMode="auto">
          <a:xfrm>
            <a:off x="6788150" y="3008313"/>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1116013" y="949325"/>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A. Tết nguyên đán</a:t>
            </a:r>
            <a:endParaRPr lang="es-ES" altLang="en-US" sz="1800" b="1">
              <a:solidFill>
                <a:srgbClr val="008000"/>
              </a:solidFill>
            </a:endParaRPr>
          </a:p>
        </p:txBody>
      </p:sp>
      <p:sp>
        <p:nvSpPr>
          <p:cNvPr id="29" name="28 CuadroTexto"/>
          <p:cNvSpPr txBox="1">
            <a:spLocks noChangeArrowheads="1"/>
          </p:cNvSpPr>
          <p:nvPr/>
        </p:nvSpPr>
        <p:spPr bwMode="auto">
          <a:xfrm>
            <a:off x="6353175" y="10652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C. Tết trung thu</a:t>
            </a:r>
            <a:endParaRPr lang="es-ES" altLang="en-US" sz="1800" b="1">
              <a:solidFill>
                <a:srgbClr val="008000"/>
              </a:solidFill>
            </a:endParaRPr>
          </a:p>
        </p:txBody>
      </p:sp>
      <p:sp>
        <p:nvSpPr>
          <p:cNvPr id="30" name="29 CuadroTexto"/>
          <p:cNvSpPr txBox="1">
            <a:spLocks noChangeArrowheads="1"/>
          </p:cNvSpPr>
          <p:nvPr/>
        </p:nvSpPr>
        <p:spPr bwMode="auto">
          <a:xfrm>
            <a:off x="3746500" y="1065213"/>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s-ES_tradnl" altLang="en-US" sz="1800" b="1">
                <a:solidFill>
                  <a:srgbClr val="008000"/>
                </a:solidFill>
              </a:rPr>
              <a:t>B. Tết hàn thực</a:t>
            </a:r>
            <a:endParaRPr lang="es-ES" altLang="en-US" sz="1800" b="1">
              <a:solidFill>
                <a:srgbClr val="008000"/>
              </a:solidFill>
            </a:endParaRPr>
          </a:p>
        </p:txBody>
      </p:sp>
      <p:pic>
        <p:nvPicPr>
          <p:cNvPr id="32" name="Picture 2" descr="http://www.clker.com/cliparts/m/2/C/2/3/q/angry-black-cat-md.png"/>
          <p:cNvPicPr>
            <a:picLocks noChangeAspect="1" noChangeArrowheads="1"/>
          </p:cNvPicPr>
          <p:nvPr/>
        </p:nvPicPr>
        <p:blipFill rotWithShape="1">
          <a:blip r:embed="rId7"/>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5940425" y="2060575"/>
            <a:ext cx="1295400"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Bé giỏi quá</a:t>
            </a:r>
            <a:endParaRPr lang="es-ES" sz="1600" b="1" dirty="0">
              <a:solidFill>
                <a:srgbClr val="000000"/>
              </a:solidFill>
            </a:endParaRPr>
          </a:p>
        </p:txBody>
      </p:sp>
      <p:sp>
        <p:nvSpPr>
          <p:cNvPr id="26" name="25 Rectángulo"/>
          <p:cNvSpPr/>
          <p:nvPr/>
        </p:nvSpPr>
        <p:spPr>
          <a:xfrm>
            <a:off x="0" y="6249988"/>
            <a:ext cx="9144000" cy="608012"/>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Câu 2: Đoạn video các con vừa xem nói về ngày lễ nào?</a:t>
            </a:r>
            <a:endParaRPr lang="es-ES" sz="2000" b="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1425998"/>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3"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9531 -0.24237 " pathEditMode="relative" rAng="0" ptsTypes="AA">
                                      <p:cBhvr>
                                        <p:cTn id="40" dur="1000" fill="hold"/>
                                        <p:tgtEl>
                                          <p:spTgt spid="12"/>
                                        </p:tgtEl>
                                        <p:attrNameLst>
                                          <p:attrName>ppt_x</p:attrName>
                                          <p:attrName>ppt_y</p:attrName>
                                        </p:attrNameLst>
                                      </p:cBhvr>
                                      <p:rCtr x="14757" y="-12130"/>
                                    </p:animMotion>
                                  </p:childTnLst>
                                  <p:subTnLst>
                                    <p:audio>
                                      <p:cMediaNode>
                                        <p:cTn display="0" masterRel="sameClick">
                                          <p:stCondLst>
                                            <p:cond evt="begin" delay="0">
                                              <p:tn val="39"/>
                                            </p:cond>
                                          </p:stCondLst>
                                          <p:endCondLst>
                                            <p:cond evt="onStopAudio" delay="0">
                                              <p:tgtEl>
                                                <p:sldTgt/>
                                              </p:tgtEl>
                                            </p:cond>
                                          </p:endCondLst>
                                        </p:cTn>
                                        <p:tgtEl>
                                          <p:sndTgt r:embed="rId5"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nextCondLst>
                <p:cond evt="onClick" delay="0">
                  <p:tgtEl>
                    <p:spTgt spid="29"/>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6948488"/>
            <a:chOff x="0" y="0"/>
            <a:chExt cx="5760" cy="4377"/>
          </a:xfrm>
        </p:grpSpPr>
        <p:pic>
          <p:nvPicPr>
            <p:cNvPr id="11268" name="Picture 3"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Text Box 14"/>
          <p:cNvSpPr txBox="1">
            <a:spLocks noChangeArrowheads="1"/>
          </p:cNvSpPr>
          <p:nvPr/>
        </p:nvSpPr>
        <p:spPr bwMode="auto">
          <a:xfrm>
            <a:off x="917575" y="1689100"/>
            <a:ext cx="8001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Hoạt động 2: </a:t>
            </a:r>
            <a:r>
              <a:rPr lang="en-US" altLang="en-US" sz="4400" b="1">
                <a:solidFill>
                  <a:srgbClr val="0000FF"/>
                </a:solidFill>
                <a:latin typeface="Times New Roman" pitchFamily="18" charset="0"/>
              </a:rPr>
              <a:t>Đàm thoại </a:t>
            </a:r>
            <a:endParaRPr lang="en-US" altLang="en-US" sz="4400" b="1">
              <a:solidFill>
                <a:srgbClr val="FF3300"/>
              </a:solidFill>
              <a:latin typeface="Times New Roman" pitchFamily="18" charset="0"/>
            </a:endParaRP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thời gian nào?</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mùa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048952686"/>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Autumn_colors"/>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0674632"/>
      </p:ext>
    </p:extLst>
  </p:cSld>
  <p:clrMapOvr>
    <a:masterClrMapping/>
  </p:clrMapOvr>
  <p:transition>
    <p:wheel spokes="3"/>
    <p:sndAc>
      <p:stSnd>
        <p:snd r:embed="rId4" name="chimes.wav"/>
      </p:stSnd>
    </p:sndAc>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f0b0b98d1bc1abce63774a51814c48322abcc"/>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C518D2A8-387E-4BBA-B4EA-6FF65E9CB6A5}"/>
</p:tagLst>
</file>

<file path=ppt/tags/tag11.xml><?xml version="1.0" encoding="utf-8"?>
<p:tagLst xmlns:a="http://schemas.openxmlformats.org/drawingml/2006/main" xmlns:r="http://schemas.openxmlformats.org/officeDocument/2006/relationships" xmlns:p="http://schemas.openxmlformats.org/presentationml/2006/main">
  <p:tag name="PPSNARRATION" val="11,152039269,D:\tro truyen tet trung thu, thuy tien c5\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2,152039269,D:\tro truyen tet trung thu, thuy tien c5\Media.ppcx"/>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4BDE52DA-A274-41F8-94FE-CA0B86DD1E95}"/>
</p:tagLst>
</file>

<file path=ppt/tags/tag14.xml><?xml version="1.0" encoding="utf-8"?>
<p:tagLst xmlns:a="http://schemas.openxmlformats.org/drawingml/2006/main" xmlns:r="http://schemas.openxmlformats.org/officeDocument/2006/relationships" xmlns:p="http://schemas.openxmlformats.org/presentationml/2006/main">
  <p:tag name="PPSNARRATION" val="13,152039269,D:\tro truyen tet trung thu, thuy tien c5\Media.ppcx"/>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7EECFD90-9F31-41CB-8E45-3D660449335E}"/>
</p:tagLst>
</file>

<file path=ppt/tags/tag16.xml><?xml version="1.0" encoding="utf-8"?>
<p:tagLst xmlns:a="http://schemas.openxmlformats.org/drawingml/2006/main" xmlns:r="http://schemas.openxmlformats.org/officeDocument/2006/relationships" xmlns:p="http://schemas.openxmlformats.org/presentationml/2006/main">
  <p:tag name="PPSNARRATION" val="14,152039269,D:\tro truyen tet trung thu, thuy tien c5\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5,152039269,D:\tro truyen tet trung thu, thuy tien c5\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16,152039269,D:\tro truyen tet trung thu, thuy tien c5\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7,152039269,D:\tro truyen tet trung thu, thuy tien c5\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52039269,D:\tro truyen tet trung thu, thuy tien c5\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22,152039269,D:\tro truyen tet trung thu, thuy tien c5\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18,152039269,D:\tro truyen tet trung thu, thuy tien c5\Media.ppcx"/>
</p:tagLst>
</file>

<file path=ppt/tags/tag22.xml><?xml version="1.0" encoding="utf-8"?>
<p:tagLst xmlns:a="http://schemas.openxmlformats.org/drawingml/2006/main" xmlns:r="http://schemas.openxmlformats.org/officeDocument/2006/relationships" xmlns:p="http://schemas.openxmlformats.org/presentationml/2006/main">
  <p:tag name="PPSNARRATION" val="19,152039269,D:\tro truyen tet trung thu, thuy tien c5\Media.ppcx"/>
</p:tagLst>
</file>

<file path=ppt/tags/tag23.xml><?xml version="1.0" encoding="utf-8"?>
<p:tagLst xmlns:a="http://schemas.openxmlformats.org/drawingml/2006/main" xmlns:r="http://schemas.openxmlformats.org/officeDocument/2006/relationships" xmlns:p="http://schemas.openxmlformats.org/presentationml/2006/main">
  <p:tag name="PPSNARRATION" val="20,152039269,D:\tro truyen tet trung thu, thuy tien c5\Media.ppcx"/>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CDFF5672-CFE0-457A-99D0-F1A4331A3F3F}"/>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927C17EC-E883-4E18-8271-0050F1DFE30D}"/>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FAE52B7B-E871-4A32-967D-858D4EEFAF2B}"/>
</p:tagLst>
</file>

<file path=ppt/tags/tag27.xml><?xml version="1.0" encoding="utf-8"?>
<p:tagLst xmlns:a="http://schemas.openxmlformats.org/drawingml/2006/main" xmlns:r="http://schemas.openxmlformats.org/officeDocument/2006/relationships" xmlns:p="http://schemas.openxmlformats.org/presentationml/2006/main">
  <p:tag name="PPSNARRATION" val="21,152039269,D:\tro truyen tet trung thu, thuy tien c5\Media.ppcx"/>
</p:tagLst>
</file>

<file path=ppt/tags/tag28.xml><?xml version="1.0" encoding="utf-8"?>
<p:tagLst xmlns:a="http://schemas.openxmlformats.org/drawingml/2006/main" xmlns:r="http://schemas.openxmlformats.org/officeDocument/2006/relationships" xmlns:p="http://schemas.openxmlformats.org/presentationml/2006/main">
  <p:tag name="PPSNARRATION" val="41,152039269,D:\tro truyen tet trung thu, thuy tien c5\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27,152039269,D:\tro truyen tet trung thu, thuy tien c5\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4,152039269,D:\tro truyen tet trung thu, thuy tien c5\Media.ppcx"/>
</p:tagLst>
</file>

<file path=ppt/tags/tag30.xml><?xml version="1.0" encoding="utf-8"?>
<p:tagLst xmlns:a="http://schemas.openxmlformats.org/drawingml/2006/main" xmlns:r="http://schemas.openxmlformats.org/officeDocument/2006/relationships" xmlns:p="http://schemas.openxmlformats.org/presentationml/2006/main">
  <p:tag name="PPSNARRATION" val="29,152039269,D:\tro truyen tet trung thu, thuy tien c5\Media.ppcx"/>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F7EF2117-2100-4543-B2D5-A45F67571735}"/>
</p:tagLst>
</file>

<file path=ppt/tags/tag32.xml><?xml version="1.0" encoding="utf-8"?>
<p:tagLst xmlns:a="http://schemas.openxmlformats.org/drawingml/2006/main" xmlns:r="http://schemas.openxmlformats.org/officeDocument/2006/relationships" xmlns:p="http://schemas.openxmlformats.org/presentationml/2006/main">
  <p:tag name="MMPROD_SUBSTITUTION_ID" val="{FA7E31D7-55C9-4D83-BCC3-028295E74006}"/>
</p:tagLst>
</file>

<file path=ppt/tags/tag33.xml><?xml version="1.0" encoding="utf-8"?>
<p:tagLst xmlns:a="http://schemas.openxmlformats.org/drawingml/2006/main" xmlns:r="http://schemas.openxmlformats.org/officeDocument/2006/relationships" xmlns:p="http://schemas.openxmlformats.org/presentationml/2006/main">
  <p:tag name="MMPROD_SUBSTITUTION_ID" val="{2AFECBB6-4617-4F77-855F-31472A16CE29}"/>
</p:tagLst>
</file>

<file path=ppt/tags/tag34.xml><?xml version="1.0" encoding="utf-8"?>
<p:tagLst xmlns:a="http://schemas.openxmlformats.org/drawingml/2006/main" xmlns:r="http://schemas.openxmlformats.org/officeDocument/2006/relationships" xmlns:p="http://schemas.openxmlformats.org/presentationml/2006/main">
  <p:tag name="MMPROD_SUBSTITUTION_ID" val="{370A2C1F-069A-4614-991D-9C59A04D205B}"/>
</p:tagLst>
</file>

<file path=ppt/tags/tag35.xml><?xml version="1.0" encoding="utf-8"?>
<p:tagLst xmlns:a="http://schemas.openxmlformats.org/drawingml/2006/main" xmlns:r="http://schemas.openxmlformats.org/officeDocument/2006/relationships" xmlns:p="http://schemas.openxmlformats.org/presentationml/2006/main">
  <p:tag name="MMPROD_SUBSTITUTION_ID" val="{C9CE1A34-0193-4E99-BF79-D732E55C9353}"/>
</p:tagLst>
</file>

<file path=ppt/tags/tag36.xml><?xml version="1.0" encoding="utf-8"?>
<p:tagLst xmlns:a="http://schemas.openxmlformats.org/drawingml/2006/main" xmlns:r="http://schemas.openxmlformats.org/officeDocument/2006/relationships" xmlns:p="http://schemas.openxmlformats.org/presentationml/2006/main">
  <p:tag name="MMPROD_SUBSTITUTION_ID" val="{C3C8ABAC-3406-4C05-9C7A-2143C8CB017E}"/>
</p:tagLst>
</file>

<file path=ppt/tags/tag37.xml><?xml version="1.0" encoding="utf-8"?>
<p:tagLst xmlns:a="http://schemas.openxmlformats.org/drawingml/2006/main" xmlns:r="http://schemas.openxmlformats.org/officeDocument/2006/relationships" xmlns:p="http://schemas.openxmlformats.org/presentationml/2006/main">
  <p:tag name="MMPROD_SUBSTITUTION_ID" val="{5ADB6E52-5C48-4C58-880F-757531B4C8E5}"/>
</p:tagLst>
</file>

<file path=ppt/tags/tag38.xml><?xml version="1.0" encoding="utf-8"?>
<p:tagLst xmlns:a="http://schemas.openxmlformats.org/drawingml/2006/main" xmlns:r="http://schemas.openxmlformats.org/officeDocument/2006/relationships" xmlns:p="http://schemas.openxmlformats.org/presentationml/2006/main">
  <p:tag name="MMPROD_SUBSTITUTION_ID" val="{2488F667-AD95-44FA-9F78-5EF22CD84440}"/>
</p:tagLst>
</file>

<file path=ppt/tags/tag39.xml><?xml version="1.0" encoding="utf-8"?>
<p:tagLst xmlns:a="http://schemas.openxmlformats.org/drawingml/2006/main" xmlns:r="http://schemas.openxmlformats.org/officeDocument/2006/relationships" xmlns:p="http://schemas.openxmlformats.org/presentationml/2006/main">
  <p:tag name="MMPROD_SUBSTITUTION_ID" val="{D06A2C08-3956-44CD-90EB-40AEEECA1134}"/>
</p:tagLst>
</file>

<file path=ppt/tags/tag4.xml><?xml version="1.0" encoding="utf-8"?>
<p:tagLst xmlns:a="http://schemas.openxmlformats.org/drawingml/2006/main" xmlns:r="http://schemas.openxmlformats.org/officeDocument/2006/relationships" xmlns:p="http://schemas.openxmlformats.org/presentationml/2006/main">
  <p:tag name="PPSNARRATION" val="6,152039269,D:\tro truyen tet trung thu, thuy tien c5\Media.ppcx"/>
</p:tagLst>
</file>

<file path=ppt/tags/tag40.xml><?xml version="1.0" encoding="utf-8"?>
<p:tagLst xmlns:a="http://schemas.openxmlformats.org/drawingml/2006/main" xmlns:r="http://schemas.openxmlformats.org/officeDocument/2006/relationships" xmlns:p="http://schemas.openxmlformats.org/presentationml/2006/main">
  <p:tag name="MMPROD_SUBSTITUTION_ID" val="{E99AE156-6257-455C-9389-8412591D83E2}"/>
</p:tagLst>
</file>

<file path=ppt/tags/tag41.xml><?xml version="1.0" encoding="utf-8"?>
<p:tagLst xmlns:a="http://schemas.openxmlformats.org/drawingml/2006/main" xmlns:r="http://schemas.openxmlformats.org/officeDocument/2006/relationships" xmlns:p="http://schemas.openxmlformats.org/presentationml/2006/main">
  <p:tag name="MMPROD_SUBSTITUTION_ID" val="{FEB803BB-80F7-4034-9AF5-3CB8ED84AC24}"/>
</p:tagLst>
</file>

<file path=ppt/tags/tag5.xml><?xml version="1.0" encoding="utf-8"?>
<p:tagLst xmlns:a="http://schemas.openxmlformats.org/drawingml/2006/main" xmlns:r="http://schemas.openxmlformats.org/officeDocument/2006/relationships" xmlns:p="http://schemas.openxmlformats.org/presentationml/2006/main">
  <p:tag name="PPSNARRATION" val="7,152039269,D:\tro truyen tet trung thu, thuy tien c5\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8,152039269,D:\tro truyen tet trung thu, thuy tien c5\Media.ppcx"/>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55B3F75B-2B71-4530-A071-11CDF9B9D087}"/>
</p:tagLst>
</file>

<file path=ppt/tags/tag8.xml><?xml version="1.0" encoding="utf-8"?>
<p:tagLst xmlns:a="http://schemas.openxmlformats.org/drawingml/2006/main" xmlns:r="http://schemas.openxmlformats.org/officeDocument/2006/relationships" xmlns:p="http://schemas.openxmlformats.org/presentationml/2006/main">
  <p:tag name="PPSNARRATION" val="9,152039269,D:\tro truyen tet trung thu, thuy tien c5\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0,152039269,D:\tro truyen tet trung thu, thuy tien c5\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629</Words>
  <Application>Microsoft Office PowerPoint</Application>
  <PresentationFormat>On-screen Show (4:3)</PresentationFormat>
  <Paragraphs>95</Paragraphs>
  <Slides>32</Slides>
  <Notes>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Times New Roman</vt:lpstr>
      <vt:lpstr>Showcard Gothic</vt:lpstr>
      <vt:lpstr>.VnArial NarrowH</vt:lpstr>
      <vt:lpstr>Calibri</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SKY</cp:lastModifiedBy>
  <cp:revision>12</cp:revision>
  <dcterms:created xsi:type="dcterms:W3CDTF">2018-09-10T12:35:01Z</dcterms:created>
  <dcterms:modified xsi:type="dcterms:W3CDTF">2023-09-14T03:09:21Z</dcterms:modified>
</cp:coreProperties>
</file>