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80" r:id="rId3"/>
    <p:sldId id="258" r:id="rId4"/>
    <p:sldId id="259" r:id="rId5"/>
    <p:sldId id="279" r:id="rId6"/>
    <p:sldId id="263" r:id="rId7"/>
    <p:sldId id="264" r:id="rId8"/>
    <p:sldId id="265" r:id="rId9"/>
    <p:sldId id="266" r:id="rId10"/>
    <p:sldId id="267" r:id="rId11"/>
    <p:sldId id="268" r:id="rId12"/>
    <p:sldId id="269" r:id="rId13"/>
    <p:sldId id="270" r:id="rId14"/>
    <p:sldId id="272" r:id="rId15"/>
    <p:sldId id="278" r:id="rId16"/>
    <p:sldId id="273" r:id="rId17"/>
    <p:sldId id="274"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334"/>
    <a:srgbClr val="F5983C"/>
    <a:srgbClr val="143C4C"/>
    <a:srgbClr val="D2312C"/>
    <a:srgbClr val="0065CA"/>
    <a:srgbClr val="275B70"/>
    <a:srgbClr val="F8F5E6"/>
    <a:srgbClr val="0A0E0C"/>
    <a:srgbClr val="517460"/>
    <a:srgbClr val="865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C4DD9-D156-4B6E-A0B3-14406F1357DD}" type="datetimeFigureOut">
              <a:rPr lang="en-US" smtClean="0"/>
              <a:t>11/29/2022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54663-68D7-4C3D-8811-ADFE93382BDD}" type="slidenum">
              <a:rPr lang="en-US" smtClean="0"/>
              <a:t>‹#›</a:t>
            </a:fld>
            <a:endParaRPr lang="en-US"/>
          </a:p>
        </p:txBody>
      </p:sp>
    </p:spTree>
    <p:extLst>
      <p:ext uri="{BB962C8B-B14F-4D97-AF65-F5344CB8AC3E}">
        <p14:creationId xmlns:p14="http://schemas.microsoft.com/office/powerpoint/2010/main" val="232024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54663-68D7-4C3D-8811-ADFE93382BDD}" type="slidenum">
              <a:rPr lang="en-US" smtClean="0"/>
              <a:t>2</a:t>
            </a:fld>
            <a:endParaRPr lang="en-US"/>
          </a:p>
        </p:txBody>
      </p:sp>
    </p:spTree>
    <p:extLst>
      <p:ext uri="{BB962C8B-B14F-4D97-AF65-F5344CB8AC3E}">
        <p14:creationId xmlns:p14="http://schemas.microsoft.com/office/powerpoint/2010/main" val="424691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5B6BA1-FE6A-4058-BD75-8D19055EE63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78142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B6BA1-FE6A-4058-BD75-8D19055EE63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32409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B6BA1-FE6A-4058-BD75-8D19055EE63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27024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B6BA1-FE6A-4058-BD75-8D19055EE63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414540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B6BA1-FE6A-4058-BD75-8D19055EE63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402071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5B6BA1-FE6A-4058-BD75-8D19055EE63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58406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B6BA1-FE6A-4058-BD75-8D19055EE637}"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2063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5B6BA1-FE6A-4058-BD75-8D19055EE637}"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28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B6BA1-FE6A-4058-BD75-8D19055EE637}"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58599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B6BA1-FE6A-4058-BD75-8D19055EE63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20048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B6BA1-FE6A-4058-BD75-8D19055EE63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93678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B6BA1-FE6A-4058-BD75-8D19055EE637}" type="datetimeFigureOut">
              <a:rPr lang="en-US" smtClean="0"/>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E6FD-CC2E-4244-AAA1-65674DA5936B}" type="slidenum">
              <a:rPr lang="en-US" smtClean="0"/>
              <a:t>‹#›</a:t>
            </a:fld>
            <a:endParaRPr lang="en-US"/>
          </a:p>
        </p:txBody>
      </p:sp>
    </p:spTree>
    <p:extLst>
      <p:ext uri="{BB962C8B-B14F-4D97-AF65-F5344CB8AC3E}">
        <p14:creationId xmlns:p14="http://schemas.microsoft.com/office/powerpoint/2010/main" val="101934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59833"/>
          </a:xfrm>
          <a:prstGeom prst="rect">
            <a:avLst/>
          </a:prstGeom>
        </p:spPr>
      </p:pic>
      <p:sp>
        <p:nvSpPr>
          <p:cNvPr id="5" name="Rectangle 4"/>
          <p:cNvSpPr/>
          <p:nvPr/>
        </p:nvSpPr>
        <p:spPr>
          <a:xfrm>
            <a:off x="2428875" y="349837"/>
            <a:ext cx="4572000" cy="507831"/>
          </a:xfrm>
          <a:prstGeom prst="rect">
            <a:avLst/>
          </a:prstGeom>
        </p:spPr>
        <p:txBody>
          <a:bodyPr>
            <a:spAutoFit/>
          </a:bodyPr>
          <a:lstStyle/>
          <a:p>
            <a:pPr algn="ctr"/>
            <a:r>
              <a:rPr lang="en-US" sz="1350" b="1">
                <a:latin typeface="Times New Roman" pitchFamily="18" charset="0"/>
                <a:cs typeface="Times New Roman" pitchFamily="18" charset="0"/>
              </a:rPr>
              <a:t>PHÒNG GIÁO DỤC VÀ ĐÀO TẠO  QUẬN LONG BIÊN</a:t>
            </a:r>
          </a:p>
          <a:p>
            <a:pPr algn="ctr"/>
            <a:r>
              <a:rPr lang="en-US" sz="1350" b="1">
                <a:latin typeface="Times New Roman" pitchFamily="18" charset="0"/>
                <a:cs typeface="Times New Roman" pitchFamily="18" charset="0"/>
              </a:rPr>
              <a:t>TRƯỜNG MẦM NON HOA HƯỚNG DƯƠNG</a:t>
            </a:r>
          </a:p>
        </p:txBody>
      </p:sp>
      <p:sp>
        <p:nvSpPr>
          <p:cNvPr id="7" name="Rectangle 6"/>
          <p:cNvSpPr/>
          <p:nvPr/>
        </p:nvSpPr>
        <p:spPr>
          <a:xfrm>
            <a:off x="2312358" y="1968850"/>
            <a:ext cx="4805033" cy="692497"/>
          </a:xfrm>
          <a:prstGeom prst="rect">
            <a:avLst/>
          </a:prstGeom>
          <a:noFill/>
        </p:spPr>
        <p:txBody>
          <a:bodyPr wrap="none" lIns="68580" tIns="34290" rIns="68580" bIns="34290">
            <a:spAutoFit/>
          </a:bodyPr>
          <a:lstStyle/>
          <a:p>
            <a:pPr algn="ctr"/>
            <a:r>
              <a:rPr lang="en-US" sz="4050" b="1">
                <a:ln w="17780" cmpd="sng">
                  <a:solidFill>
                    <a:srgbClr val="FFFFFF"/>
                  </a:solidFill>
                  <a:prstDash val="solid"/>
                  <a:miter lim="800000"/>
                </a:ln>
                <a:solidFill>
                  <a:srgbClr val="275B70"/>
                </a:solidFill>
                <a:effectLst>
                  <a:outerShdw blurRad="50800" algn="tl" rotWithShape="0">
                    <a:srgbClr val="000000"/>
                  </a:outerShdw>
                </a:effectLst>
              </a:rPr>
              <a:t>BIỆN PHÁP SÁNG TẠO</a:t>
            </a:r>
          </a:p>
        </p:txBody>
      </p:sp>
      <p:sp>
        <p:nvSpPr>
          <p:cNvPr id="8" name="TextBox 7"/>
          <p:cNvSpPr txBox="1"/>
          <p:nvPr/>
        </p:nvSpPr>
        <p:spPr>
          <a:xfrm>
            <a:off x="1571624" y="2929916"/>
            <a:ext cx="6286500" cy="946413"/>
          </a:xfrm>
          <a:prstGeom prst="rect">
            <a:avLst/>
          </a:prstGeom>
          <a:noFill/>
        </p:spPr>
        <p:txBody>
          <a:bodyPr wrap="square" rtlCol="0">
            <a:spAutoFit/>
          </a:bodyPr>
          <a:lstStyle/>
          <a:p>
            <a:pPr algn="ctr"/>
            <a:r>
              <a:rPr lang="en-US" sz="2100" b="1">
                <a:solidFill>
                  <a:srgbClr val="D2312C"/>
                </a:solidFill>
                <a:latin typeface="Times New Roman" pitchFamily="18" charset="0"/>
                <a:cs typeface="Times New Roman" pitchFamily="18" charset="0"/>
              </a:rPr>
              <a:t>Một số biện pháp tạo môi trường sư phạm trong trường mầm non giúp trẻ phát triển toàn diện.  </a:t>
            </a:r>
            <a:endParaRPr lang="en-US" sz="2100">
              <a:solidFill>
                <a:srgbClr val="D2312C"/>
              </a:solidFill>
              <a:latin typeface="Times New Roman" pitchFamily="18" charset="0"/>
              <a:cs typeface="Times New Roman" pitchFamily="18" charset="0"/>
            </a:endParaRPr>
          </a:p>
          <a:p>
            <a:endParaRPr lang="en-US" sz="1350">
              <a:solidFill>
                <a:srgbClr val="0A0E0C"/>
              </a:solidFill>
              <a:latin typeface="Times New Roman" pitchFamily="18" charset="0"/>
              <a:cs typeface="Times New Roman" pitchFamily="18" charset="0"/>
            </a:endParaRPr>
          </a:p>
        </p:txBody>
      </p:sp>
      <p:sp>
        <p:nvSpPr>
          <p:cNvPr id="9" name="TextBox 8"/>
          <p:cNvSpPr txBox="1"/>
          <p:nvPr/>
        </p:nvSpPr>
        <p:spPr>
          <a:xfrm>
            <a:off x="2571749" y="3993489"/>
            <a:ext cx="4286250" cy="369332"/>
          </a:xfrm>
          <a:prstGeom prst="rect">
            <a:avLst/>
          </a:prstGeom>
          <a:noFill/>
        </p:spPr>
        <p:txBody>
          <a:bodyPr wrap="square" rtlCol="0">
            <a:spAutoFit/>
          </a:bodyPr>
          <a:lstStyle/>
          <a:p>
            <a:pPr algn="ctr"/>
            <a:r>
              <a:rPr lang="en-US" b="1">
                <a:solidFill>
                  <a:srgbClr val="143C4C"/>
                </a:solidFill>
                <a:latin typeface="Times New Roman" pitchFamily="18" charset="0"/>
                <a:cs typeface="Times New Roman" pitchFamily="18" charset="0"/>
              </a:rPr>
              <a:t>Giáo viên: Nguyễn Thị Thu Hằng</a:t>
            </a:r>
          </a:p>
        </p:txBody>
      </p:sp>
      <p:sp>
        <p:nvSpPr>
          <p:cNvPr id="10" name="TextBox 9"/>
          <p:cNvSpPr txBox="1"/>
          <p:nvPr/>
        </p:nvSpPr>
        <p:spPr>
          <a:xfrm>
            <a:off x="3756919" y="4474794"/>
            <a:ext cx="1915909" cy="300082"/>
          </a:xfrm>
          <a:prstGeom prst="rect">
            <a:avLst/>
          </a:prstGeom>
          <a:noFill/>
        </p:spPr>
        <p:txBody>
          <a:bodyPr wrap="none" rtlCol="0">
            <a:spAutoFit/>
          </a:bodyPr>
          <a:lstStyle/>
          <a:p>
            <a:r>
              <a:rPr lang="en-US" sz="1350" b="1">
                <a:solidFill>
                  <a:srgbClr val="CE6334"/>
                </a:solidFill>
                <a:latin typeface="Times New Roman" pitchFamily="18" charset="0"/>
                <a:cs typeface="Times New Roman" pitchFamily="18" charset="0"/>
              </a:rPr>
              <a:t>NĂM HỌC 2022 - 2023</a:t>
            </a:r>
          </a:p>
        </p:txBody>
      </p:sp>
    </p:spTree>
    <p:extLst>
      <p:ext uri="{BB962C8B-B14F-4D97-AF65-F5344CB8AC3E}">
        <p14:creationId xmlns:p14="http://schemas.microsoft.com/office/powerpoint/2010/main" val="4760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 y="0"/>
            <a:ext cx="9144000" cy="6858000"/>
          </a:xfrm>
        </p:spPr>
      </p:pic>
      <p:sp>
        <p:nvSpPr>
          <p:cNvPr id="5" name="Rectangle 4"/>
          <p:cNvSpPr/>
          <p:nvPr/>
        </p:nvSpPr>
        <p:spPr>
          <a:xfrm>
            <a:off x="668632" y="1457742"/>
            <a:ext cx="2133600" cy="3785652"/>
          </a:xfrm>
          <a:prstGeom prst="rect">
            <a:avLst/>
          </a:prstGeom>
        </p:spPr>
        <p:txBody>
          <a:bodyPr wrap="square">
            <a:spAutoFit/>
          </a:bodyPr>
          <a:lstStyle/>
          <a:p>
            <a:r>
              <a:rPr lang="en-US" sz="14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văn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học</a:t>
            </a:r>
            <a:r>
              <a:rPr lang="en-US" sz="1600" b="1" i="1" dirty="0">
                <a:latin typeface="Times New Roman" pitchFamily="18" charset="0"/>
                <a:cs typeface="Times New Roman" pitchFamily="18" charset="0"/>
              </a:rPr>
              <a:t>:</a:t>
            </a:r>
            <a:r>
              <a:rPr lang="en-US" sz="1600" dirty="0">
                <a:latin typeface="Times New Roman" pitchFamily="18" charset="0"/>
                <a:cs typeface="Times New Roman" pitchFamily="18" charset="0"/>
              </a:rPr>
              <a:t> Ở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giúp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ngôn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ngữ</a:t>
            </a:r>
            <a:r>
              <a:rPr lang="en-US" sz="1600" dirty="0">
                <a:latin typeface="Times New Roman" pitchFamily="18" charset="0"/>
                <a:cs typeface="Times New Roman" pitchFamily="18" charset="0"/>
              </a:rPr>
              <a:t>. Do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đã</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làm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dẹt</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rối </a:t>
            </a:r>
            <a:r>
              <a:rPr lang="en-US" sz="1600" dirty="0" err="1">
                <a:latin typeface="Times New Roman" pitchFamily="18" charset="0"/>
                <a:cs typeface="Times New Roman" pitchFamily="18" charset="0"/>
              </a:rPr>
              <a:t>tay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chuyện</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sáng</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tạo.</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918" y="609600"/>
            <a:ext cx="5247709" cy="5481938"/>
          </a:xfrm>
          <a:prstGeom prst="rect">
            <a:avLst/>
          </a:prstGeom>
        </p:spPr>
      </p:pic>
      <p:sp>
        <p:nvSpPr>
          <p:cNvPr id="10" name="Rectangle 9"/>
          <p:cNvSpPr/>
          <p:nvPr/>
        </p:nvSpPr>
        <p:spPr>
          <a:xfrm>
            <a:off x="459271" y="1309130"/>
            <a:ext cx="2438400" cy="4082877"/>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9848914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5" name="Rectangle 4"/>
          <p:cNvSpPr/>
          <p:nvPr/>
        </p:nvSpPr>
        <p:spPr>
          <a:xfrm>
            <a:off x="253999" y="1609912"/>
            <a:ext cx="3098801" cy="2800767"/>
          </a:xfrm>
          <a:prstGeom prst="rect">
            <a:avLst/>
          </a:prstGeom>
        </p:spPr>
        <p:txBody>
          <a:bodyPr wrap="square">
            <a:spAutoFit/>
          </a:bodyPr>
          <a:lstStyle/>
          <a:p>
            <a:r>
              <a:rPr lang="en-US" sz="14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â</a:t>
            </a:r>
            <a:r>
              <a:rPr lang="en-US" sz="1600" b="1" i="1" dirty="0" err="1" smtClean="0">
                <a:latin typeface="Times New Roman" pitchFamily="18" charset="0"/>
                <a:cs typeface="Times New Roman" pitchFamily="18" charset="0"/>
              </a:rPr>
              <a:t>m</a:t>
            </a:r>
            <a:r>
              <a:rPr lang="en-US" sz="1600" b="1" i="1" dirty="0" smtClean="0">
                <a:latin typeface="Times New Roman" pitchFamily="18" charset="0"/>
                <a:cs typeface="Times New Roman" pitchFamily="18" charset="0"/>
              </a:rPr>
              <a:t> </a:t>
            </a:r>
            <a:r>
              <a:rPr lang="en-US" sz="1600" b="1" i="1" dirty="0" err="1">
                <a:latin typeface="Times New Roman" pitchFamily="18" charset="0"/>
                <a:cs typeface="Times New Roman" pitchFamily="18" charset="0"/>
              </a:rPr>
              <a:t>nhạc</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chính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giữa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đang</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múa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giúp</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kích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hứng</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thú</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cũng </a:t>
            </a:r>
            <a:r>
              <a:rPr lang="en-US" sz="1600" dirty="0" err="1" smtClean="0">
                <a:latin typeface="Times New Roman" pitchFamily="18" charset="0"/>
                <a:cs typeface="Times New Roman" pitchFamily="18" charset="0"/>
              </a:rPr>
              <a:t>như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cho</a:t>
            </a:r>
            <a:r>
              <a:rPr lang="en-US" sz="1600" dirty="0" smtClean="0">
                <a:latin typeface="Times New Roman" pitchFamily="18" charset="0"/>
                <a:cs typeface="Times New Roman" pitchFamily="18" charset="0"/>
              </a:rPr>
              <a:t> </a:t>
            </a:r>
            <a:r>
              <a:rPr lang="en-US" sz="1600" err="1" smtClean="0">
                <a:latin typeface="Times New Roman" pitchFamily="18" charset="0"/>
                <a:cs typeface="Times New Roman" pitchFamily="18" charset="0"/>
              </a:rPr>
              <a:t>trẻ</a:t>
            </a:r>
            <a:r>
              <a:rPr lang="en-US" sz="1600" smtClean="0">
                <a:latin typeface="Times New Roman" pitchFamily="18" charset="0"/>
                <a:cs typeface="Times New Roman" pitchFamily="18" charset="0"/>
              </a:rPr>
              <a:t> làm </a:t>
            </a:r>
            <a:r>
              <a:rPr lang="en-US" sz="1600" dirty="0" err="1" smtClean="0">
                <a:latin typeface="Times New Roman" pitchFamily="18" charset="0"/>
                <a:cs typeface="Times New Roman" pitchFamily="18" charset="0"/>
              </a:rPr>
              <a:t>quen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err="1" smtClean="0">
                <a:latin typeface="Times New Roman" pitchFamily="18" charset="0"/>
                <a:cs typeface="Times New Roman" pitchFamily="18" charset="0"/>
              </a:rPr>
              <a:t>khuôn</a:t>
            </a:r>
            <a:r>
              <a:rPr lang="en-US" sz="1600" smtClean="0">
                <a:latin typeface="Times New Roman" pitchFamily="18" charset="0"/>
                <a:cs typeface="Times New Roman" pitchFamily="18" charset="0"/>
              </a:rPr>
              <a:t> nhạc, </a:t>
            </a:r>
            <a:r>
              <a:rPr lang="en-US" sz="1600" dirty="0" err="1" smtClean="0">
                <a:latin typeface="Times New Roman" pitchFamily="18" charset="0"/>
                <a:cs typeface="Times New Roman" pitchFamily="18" charset="0"/>
              </a:rPr>
              <a:t>nốt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Bên</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a:t>
            </a:r>
          </a:p>
          <a:p>
            <a:r>
              <a:rPr lang="en-US" sz="1600" dirty="0" err="1" smtClean="0">
                <a:latin typeface="Times New Roman" pitchFamily="18" charset="0"/>
                <a:cs typeface="Times New Roman" pitchFamily="18" charset="0"/>
              </a:rPr>
              <a:t>Tôi</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tầm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nhạc</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cho</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sử</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7" name="Rectangle 6"/>
          <p:cNvSpPr/>
          <p:nvPr/>
        </p:nvSpPr>
        <p:spPr>
          <a:xfrm>
            <a:off x="4367540" y="5881172"/>
            <a:ext cx="3812519" cy="369332"/>
          </a:xfrm>
          <a:prstGeom prst="rect">
            <a:avLst/>
          </a:prstGeom>
        </p:spPr>
        <p:txBody>
          <a:bodyPr wrap="none">
            <a:spAutoFit/>
          </a:bodyPr>
          <a:lstStyle/>
          <a:p>
            <a:r>
              <a:rPr lang="en-US" i="1" dirty="0" err="1">
                <a:latin typeface="Times New Roman" pitchFamily="18" charset="0"/>
                <a:cs typeface="Times New Roman" pitchFamily="18" charset="0"/>
              </a:rPr>
              <a:t>Trẻ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hứng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múa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góc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âm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nhạc</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199" y="509860"/>
            <a:ext cx="5283200" cy="5128939"/>
          </a:xfrm>
          <a:prstGeom prst="rect">
            <a:avLst/>
          </a:prstGeom>
        </p:spPr>
      </p:pic>
      <p:sp>
        <p:nvSpPr>
          <p:cNvPr id="8" name="Rectangle 7"/>
          <p:cNvSpPr/>
          <p:nvPr/>
        </p:nvSpPr>
        <p:spPr>
          <a:xfrm>
            <a:off x="203200" y="1448594"/>
            <a:ext cx="3200401" cy="3123405"/>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5556253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52400" y="1981200"/>
            <a:ext cx="3276600" cy="1569660"/>
          </a:xfrm>
          <a:prstGeom prst="rect">
            <a:avLst/>
          </a:prstGeom>
        </p:spPr>
        <p:txBody>
          <a:bodyPr wrap="square">
            <a:spAutoFit/>
          </a:bodyPr>
          <a:lstStyle/>
          <a:p>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thực</a:t>
            </a:r>
            <a:r>
              <a:rPr lang="en-US" sz="1600" b="1" i="1" dirty="0">
                <a:latin typeface="Times New Roman" pitchFamily="18" charset="0"/>
                <a:cs typeface="Times New Roman" pitchFamily="18" charset="0"/>
              </a:rPr>
              <a:t> </a:t>
            </a:r>
            <a:r>
              <a:rPr lang="en-US" sz="1600" b="1" i="1" err="1">
                <a:latin typeface="Times New Roman" pitchFamily="18" charset="0"/>
                <a:cs typeface="Times New Roman" pitchFamily="18" charset="0"/>
              </a:rPr>
              <a:t>hành</a:t>
            </a:r>
            <a:r>
              <a:rPr lang="en-US" sz="1600" b="1" i="1">
                <a:latin typeface="Times New Roman" pitchFamily="18" charset="0"/>
                <a:cs typeface="Times New Roman" pitchFamily="18" charset="0"/>
              </a:rPr>
              <a:t> </a:t>
            </a:r>
            <a:r>
              <a:rPr lang="en-US" sz="1600" b="1" i="1" smtClean="0">
                <a:latin typeface="Times New Roman" pitchFamily="18" charset="0"/>
                <a:cs typeface="Times New Roman" pitchFamily="18" charset="0"/>
              </a:rPr>
              <a:t>kĩ năng </a:t>
            </a:r>
            <a:r>
              <a:rPr lang="en-US" sz="1600" b="1" i="1" dirty="0" err="1">
                <a:latin typeface="Times New Roman" pitchFamily="18" charset="0"/>
                <a:cs typeface="Times New Roman" pitchFamily="18" charset="0"/>
              </a:rPr>
              <a:t>cuộc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là </a:t>
            </a:r>
            <a:r>
              <a:rPr lang="en-US" sz="1600" dirty="0" err="1">
                <a:latin typeface="Times New Roman" pitchFamily="18" charset="0"/>
                <a:cs typeface="Times New Roman" pitchFamily="18" charset="0"/>
              </a:rPr>
              <a:t>góc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a:latin typeface="Times New Roman" pitchFamily="18" charset="0"/>
                <a:cs typeface="Times New Roman" pitchFamily="18" charset="0"/>
              </a:rPr>
              <a:t>mà </a:t>
            </a:r>
            <a:r>
              <a:rPr lang="en-US" sz="1600" smtClean="0">
                <a:latin typeface="Times New Roman" pitchFamily="18" charset="0"/>
                <a:cs typeface="Times New Roman" pitchFamily="18" charset="0"/>
              </a:rPr>
              <a:t>trẻ </a:t>
            </a:r>
            <a:r>
              <a:rPr lang="en-US" sz="1600" dirty="0" err="1">
                <a:latin typeface="Times New Roman" pitchFamily="18" charset="0"/>
                <a:cs typeface="Times New Roman" pitchFamily="18" charset="0"/>
              </a:rPr>
              <a:t>rất</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thích</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thú vì trẻ được </a:t>
            </a:r>
            <a:r>
              <a:rPr lang="en-US" sz="1600" dirty="0" err="1">
                <a:latin typeface="Times New Roman" pitchFamily="18" charset="0"/>
                <a:cs typeface="Times New Roman" pitchFamily="18" charset="0"/>
              </a:rPr>
              <a:t>thực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hành</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những</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kĩ năng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cuộc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buộc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bạn</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buộc </a:t>
            </a:r>
            <a:r>
              <a:rPr lang="en-US" sz="1600" dirty="0" err="1">
                <a:latin typeface="Times New Roman" pitchFamily="18" charset="0"/>
                <a:cs typeface="Times New Roman" pitchFamily="18" charset="0"/>
              </a:rPr>
              <a:t>dây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giày</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7" name="Rectangle 6"/>
          <p:cNvSpPr/>
          <p:nvPr/>
        </p:nvSpPr>
        <p:spPr>
          <a:xfrm>
            <a:off x="-34637" y="5326613"/>
            <a:ext cx="4572000" cy="307777"/>
          </a:xfrm>
          <a:prstGeom prst="rect">
            <a:avLst/>
          </a:prstGeom>
        </p:spPr>
        <p:txBody>
          <a:bodyPr>
            <a:spAutoFit/>
          </a:bodyPr>
          <a:lstStyle/>
          <a:p>
            <a:pPr algn="ctr"/>
            <a:r>
              <a:rPr lang="en-US" sz="1400" i="1" dirty="0" err="1">
                <a:latin typeface="Times New Roman" pitchFamily="18" charset="0"/>
                <a:cs typeface="Times New Roman" pitchFamily="18" charset="0"/>
              </a:rPr>
              <a:t>Hình</a:t>
            </a:r>
            <a:r>
              <a:rPr lang="en-US" sz="1400" i="1" dirty="0">
                <a:latin typeface="Times New Roman" pitchFamily="18" charset="0"/>
                <a:cs typeface="Times New Roman" pitchFamily="18" charset="0"/>
              </a:rPr>
              <a:t> </a:t>
            </a:r>
            <a:r>
              <a:rPr lang="en-US" sz="1400" i="1" err="1">
                <a:latin typeface="Times New Roman" pitchFamily="18" charset="0"/>
                <a:cs typeface="Times New Roman" pitchFamily="18" charset="0"/>
              </a:rPr>
              <a:t>ảnh</a:t>
            </a:r>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trẻ </a:t>
            </a:r>
            <a:r>
              <a:rPr lang="en-US" sz="1400" i="1" dirty="0" err="1">
                <a:latin typeface="Times New Roman" pitchFamily="18" charset="0"/>
                <a:cs typeface="Times New Roman" pitchFamily="18" charset="0"/>
              </a:rPr>
              <a:t>chơi</a:t>
            </a:r>
            <a:r>
              <a:rPr lang="en-US" sz="1400" i="1" dirty="0">
                <a:latin typeface="Times New Roman" pitchFamily="18" charset="0"/>
                <a:cs typeface="Times New Roman" pitchFamily="18" charset="0"/>
              </a:rPr>
              <a:t> ở </a:t>
            </a:r>
            <a:r>
              <a:rPr lang="en-US" sz="1400" i="1" dirty="0" err="1">
                <a:latin typeface="Times New Roman" pitchFamily="18" charset="0"/>
                <a:cs typeface="Times New Roman" pitchFamily="18" charset="0"/>
              </a:rPr>
              <a:t>góc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thực</a:t>
            </a:r>
            <a:r>
              <a:rPr lang="en-US" sz="1400" i="1" dirty="0">
                <a:latin typeface="Times New Roman" pitchFamily="18" charset="0"/>
                <a:cs typeface="Times New Roman" pitchFamily="18" charset="0"/>
              </a:rPr>
              <a:t> </a:t>
            </a:r>
            <a:r>
              <a:rPr lang="en-US" sz="1400" i="1" err="1">
                <a:latin typeface="Times New Roman" pitchFamily="18" charset="0"/>
                <a:cs typeface="Times New Roman" pitchFamily="18" charset="0"/>
              </a:rPr>
              <a:t>hành</a:t>
            </a:r>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kĩ </a:t>
            </a:r>
            <a:r>
              <a:rPr lang="en-US" sz="1400" i="1" dirty="0" err="1">
                <a:latin typeface="Times New Roman" pitchFamily="18" charset="0"/>
                <a:cs typeface="Times New Roman" pitchFamily="18" charset="0"/>
              </a:rPr>
              <a:t>năng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cuộc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sống</a:t>
            </a:r>
            <a:endParaRPr lang="en-US" sz="14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071" y="124920"/>
            <a:ext cx="3971329" cy="29784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834" y="3342524"/>
            <a:ext cx="4386965" cy="3290224"/>
          </a:xfrm>
          <a:prstGeom prst="rect">
            <a:avLst/>
          </a:prstGeom>
        </p:spPr>
      </p:pic>
      <p:sp>
        <p:nvSpPr>
          <p:cNvPr id="9" name="Rectangle 8"/>
          <p:cNvSpPr/>
          <p:nvPr/>
        </p:nvSpPr>
        <p:spPr>
          <a:xfrm>
            <a:off x="76200" y="1828800"/>
            <a:ext cx="3429000" cy="198120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377153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304800" y="2274838"/>
            <a:ext cx="3048000" cy="2308324"/>
          </a:xfrm>
          <a:prstGeom prst="rect">
            <a:avLst/>
          </a:prstGeom>
        </p:spPr>
        <p:txBody>
          <a:bodyPr wrap="square">
            <a:spAutoFit/>
          </a:bodyPr>
          <a:lstStyle/>
          <a:p>
            <a:r>
              <a:rPr lang="en-US" sz="14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thiên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nhiên</a:t>
            </a:r>
            <a:r>
              <a:rPr lang="en-US" sz="1600" b="1" i="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giúp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tầm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chậu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chăm</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sóc</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cây</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7" name="Rectangle 6"/>
          <p:cNvSpPr/>
          <p:nvPr/>
        </p:nvSpPr>
        <p:spPr>
          <a:xfrm>
            <a:off x="0" y="6365558"/>
            <a:ext cx="3100529" cy="307777"/>
          </a:xfrm>
          <a:prstGeom prst="rect">
            <a:avLst/>
          </a:prstGeom>
        </p:spPr>
        <p:txBody>
          <a:bodyPr wrap="none">
            <a:spAutoFit/>
          </a:bodyPr>
          <a:lstStyle/>
          <a:p>
            <a:r>
              <a:rPr lang="en-US" sz="1400" i="1" dirty="0" err="1">
                <a:latin typeface="Times New Roman" pitchFamily="18" charset="0"/>
                <a:cs typeface="Times New Roman" pitchFamily="18" charset="0"/>
              </a:rPr>
              <a:t>Hình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ảnh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trẻ</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đang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giúp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cô</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chăm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sóc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cây</a:t>
            </a:r>
            <a:endParaRPr lang="en-US" sz="14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124" y="20782"/>
            <a:ext cx="4495800" cy="33718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124" y="3413415"/>
            <a:ext cx="4495800" cy="3371850"/>
          </a:xfrm>
          <a:prstGeom prst="rect">
            <a:avLst/>
          </a:prstGeom>
        </p:spPr>
      </p:pic>
      <p:sp>
        <p:nvSpPr>
          <p:cNvPr id="9" name="Rectangle 8"/>
          <p:cNvSpPr/>
          <p:nvPr/>
        </p:nvSpPr>
        <p:spPr>
          <a:xfrm>
            <a:off x="228600" y="2057400"/>
            <a:ext cx="3200400" cy="266700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017438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352280" y="1604105"/>
            <a:ext cx="3124200" cy="2800767"/>
          </a:xfrm>
          <a:prstGeom prst="rect">
            <a:avLst/>
          </a:prstGeom>
        </p:spPr>
        <p:txBody>
          <a:bodyPr wrap="square">
            <a:spAutoFit/>
          </a:bodyPr>
          <a:lstStyle/>
          <a:p>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tiếng</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anh</a:t>
            </a:r>
            <a:r>
              <a:rPr lang="en-US" sz="1600" b="1" smtClean="0">
                <a:latin typeface="Times New Roman" pitchFamily="18" charset="0"/>
                <a:cs typeface="Times New Roman" pitchFamily="18" charset="0"/>
              </a:rPr>
              <a:t>:</a:t>
            </a:r>
            <a:r>
              <a:rPr lang="en-US" sz="1600" smtClean="0">
                <a:latin typeface="Times New Roman" pitchFamily="18" charset="0"/>
                <a:cs typeface="Times New Roman" pitchFamily="18" charset="0"/>
              </a:rPr>
              <a:t> </a:t>
            </a:r>
            <a:r>
              <a:rPr lang="en-US" sz="1600">
                <a:latin typeface="Times New Roman" pitchFamily="18" charset="0"/>
                <a:cs typeface="Times New Roman" pitchFamily="18" charset="0"/>
              </a:rPr>
              <a:t>C</a:t>
            </a:r>
            <a:r>
              <a:rPr lang="en-US" sz="1600" smtClean="0">
                <a:latin typeface="Times New Roman" pitchFamily="18" charset="0"/>
                <a:cs typeface="Times New Roman" pitchFamily="18" charset="0"/>
              </a:rPr>
              <a:t>ho trẻ học tiếng anh trong giai đoạn từ 3 đến 5 </a:t>
            </a:r>
            <a:r>
              <a:rPr lang="vi-VN" sz="1600" smtClean="0">
                <a:latin typeface="+mj-lt"/>
              </a:rPr>
              <a:t>tuổi </a:t>
            </a:r>
            <a:r>
              <a:rPr lang="vi-VN" sz="1600" dirty="0">
                <a:latin typeface="+mj-lt"/>
              </a:rPr>
              <a:t>đặc biệt quan trọng. Việc học tiếng </a:t>
            </a:r>
            <a:r>
              <a:rPr lang="vi-VN" sz="1600">
                <a:latin typeface="+mj-lt"/>
              </a:rPr>
              <a:t>anh </a:t>
            </a:r>
            <a:r>
              <a:rPr lang="en-US" sz="1600" smtClean="0">
                <a:latin typeface="+mj-lt"/>
              </a:rPr>
              <a:t>ở trẻ </a:t>
            </a:r>
            <a:r>
              <a:rPr lang="vi-VN" sz="1600" smtClean="0">
                <a:latin typeface="+mj-lt"/>
              </a:rPr>
              <a:t>mầm </a:t>
            </a:r>
            <a:r>
              <a:rPr lang="vi-VN" sz="1600" dirty="0">
                <a:latin typeface="+mj-lt"/>
              </a:rPr>
              <a:t>non đã được khoa học chứng minh mang lại rất nhiều lợi ích. Học </a:t>
            </a:r>
            <a:r>
              <a:rPr lang="vi-VN" sz="1600">
                <a:latin typeface="+mj-lt"/>
              </a:rPr>
              <a:t>tiếng </a:t>
            </a:r>
            <a:r>
              <a:rPr lang="vi-VN" sz="1600" smtClean="0">
                <a:latin typeface="+mj-lt"/>
              </a:rPr>
              <a:t>anh</a:t>
            </a:r>
            <a:r>
              <a:rPr lang="en-US" sz="1600" smtClean="0">
                <a:latin typeface="+mj-lt"/>
              </a:rPr>
              <a:t> ở </a:t>
            </a:r>
            <a:r>
              <a:rPr lang="vi-VN" sz="1600" smtClean="0">
                <a:latin typeface="+mj-lt"/>
              </a:rPr>
              <a:t>trẻ </a:t>
            </a:r>
            <a:r>
              <a:rPr lang="vi-VN" sz="1600" dirty="0">
                <a:latin typeface="+mj-lt"/>
              </a:rPr>
              <a:t>mầm non giúp trẻ tiếp thu một cách tự nhiên, nghe nói chuẩn và phát triển khả năng ngôn ngữ cũng như tư duy tốt hơn</a:t>
            </a:r>
            <a:r>
              <a:rPr lang="vi-VN" sz="1600" dirty="0" smtClean="0">
                <a:latin typeface="+mj-lt"/>
              </a:rPr>
              <a:t>.</a:t>
            </a:r>
            <a:r>
              <a:rPr lang="en-US" sz="1600" dirty="0" smtClean="0">
                <a:latin typeface="+mj-lt"/>
              </a:rPr>
              <a:t> </a:t>
            </a:r>
            <a:r>
              <a:rPr lang="en-US" sz="1600" dirty="0" err="1" smtClean="0">
                <a:latin typeface="Times New Roman" panose="02020603050405020304" pitchFamily="18" charset="0"/>
                <a:cs typeface="Times New Roman" panose="02020603050405020304" pitchFamily="18" charset="0"/>
              </a:rPr>
              <a:t>Vì</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vậy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tôi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đã</a:t>
            </a:r>
            <a:r>
              <a:rPr lang="en-US" sz="1600" dirty="0" smtClean="0">
                <a:latin typeface="Times New Roman" panose="02020603050405020304" pitchFamily="18" charset="0"/>
                <a:cs typeface="Times New Roman" panose="02020603050405020304" pitchFamily="18" charset="0"/>
              </a:rPr>
              <a:t> </a:t>
            </a:r>
            <a:r>
              <a:rPr lang="en-US" sz="1600" err="1" smtClean="0">
                <a:latin typeface="Times New Roman" panose="02020603050405020304" pitchFamily="18" charset="0"/>
                <a:cs typeface="Times New Roman" panose="02020603050405020304" pitchFamily="18" charset="0"/>
              </a:rPr>
              <a:t>đưa</a:t>
            </a:r>
            <a:r>
              <a:rPr lang="en-US" sz="1600" smtClean="0">
                <a:latin typeface="Times New Roman" panose="02020603050405020304" pitchFamily="18" charset="0"/>
                <a:cs typeface="Times New Roman" panose="02020603050405020304" pitchFamily="18" charset="0"/>
              </a:rPr>
              <a:t> góc </a:t>
            </a:r>
            <a:r>
              <a:rPr lang="en-US" sz="1600" dirty="0" err="1" smtClean="0">
                <a:latin typeface="Times New Roman" panose="02020603050405020304" pitchFamily="18" charset="0"/>
                <a:cs typeface="Times New Roman" panose="02020603050405020304" pitchFamily="18" charset="0"/>
              </a:rPr>
              <a:t>tiếng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trẻ</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làm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quen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7" name="Rectangle 6"/>
          <p:cNvSpPr/>
          <p:nvPr/>
        </p:nvSpPr>
        <p:spPr>
          <a:xfrm>
            <a:off x="5334000" y="5218258"/>
            <a:ext cx="1880643" cy="307777"/>
          </a:xfrm>
          <a:prstGeom prst="rect">
            <a:avLst/>
          </a:prstGeom>
        </p:spPr>
        <p:txBody>
          <a:bodyPr wrap="none">
            <a:spAutoFit/>
          </a:bodyPr>
          <a:lstStyle/>
          <a:p>
            <a:r>
              <a:rPr lang="en-US" sz="1400" i="1" dirty="0" err="1">
                <a:latin typeface="Times New Roman" pitchFamily="18" charset="0"/>
                <a:cs typeface="Times New Roman" pitchFamily="18" charset="0"/>
              </a:rPr>
              <a:t>Hình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ảnh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góc</a:t>
            </a:r>
            <a:r>
              <a:rPr lang="en-US" sz="1400" i="1" dirty="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tiếng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anh</a:t>
            </a:r>
            <a:endParaRPr lang="en-US" sz="14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760" y="846138"/>
            <a:ext cx="5067493" cy="3800620"/>
          </a:xfrm>
          <a:prstGeom prst="rect">
            <a:avLst/>
          </a:prstGeom>
        </p:spPr>
      </p:pic>
      <p:sp>
        <p:nvSpPr>
          <p:cNvPr id="8" name="Rectangle 7"/>
          <p:cNvSpPr/>
          <p:nvPr/>
        </p:nvSpPr>
        <p:spPr>
          <a:xfrm>
            <a:off x="223620" y="1417638"/>
            <a:ext cx="3252860" cy="322912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883423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143000" y="228600"/>
            <a:ext cx="69342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latin typeface="Times New Roman" pitchFamily="18" charset="0"/>
                <a:cs typeface="Times New Roman" pitchFamily="18" charset="0"/>
              </a:rPr>
              <a:t>2</a:t>
            </a:r>
            <a:r>
              <a:rPr lang="en-US" b="1" i="1" smtClean="0">
                <a:solidFill>
                  <a:schemeClr val="tx1"/>
                </a:solidFill>
                <a:latin typeface="Times New Roman" pitchFamily="18" charset="0"/>
                <a:cs typeface="Times New Roman" pitchFamily="18" charset="0"/>
              </a:rPr>
              <a:t>.3 </a:t>
            </a:r>
            <a:r>
              <a:rPr lang="en-US" b="1" i="1">
                <a:solidFill>
                  <a:schemeClr val="tx1"/>
                </a:solidFill>
                <a:latin typeface="Times New Roman" pitchFamily="18" charset="0"/>
                <a:cs typeface="Times New Roman" pitchFamily="18" charset="0"/>
              </a:rPr>
              <a:t>Biện pháp 3: </a:t>
            </a:r>
            <a:r>
              <a:rPr lang="en-US" b="1" i="1" smtClean="0">
                <a:solidFill>
                  <a:schemeClr val="tx1"/>
                </a:solidFill>
                <a:latin typeface="Times New Roman" pitchFamily="18" charset="0"/>
                <a:cs typeface="Times New Roman" pitchFamily="18" charset="0"/>
              </a:rPr>
              <a:t>Xây dựng môi trường ngoài lớp học.</a:t>
            </a:r>
            <a:endParaRPr lang="en-US">
              <a:solidFill>
                <a:schemeClr val="tx1"/>
              </a:solidFill>
              <a:latin typeface="Times New Roman" pitchFamily="18" charset="0"/>
              <a:cs typeface="Times New Roman" pitchFamily="18" charset="0"/>
            </a:endParaRPr>
          </a:p>
        </p:txBody>
      </p:sp>
      <p:sp>
        <p:nvSpPr>
          <p:cNvPr id="6" name="Rounded Rectangle 5"/>
          <p:cNvSpPr/>
          <p:nvPr/>
        </p:nvSpPr>
        <p:spPr>
          <a:xfrm>
            <a:off x="476251" y="2400300"/>
            <a:ext cx="2057400" cy="29337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Times New Roman" pitchFamily="18" charset="0"/>
                <a:cs typeface="Times New Roman" pitchFamily="18" charset="0"/>
              </a:rPr>
              <a:t>Tổ</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chuyên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môn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và</a:t>
            </a:r>
            <a:r>
              <a:rPr lang="en-US" sz="1600" dirty="0" smtClean="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ban giám </a:t>
            </a:r>
            <a:r>
              <a:rPr lang="en-US" sz="1600" dirty="0" err="1" smtClean="0">
                <a:solidFill>
                  <a:schemeClr val="tx1"/>
                </a:solidFill>
                <a:latin typeface="Times New Roman" pitchFamily="18" charset="0"/>
                <a:cs typeface="Times New Roman" pitchFamily="18" charset="0"/>
              </a:rPr>
              <a:t>hiệu</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nhà</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trường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tận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dụng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các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khoảng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không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gian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trống</a:t>
            </a:r>
            <a:r>
              <a:rPr lang="en-US" sz="1600" dirty="0" smtClean="0">
                <a:solidFill>
                  <a:schemeClr val="tx1"/>
                </a:solidFill>
                <a:latin typeface="Times New Roman" pitchFamily="18" charset="0"/>
                <a:cs typeface="Times New Roman" pitchFamily="18" charset="0"/>
              </a:rPr>
              <a:t> ở </a:t>
            </a:r>
            <a:r>
              <a:rPr lang="en-US" sz="1600" dirty="0" err="1" smtClean="0">
                <a:solidFill>
                  <a:schemeClr val="tx1"/>
                </a:solidFill>
                <a:latin typeface="Times New Roman" pitchFamily="18" charset="0"/>
                <a:cs typeface="Times New Roman" pitchFamily="18" charset="0"/>
              </a:rPr>
              <a:t>các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góc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hành</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lang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cầu</a:t>
            </a:r>
            <a:r>
              <a:rPr lang="en-US" sz="1600" dirty="0" smtClean="0">
                <a:solidFill>
                  <a:schemeClr val="tx1"/>
                </a:solidFill>
                <a:latin typeface="Times New Roman" pitchFamily="18" charset="0"/>
                <a:cs typeface="Times New Roman" pitchFamily="18" charset="0"/>
              </a:rPr>
              <a:t> thang, </a:t>
            </a:r>
            <a:r>
              <a:rPr lang="en-US" sz="1600" dirty="0" err="1" smtClean="0">
                <a:solidFill>
                  <a:schemeClr val="tx1"/>
                </a:solidFill>
                <a:latin typeface="Times New Roman" pitchFamily="18" charset="0"/>
                <a:cs typeface="Times New Roman" pitchFamily="18" charset="0"/>
              </a:rPr>
              <a:t>tạo</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không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gian</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cho</a:t>
            </a:r>
            <a:r>
              <a:rPr lang="en-US" sz="1600" dirty="0" smtClean="0">
                <a:solidFill>
                  <a:schemeClr val="tx1"/>
                </a:solidFill>
                <a:latin typeface="Times New Roman" pitchFamily="18" charset="0"/>
                <a:cs typeface="Times New Roman" pitchFamily="18" charset="0"/>
              </a:rPr>
              <a:t> </a:t>
            </a:r>
            <a:r>
              <a:rPr lang="en-US" sz="1600" err="1" smtClean="0">
                <a:solidFill>
                  <a:schemeClr val="tx1"/>
                </a:solidFill>
                <a:latin typeface="Times New Roman" pitchFamily="18" charset="0"/>
                <a:cs typeface="Times New Roman" pitchFamily="18" charset="0"/>
              </a:rPr>
              <a:t>trẻ</a:t>
            </a:r>
            <a:r>
              <a:rPr lang="en-US" sz="1600" smtClean="0">
                <a:solidFill>
                  <a:schemeClr val="tx1"/>
                </a:solidFill>
                <a:latin typeface="Times New Roman" pitchFamily="18" charset="0"/>
                <a:cs typeface="Times New Roman" pitchFamily="18" charset="0"/>
              </a:rPr>
              <a:t> được </a:t>
            </a:r>
            <a:r>
              <a:rPr lang="en-US" sz="1600" dirty="0" err="1" smtClean="0">
                <a:solidFill>
                  <a:schemeClr val="tx1"/>
                </a:solidFill>
                <a:latin typeface="Times New Roman" pitchFamily="18" charset="0"/>
                <a:cs typeface="Times New Roman" pitchFamily="18" charset="0"/>
              </a:rPr>
              <a:t>hoạt</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động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và</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trải</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nghiệm</a:t>
            </a:r>
            <a:r>
              <a:rPr lang="en-US" sz="1600" dirty="0" smtClean="0">
                <a:solidFill>
                  <a:schemeClr val="tx1"/>
                </a:solidFill>
                <a:latin typeface="Times New Roman" pitchFamily="18" charset="0"/>
                <a:cs typeface="Times New Roman" pitchFamily="18" charset="0"/>
              </a:rPr>
              <a:t> </a:t>
            </a:r>
            <a:r>
              <a:rPr lang="en-US" sz="1600" err="1" smtClean="0">
                <a:solidFill>
                  <a:schemeClr val="tx1"/>
                </a:solidFill>
                <a:latin typeface="Times New Roman" pitchFamily="18" charset="0"/>
                <a:cs typeface="Times New Roman" pitchFamily="18" charset="0"/>
              </a:rPr>
              <a:t>nhiều</a:t>
            </a:r>
            <a:r>
              <a:rPr lang="en-US" sz="1600" smtClean="0">
                <a:solidFill>
                  <a:schemeClr val="tx1"/>
                </a:solidFill>
                <a:latin typeface="Times New Roman" pitchFamily="18" charset="0"/>
                <a:cs typeface="Times New Roman" pitchFamily="18" charset="0"/>
              </a:rPr>
              <a:t> hơn</a:t>
            </a:r>
            <a:r>
              <a:rPr lang="en-US" sz="1400" smtClean="0">
                <a:solidFill>
                  <a:schemeClr val="tx1"/>
                </a:solidFill>
                <a:latin typeface="Times New Roman" pitchFamily="18" charset="0"/>
                <a:cs typeface="Times New Roman" pitchFamily="18" charset="0"/>
              </a:rPr>
              <a:t>.</a:t>
            </a:r>
            <a:endParaRPr lang="en-US" sz="14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12" y="1120704"/>
            <a:ext cx="4197061" cy="5596081"/>
          </a:xfrm>
          <a:prstGeom prst="rect">
            <a:avLst/>
          </a:prstGeom>
        </p:spPr>
      </p:pic>
    </p:spTree>
    <p:extLst>
      <p:ext uri="{BB962C8B-B14F-4D97-AF65-F5344CB8AC3E}">
        <p14:creationId xmlns:p14="http://schemas.microsoft.com/office/powerpoint/2010/main" val="21577457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143000" y="228600"/>
            <a:ext cx="69342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latin typeface="Times New Roman" pitchFamily="18" charset="0"/>
                <a:cs typeface="Times New Roman" pitchFamily="18" charset="0"/>
              </a:rPr>
              <a:t>2</a:t>
            </a:r>
            <a:r>
              <a:rPr lang="en-US" b="1" i="1" smtClean="0">
                <a:solidFill>
                  <a:schemeClr val="tx1"/>
                </a:solidFill>
                <a:latin typeface="Times New Roman" pitchFamily="18" charset="0"/>
                <a:cs typeface="Times New Roman" pitchFamily="18" charset="0"/>
              </a:rPr>
              <a:t>.4.Biện </a:t>
            </a:r>
            <a:r>
              <a:rPr lang="en-US" b="1" i="1" dirty="0" err="1">
                <a:solidFill>
                  <a:schemeClr val="tx1"/>
                </a:solidFill>
                <a:latin typeface="Times New Roman" pitchFamily="18" charset="0"/>
                <a:cs typeface="Times New Roman" pitchFamily="18" charset="0"/>
              </a:rPr>
              <a:t>pháp</a:t>
            </a:r>
            <a:r>
              <a:rPr lang="en-US" b="1" i="1" dirty="0">
                <a:solidFill>
                  <a:schemeClr val="tx1"/>
                </a:solidFill>
                <a:latin typeface="Times New Roman" pitchFamily="18" charset="0"/>
                <a:cs typeface="Times New Roman" pitchFamily="18" charset="0"/>
              </a:rPr>
              <a:t> </a:t>
            </a:r>
            <a:r>
              <a:rPr lang="en-US" b="1" i="1" dirty="0" smtClean="0">
                <a:solidFill>
                  <a:schemeClr val="tx1"/>
                </a:solidFill>
                <a:latin typeface="Times New Roman" pitchFamily="18" charset="0"/>
                <a:cs typeface="Times New Roman" pitchFamily="18" charset="0"/>
              </a:rPr>
              <a:t>4: </a:t>
            </a:r>
            <a:r>
              <a:rPr lang="en-US" b="1" i="1" dirty="0" err="1">
                <a:solidFill>
                  <a:schemeClr val="tx1"/>
                </a:solidFill>
                <a:latin typeface="Times New Roman" pitchFamily="18" charset="0"/>
                <a:cs typeface="Times New Roman" pitchFamily="18" charset="0"/>
              </a:rPr>
              <a:t>Tìm</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ra</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phương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thức</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mới</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thu</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hút</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trẻ</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trong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việc</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tổ</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chức</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các</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hoạt</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động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cho</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trẻ</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trong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trường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mầm</a:t>
            </a:r>
            <a:r>
              <a:rPr lang="en-US" b="1" i="1" dirty="0">
                <a:solidFill>
                  <a:schemeClr val="tx1"/>
                </a:solidFill>
                <a:latin typeface="Times New Roman" pitchFamily="18" charset="0"/>
                <a:cs typeface="Times New Roman" pitchFamily="18" charset="0"/>
              </a:rPr>
              <a:t> non.</a:t>
            </a:r>
            <a:endParaRPr lang="en-US" dirty="0">
              <a:solidFill>
                <a:schemeClr val="tx1"/>
              </a:solidFill>
              <a:latin typeface="Times New Roman" pitchFamily="18" charset="0"/>
              <a:cs typeface="Times New Roman" pitchFamily="18" charset="0"/>
            </a:endParaRPr>
          </a:p>
        </p:txBody>
      </p:sp>
      <p:cxnSp>
        <p:nvCxnSpPr>
          <p:cNvPr id="7" name="Straight Arrow Connector 6"/>
          <p:cNvCxnSpPr>
            <a:stCxn id="5" idx="2"/>
          </p:cNvCxnSpPr>
          <p:nvPr/>
        </p:nvCxnSpPr>
        <p:spPr>
          <a:xfrm flipH="1">
            <a:off x="1752600" y="990600"/>
            <a:ext cx="28575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a:off x="4610100" y="9906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a:off x="4610100" y="990600"/>
            <a:ext cx="2819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990600" y="2133600"/>
            <a:ext cx="1752600" cy="2286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latin typeface="Times New Roman" pitchFamily="18" charset="0"/>
                <a:cs typeface="Times New Roman" pitchFamily="18" charset="0"/>
              </a:rPr>
              <a:t>“</a:t>
            </a:r>
            <a:r>
              <a:rPr lang="en-US" sz="1600" b="1" i="1" dirty="0" err="1">
                <a:solidFill>
                  <a:schemeClr val="tx1"/>
                </a:solidFill>
                <a:latin typeface="Times New Roman" pitchFamily="18" charset="0"/>
                <a:cs typeface="Times New Roman" pitchFamily="18" charset="0"/>
              </a:rPr>
              <a:t>Hãy</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để</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trẻ</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được</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tự</a:t>
            </a:r>
            <a:r>
              <a:rPr lang="en-US" sz="1600" b="1" i="1" dirty="0">
                <a:solidFill>
                  <a:schemeClr val="tx1"/>
                </a:solidFill>
                <a:latin typeface="Times New Roman" pitchFamily="18" charset="0"/>
                <a:cs typeface="Times New Roman" pitchFamily="18" charset="0"/>
              </a:rPr>
              <a:t> do </a:t>
            </a:r>
            <a:r>
              <a:rPr lang="en-US" sz="1600" b="1" i="1" dirty="0" err="1">
                <a:solidFill>
                  <a:schemeClr val="tx1"/>
                </a:solidFill>
                <a:latin typeface="Times New Roman" pitchFamily="18" charset="0"/>
                <a:cs typeface="Times New Roman" pitchFamily="18" charset="0"/>
              </a:rPr>
              <a:t>khi</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chơi</a:t>
            </a:r>
            <a:r>
              <a:rPr lang="en-US" sz="1600" b="1" i="1" dirty="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sp>
        <p:nvSpPr>
          <p:cNvPr id="15" name="Rounded Rectangle 14"/>
          <p:cNvSpPr/>
          <p:nvPr/>
        </p:nvSpPr>
        <p:spPr>
          <a:xfrm>
            <a:off x="3733800" y="2133600"/>
            <a:ext cx="1752600" cy="2286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smtClean="0">
                <a:solidFill>
                  <a:schemeClr val="tx1"/>
                </a:solidFill>
                <a:latin typeface="Times New Roman" pitchFamily="18" charset="0"/>
                <a:cs typeface="Times New Roman" pitchFamily="18" charset="0"/>
              </a:rPr>
              <a:t>Giáo </a:t>
            </a:r>
            <a:r>
              <a:rPr lang="en-US" sz="1600" b="1" i="1">
                <a:solidFill>
                  <a:schemeClr val="tx1"/>
                </a:solidFill>
                <a:latin typeface="Times New Roman" pitchFamily="18" charset="0"/>
                <a:cs typeface="Times New Roman" pitchFamily="18" charset="0"/>
              </a:rPr>
              <a:t>viên cần rèn cho trẻ tính tự lực trong mọi hoạt động</a:t>
            </a:r>
            <a:endParaRPr lang="en-US" sz="1600">
              <a:solidFill>
                <a:schemeClr val="tx1"/>
              </a:solidFill>
              <a:latin typeface="Times New Roman" pitchFamily="18" charset="0"/>
              <a:cs typeface="Times New Roman" pitchFamily="18" charset="0"/>
            </a:endParaRPr>
          </a:p>
        </p:txBody>
      </p:sp>
      <p:sp>
        <p:nvSpPr>
          <p:cNvPr id="16" name="Rounded Rectangle 15"/>
          <p:cNvSpPr/>
          <p:nvPr/>
        </p:nvSpPr>
        <p:spPr>
          <a:xfrm>
            <a:off x="6553200" y="2133600"/>
            <a:ext cx="1752600" cy="2286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smtClean="0">
                <a:solidFill>
                  <a:schemeClr val="tx1"/>
                </a:solidFill>
                <a:latin typeface="Times New Roman" pitchFamily="18" charset="0"/>
                <a:cs typeface="Times New Roman" pitchFamily="18" charset="0"/>
              </a:rPr>
              <a:t>Tổ </a:t>
            </a:r>
            <a:r>
              <a:rPr lang="en-US" sz="1600" b="1" i="1">
                <a:solidFill>
                  <a:schemeClr val="tx1"/>
                </a:solidFill>
                <a:latin typeface="Times New Roman" pitchFamily="18" charset="0"/>
                <a:cs typeface="Times New Roman" pitchFamily="18" charset="0"/>
              </a:rPr>
              <a:t>chức hoạt động giao lưu tập thể thường xuyên cho trẻ</a:t>
            </a:r>
            <a:endParaRPr lang="en-US" sz="16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0494243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485899" y="1769141"/>
            <a:ext cx="61722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smtClean="0">
                <a:solidFill>
                  <a:schemeClr val="tx1"/>
                </a:solidFill>
                <a:latin typeface="Times New Roman" pitchFamily="18" charset="0"/>
                <a:cs typeface="Times New Roman" pitchFamily="18" charset="0"/>
              </a:rPr>
              <a:t>2.5. </a:t>
            </a:r>
            <a:r>
              <a:rPr lang="en-US" b="1" i="1">
                <a:solidFill>
                  <a:schemeClr val="tx1"/>
                </a:solidFill>
                <a:latin typeface="Times New Roman" pitchFamily="18" charset="0"/>
                <a:cs typeface="Times New Roman" pitchFamily="18" charset="0"/>
              </a:rPr>
              <a:t>Biện pháp </a:t>
            </a:r>
            <a:r>
              <a:rPr lang="en-US" b="1" i="1" smtClean="0">
                <a:solidFill>
                  <a:schemeClr val="tx1"/>
                </a:solidFill>
                <a:latin typeface="Times New Roman" pitchFamily="18" charset="0"/>
                <a:cs typeface="Times New Roman" pitchFamily="18" charset="0"/>
              </a:rPr>
              <a:t>5: </a:t>
            </a:r>
            <a:r>
              <a:rPr lang="en-US" b="1" i="1">
                <a:solidFill>
                  <a:schemeClr val="tx1"/>
                </a:solidFill>
                <a:latin typeface="Times New Roman" pitchFamily="18" charset="0"/>
                <a:cs typeface="Times New Roman" pitchFamily="18" charset="0"/>
              </a:rPr>
              <a:t>Tạo môi trường tâm lý – Xã hội tốt trong trường mầm non (một số giải pháp tâm lý – điều chỉnh hành vi không mong muốn ở trẻ).</a:t>
            </a:r>
            <a:endParaRPr lang="en-US">
              <a:solidFill>
                <a:schemeClr val="tx1"/>
              </a:solidFill>
              <a:latin typeface="Times New Roman" pitchFamily="18" charset="0"/>
              <a:cs typeface="Times New Roman" pitchFamily="18" charset="0"/>
            </a:endParaRPr>
          </a:p>
        </p:txBody>
      </p:sp>
      <p:cxnSp>
        <p:nvCxnSpPr>
          <p:cNvPr id="7" name="Straight Arrow Connector 6"/>
          <p:cNvCxnSpPr/>
          <p:nvPr/>
        </p:nvCxnSpPr>
        <p:spPr>
          <a:xfrm flipH="1">
            <a:off x="2757054" y="2649794"/>
            <a:ext cx="142875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2649794"/>
            <a:ext cx="15621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15836" y="3436152"/>
            <a:ext cx="1524000" cy="19394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Thứ</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nhất</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Tạo</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sự</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công</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bằng</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trong</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giáo</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dục</a:t>
            </a:r>
            <a:r>
              <a:rPr lang="en-US" sz="1600" b="1" i="1" dirty="0">
                <a:solidFill>
                  <a:schemeClr val="tx1"/>
                </a:solidFill>
                <a:latin typeface="Times New Roman" pitchFamily="18" charset="0"/>
                <a:cs typeface="Times New Roman" pitchFamily="18" charset="0"/>
              </a:rPr>
              <a:t> </a:t>
            </a:r>
            <a:r>
              <a:rPr lang="en-US" sz="1600" b="1" i="1" dirty="0" err="1">
                <a:solidFill>
                  <a:schemeClr val="tx1"/>
                </a:solidFill>
                <a:latin typeface="Times New Roman" pitchFamily="18" charset="0"/>
                <a:cs typeface="Times New Roman" pitchFamily="18" charset="0"/>
              </a:rPr>
              <a:t>mầm</a:t>
            </a:r>
            <a:r>
              <a:rPr lang="en-US" sz="1600" b="1" i="1" dirty="0">
                <a:solidFill>
                  <a:schemeClr val="tx1"/>
                </a:solidFill>
                <a:latin typeface="Times New Roman" pitchFamily="18" charset="0"/>
                <a:cs typeface="Times New Roman" pitchFamily="18" charset="0"/>
              </a:rPr>
              <a:t> </a:t>
            </a:r>
            <a:r>
              <a:rPr lang="en-US" sz="1600" b="1" i="1" dirty="0" smtClean="0">
                <a:solidFill>
                  <a:schemeClr val="tx1"/>
                </a:solidFill>
                <a:latin typeface="Times New Roman" pitchFamily="18" charset="0"/>
                <a:cs typeface="Times New Roman" pitchFamily="18" charset="0"/>
              </a:rPr>
              <a:t>non</a:t>
            </a:r>
            <a:endParaRPr lang="en-US" sz="1600" dirty="0">
              <a:solidFill>
                <a:schemeClr val="tx1"/>
              </a:solidFill>
              <a:latin typeface="Times New Roman" pitchFamily="18" charset="0"/>
              <a:cs typeface="Times New Roman" pitchFamily="18" charset="0"/>
            </a:endParaRPr>
          </a:p>
        </p:txBody>
      </p:sp>
      <p:sp>
        <p:nvSpPr>
          <p:cNvPr id="11" name="Rounded Rectangle 10"/>
          <p:cNvSpPr/>
          <p:nvPr/>
        </p:nvSpPr>
        <p:spPr>
          <a:xfrm>
            <a:off x="5432714" y="3411794"/>
            <a:ext cx="1524000" cy="19394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smtClean="0">
                <a:solidFill>
                  <a:schemeClr val="tx1"/>
                </a:solidFill>
                <a:latin typeface="Times New Roman" pitchFamily="18" charset="0"/>
                <a:cs typeface="Times New Roman" pitchFamily="18" charset="0"/>
              </a:rPr>
              <a:t> </a:t>
            </a:r>
            <a:r>
              <a:rPr lang="en-US" sz="1600" b="1" i="1">
                <a:solidFill>
                  <a:schemeClr val="tx1"/>
                </a:solidFill>
                <a:latin typeface="Times New Roman" pitchFamily="18" charset="0"/>
                <a:cs typeface="Times New Roman" pitchFamily="18" charset="0"/>
              </a:rPr>
              <a:t>Thứ hai: Sử dụng lời khen đúng lúc và hợp lý</a:t>
            </a:r>
            <a:endParaRPr lang="en-US" sz="16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3959438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1806677" y="152400"/>
            <a:ext cx="5334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tx1"/>
                </a:solidFill>
                <a:latin typeface="Times New Roman" pitchFamily="18" charset="0"/>
                <a:cs typeface="Times New Roman" pitchFamily="18" charset="0"/>
              </a:rPr>
              <a:t>PHẦN III: KẾT LUẬN VÀ </a:t>
            </a:r>
            <a:r>
              <a:rPr lang="pt-BR" sz="2800" b="1" smtClean="0">
                <a:solidFill>
                  <a:schemeClr val="tx1"/>
                </a:solidFill>
                <a:latin typeface="Times New Roman" pitchFamily="18" charset="0"/>
                <a:cs typeface="Times New Roman" pitchFamily="18" charset="0"/>
              </a:rPr>
              <a:t>KHUYẾN </a:t>
            </a:r>
            <a:r>
              <a:rPr lang="pt-BR" sz="2800" b="1">
                <a:solidFill>
                  <a:schemeClr val="tx1"/>
                </a:solidFill>
                <a:latin typeface="Times New Roman" pitchFamily="18" charset="0"/>
                <a:cs typeface="Times New Roman" pitchFamily="18" charset="0"/>
              </a:rPr>
              <a:t>NGHỊ</a:t>
            </a:r>
            <a:endParaRPr lang="en-US" sz="2800">
              <a:solidFill>
                <a:schemeClr val="tx1"/>
              </a:solidFill>
              <a:latin typeface="Times New Roman" pitchFamily="18" charset="0"/>
              <a:cs typeface="Times New Roman" pitchFamily="18" charset="0"/>
            </a:endParaRPr>
          </a:p>
        </p:txBody>
      </p:sp>
      <p:cxnSp>
        <p:nvCxnSpPr>
          <p:cNvPr id="7" name="Straight Arrow Connector 6"/>
          <p:cNvCxnSpPr/>
          <p:nvPr/>
        </p:nvCxnSpPr>
        <p:spPr>
          <a:xfrm flipH="1">
            <a:off x="1524000" y="1066800"/>
            <a:ext cx="2819400" cy="83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73677" y="1066800"/>
            <a:ext cx="2667000" cy="83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85800" y="1917290"/>
            <a:ext cx="2286000" cy="456462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pt-BR" sz="1600" b="1" smtClean="0">
              <a:solidFill>
                <a:schemeClr val="tx1"/>
              </a:solidFill>
              <a:latin typeface="Times New Roman" pitchFamily="18" charset="0"/>
              <a:cs typeface="Times New Roman" pitchFamily="18" charset="0"/>
            </a:endParaRPr>
          </a:p>
          <a:p>
            <a:pPr lvl="0"/>
            <a:endParaRPr lang="pt-BR" sz="1600" b="1">
              <a:solidFill>
                <a:schemeClr val="tx1"/>
              </a:solidFill>
              <a:latin typeface="Times New Roman" pitchFamily="18" charset="0"/>
              <a:cs typeface="Times New Roman" pitchFamily="18" charset="0"/>
            </a:endParaRPr>
          </a:p>
          <a:p>
            <a:pPr lvl="0"/>
            <a:endParaRPr lang="pt-BR" sz="1600" b="1" smtClean="0">
              <a:solidFill>
                <a:schemeClr val="tx1"/>
              </a:solidFill>
              <a:latin typeface="Times New Roman" pitchFamily="18" charset="0"/>
              <a:cs typeface="Times New Roman" pitchFamily="18" charset="0"/>
            </a:endParaRPr>
          </a:p>
          <a:p>
            <a:pPr lvl="0"/>
            <a:endParaRPr lang="pt-BR" sz="1600" b="1">
              <a:solidFill>
                <a:schemeClr val="tx1"/>
              </a:solidFill>
              <a:latin typeface="Times New Roman" pitchFamily="18" charset="0"/>
              <a:cs typeface="Times New Roman" pitchFamily="18" charset="0"/>
            </a:endParaRPr>
          </a:p>
          <a:p>
            <a:pPr lvl="0"/>
            <a:r>
              <a:rPr lang="pt-BR" sz="1600" b="1" smtClean="0">
                <a:solidFill>
                  <a:schemeClr val="tx1"/>
                </a:solidFill>
                <a:latin typeface="Times New Roman" pitchFamily="18" charset="0"/>
                <a:cs typeface="Times New Roman" pitchFamily="18" charset="0"/>
              </a:rPr>
              <a:t>Ý </a:t>
            </a:r>
            <a:r>
              <a:rPr lang="pt-BR" sz="1600" b="1" dirty="0">
                <a:solidFill>
                  <a:schemeClr val="tx1"/>
                </a:solidFill>
                <a:latin typeface="Times New Roman" pitchFamily="18" charset="0"/>
                <a:cs typeface="Times New Roman" pitchFamily="18" charset="0"/>
              </a:rPr>
              <a:t>nghĩa </a:t>
            </a:r>
            <a:r>
              <a:rPr lang="pt-BR" sz="1600" b="1" dirty="0" smtClean="0">
                <a:solidFill>
                  <a:schemeClr val="tx1"/>
                </a:solidFill>
                <a:latin typeface="Times New Roman" pitchFamily="18" charset="0"/>
                <a:cs typeface="Times New Roman" pitchFamily="18" charset="0"/>
              </a:rPr>
              <a:t>biện pháp sáng tạo: </a:t>
            </a:r>
            <a:endParaRPr lang="en-US" sz="1600" dirty="0">
              <a:solidFill>
                <a:schemeClr val="tx1"/>
              </a:solidFill>
              <a:latin typeface="Times New Roman" pitchFamily="18" charset="0"/>
              <a:cs typeface="Times New Roman" pitchFamily="18" charset="0"/>
            </a:endParaRPr>
          </a:p>
          <a:p>
            <a:r>
              <a:rPr lang="en-US" sz="1600" smtClean="0">
                <a:solidFill>
                  <a:schemeClr val="tx1"/>
                </a:solidFill>
                <a:latin typeface="Times New Roman" pitchFamily="18" charset="0"/>
                <a:cs typeface="Times New Roman" pitchFamily="18" charset="0"/>
              </a:rPr>
              <a:t>Việc </a:t>
            </a:r>
            <a:r>
              <a:rPr lang="en-US" sz="1600" dirty="0" err="1">
                <a:solidFill>
                  <a:schemeClr val="tx1"/>
                </a:solidFill>
                <a:latin typeface="Times New Roman" pitchFamily="18" charset="0"/>
                <a:cs typeface="Times New Roman" pitchFamily="18" charset="0"/>
              </a:rPr>
              <a:t>xây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dựng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sư</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phạm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mầm</a:t>
            </a:r>
            <a:r>
              <a:rPr lang="en-US" sz="1600" dirty="0">
                <a:solidFill>
                  <a:schemeClr val="tx1"/>
                </a:solidFill>
                <a:latin typeface="Times New Roman" pitchFamily="18" charset="0"/>
                <a:cs typeface="Times New Roman" pitchFamily="18" charset="0"/>
              </a:rPr>
              <a:t> non </a:t>
            </a:r>
            <a:r>
              <a:rPr lang="en-US" sz="1600" err="1">
                <a:solidFill>
                  <a:schemeClr val="tx1"/>
                </a:solidFill>
                <a:latin typeface="Times New Roman" pitchFamily="18" charset="0"/>
                <a:cs typeface="Times New Roman" pitchFamily="18" charset="0"/>
              </a:rPr>
              <a:t>là</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rất cần </a:t>
            </a:r>
            <a:r>
              <a:rPr lang="en-US" sz="1600" dirty="0" err="1">
                <a:solidFill>
                  <a:schemeClr val="tx1"/>
                </a:solidFill>
                <a:latin typeface="Times New Roman" pitchFamily="18" charset="0"/>
                <a:cs typeface="Times New Roman" pitchFamily="18" charset="0"/>
              </a:rPr>
              <a:t>thiết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quan</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trọng</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Việc</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xây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dựng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sư</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phạm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phù</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hợp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sẽ</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tiện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kiện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để</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sự</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triển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phù</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hợp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từng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lứa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tuổi</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Từ đó</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nhân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hình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thành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triển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toàn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diện</a:t>
            </a:r>
            <a:r>
              <a:rPr lang="en-US" sz="1600" dirty="0" smtClean="0">
                <a:solidFill>
                  <a:schemeClr val="tx1"/>
                </a:solidFill>
                <a:latin typeface="Times New Roman" pitchFamily="18" charset="0"/>
                <a:cs typeface="Times New Roman" pitchFamily="18" charset="0"/>
              </a:rPr>
              <a:t>.</a:t>
            </a:r>
          </a:p>
          <a:p>
            <a:pPr marL="285750" indent="-285750">
              <a:buFontTx/>
              <a:buChar char="-"/>
            </a:pPr>
            <a:endParaRPr lang="en-US" sz="1600" dirty="0" smtClean="0">
              <a:solidFill>
                <a:schemeClr val="tx1"/>
              </a:solidFill>
              <a:latin typeface="Times New Roman" pitchFamily="18" charset="0"/>
              <a:cs typeface="Times New Roman" pitchFamily="18" charset="0"/>
            </a:endParaRPr>
          </a:p>
          <a:p>
            <a:pPr marL="285750" indent="-285750">
              <a:buFontTx/>
              <a:buChar char="-"/>
            </a:pPr>
            <a:endParaRPr lang="en-US" sz="1600" dirty="0">
              <a:solidFill>
                <a:schemeClr val="tx1"/>
              </a:solidFill>
              <a:latin typeface="Times New Roman" pitchFamily="18" charset="0"/>
              <a:cs typeface="Times New Roman" pitchFamily="18" charset="0"/>
            </a:endParaRPr>
          </a:p>
          <a:p>
            <a:pPr marL="285750" indent="-285750">
              <a:buFontTx/>
              <a:buChar char="-"/>
            </a:pPr>
            <a:endParaRPr lang="en-US" sz="1400" dirty="0" smtClean="0">
              <a:solidFill>
                <a:schemeClr val="tx1"/>
              </a:solidFill>
              <a:latin typeface="Times New Roman" pitchFamily="18" charset="0"/>
              <a:cs typeface="Times New Roman" pitchFamily="18" charset="0"/>
            </a:endParaRPr>
          </a:p>
          <a:p>
            <a:pPr marL="285750" indent="-285750">
              <a:buFontTx/>
              <a:buChar char="-"/>
            </a:pPr>
            <a:endParaRPr lang="en-US" sz="1400" dirty="0">
              <a:solidFill>
                <a:schemeClr val="tx1"/>
              </a:solidFill>
              <a:latin typeface="Times New Roman" pitchFamily="18" charset="0"/>
              <a:cs typeface="Times New Roman" pitchFamily="18" charset="0"/>
            </a:endParaRPr>
          </a:p>
        </p:txBody>
      </p:sp>
      <p:sp>
        <p:nvSpPr>
          <p:cNvPr id="19" name="Rounded Rectangle 18"/>
          <p:cNvSpPr/>
          <p:nvPr/>
        </p:nvSpPr>
        <p:spPr>
          <a:xfrm>
            <a:off x="3435760" y="1909916"/>
            <a:ext cx="2286000" cy="457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dirty="0" smtClean="0">
              <a:latin typeface="Times New Roman" pitchFamily="18" charset="0"/>
              <a:cs typeface="Times New Roman" pitchFamily="18" charset="0"/>
            </a:endParaRPr>
          </a:p>
          <a:p>
            <a:pPr lvl="0"/>
            <a:endParaRPr lang="en-US" sz="1600" b="1" smtClean="0">
              <a:solidFill>
                <a:schemeClr val="tx1"/>
              </a:solidFill>
              <a:latin typeface="Times New Roman" pitchFamily="18" charset="0"/>
              <a:cs typeface="Times New Roman" pitchFamily="18" charset="0"/>
            </a:endParaRPr>
          </a:p>
          <a:p>
            <a:pPr lvl="0"/>
            <a:r>
              <a:rPr lang="en-US" sz="1600" b="1" smtClean="0">
                <a:solidFill>
                  <a:schemeClr val="tx1"/>
                </a:solidFill>
                <a:latin typeface="Times New Roman" pitchFamily="18" charset="0"/>
                <a:cs typeface="Times New Roman" pitchFamily="18" charset="0"/>
              </a:rPr>
              <a:t>Bài </a:t>
            </a:r>
            <a:r>
              <a:rPr lang="en-US" sz="1600" b="1" dirty="0">
                <a:solidFill>
                  <a:schemeClr val="tx1"/>
                </a:solidFill>
                <a:latin typeface="Times New Roman" pitchFamily="18" charset="0"/>
                <a:cs typeface="Times New Roman" pitchFamily="18" charset="0"/>
              </a:rPr>
              <a:t>hoc </a:t>
            </a:r>
            <a:r>
              <a:rPr lang="en-US" sz="1600" b="1" dirty="0" err="1">
                <a:solidFill>
                  <a:schemeClr val="tx1"/>
                </a:solidFill>
                <a:latin typeface="Times New Roman" pitchFamily="18" charset="0"/>
                <a:cs typeface="Times New Roman" pitchFamily="18" charset="0"/>
              </a:rPr>
              <a:t>kinh</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nghiệm</a:t>
            </a:r>
            <a:r>
              <a:rPr lang="en-US" sz="1600" b="1" dirty="0">
                <a:solidFill>
                  <a:schemeClr val="tx1"/>
                </a:solidFill>
                <a:latin typeface="Times New Roman" pitchFamily="18" charset="0"/>
                <a:cs typeface="Times New Roman" pitchFamily="18" charset="0"/>
              </a:rPr>
              <a:t>: </a:t>
            </a:r>
            <a:endParaRPr lang="en-US" sz="1600" b="1" dirty="0" smtClean="0">
              <a:solidFill>
                <a:schemeClr val="tx1"/>
              </a:solidFill>
              <a:latin typeface="Times New Roman" pitchFamily="18" charset="0"/>
              <a:cs typeface="Times New Roman" pitchFamily="18" charset="0"/>
            </a:endParaRPr>
          </a:p>
          <a:p>
            <a:r>
              <a:rPr lang="en-US" sz="1600" smtClean="0">
                <a:solidFill>
                  <a:schemeClr val="tx1"/>
                </a:solidFill>
                <a:latin typeface="Times New Roman" pitchFamily="18" charset="0"/>
                <a:cs typeface="Times New Roman" pitchFamily="18" charset="0"/>
              </a:rPr>
              <a:t>- Nắm </a:t>
            </a:r>
            <a:r>
              <a:rPr lang="en-US" sz="1600" dirty="0" err="1">
                <a:solidFill>
                  <a:schemeClr val="tx1"/>
                </a:solidFill>
                <a:latin typeface="Times New Roman" pitchFamily="18" charset="0"/>
                <a:cs typeface="Times New Roman" pitchFamily="18" charset="0"/>
              </a:rPr>
              <a:t>vững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đặc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điểm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tâm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sinh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lý</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năng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nhận</a:t>
            </a:r>
            <a:r>
              <a:rPr lang="en-US" sz="1600" dirty="0">
                <a:solidFill>
                  <a:schemeClr val="tx1"/>
                </a:solidFill>
                <a:latin typeface="Times New Roman" pitchFamily="18" charset="0"/>
                <a:cs typeface="Times New Roman" pitchFamily="18" charset="0"/>
              </a:rPr>
              <a:t> </a:t>
            </a:r>
            <a:r>
              <a:rPr lang="en-US" sz="1600" err="1">
                <a:solidFill>
                  <a:schemeClr val="tx1"/>
                </a:solidFill>
                <a:latin typeface="Times New Roman" pitchFamily="18" charset="0"/>
                <a:cs typeface="Times New Roman" pitchFamily="18" charset="0"/>
              </a:rPr>
              <a:t>thức</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của trẻ</a:t>
            </a:r>
          </a:p>
          <a:p>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Cách </a:t>
            </a:r>
            <a:r>
              <a:rPr lang="en-US" sz="1600">
                <a:solidFill>
                  <a:schemeClr val="tx1"/>
                </a:solidFill>
                <a:latin typeface="Times New Roman" pitchFamily="18" charset="0"/>
                <a:cs typeface="Times New Roman" pitchFamily="18" charset="0"/>
              </a:rPr>
              <a:t>bố trí đ</a:t>
            </a:r>
            <a:r>
              <a:rPr lang="en-US" sz="1600" smtClean="0">
                <a:solidFill>
                  <a:schemeClr val="tx1"/>
                </a:solidFill>
                <a:latin typeface="Times New Roman" pitchFamily="18" charset="0"/>
                <a:cs typeface="Times New Roman" pitchFamily="18" charset="0"/>
              </a:rPr>
              <a:t>ồ </a:t>
            </a:r>
            <a:r>
              <a:rPr lang="en-US" sz="1600" dirty="0" err="1">
                <a:solidFill>
                  <a:schemeClr val="tx1"/>
                </a:solidFill>
                <a:latin typeface="Times New Roman" pitchFamily="18" charset="0"/>
                <a:cs typeface="Times New Roman" pitchFamily="18" charset="0"/>
              </a:rPr>
              <a:t>chơi</a:t>
            </a:r>
            <a:r>
              <a:rPr lang="en-US" sz="1600" dirty="0">
                <a:solidFill>
                  <a:schemeClr val="tx1"/>
                </a:solidFill>
                <a:latin typeface="Times New Roman" pitchFamily="18" charset="0"/>
                <a:cs typeface="Times New Roman" pitchFamily="18" charset="0"/>
              </a:rPr>
              <a:t>, </a:t>
            </a:r>
            <a:r>
              <a:rPr lang="en-US" sz="1600" err="1">
                <a:solidFill>
                  <a:schemeClr val="tx1"/>
                </a:solidFill>
                <a:latin typeface="Times New Roman" pitchFamily="18" charset="0"/>
                <a:cs typeface="Times New Roman" pitchFamily="18" charset="0"/>
              </a:rPr>
              <a:t>hình</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ảnh trong </a:t>
            </a:r>
            <a:r>
              <a:rPr lang="en-US" sz="1600" dirty="0" err="1">
                <a:solidFill>
                  <a:schemeClr val="tx1"/>
                </a:solidFill>
                <a:latin typeface="Times New Roman" pitchFamily="18" charset="0"/>
                <a:cs typeface="Times New Roman" pitchFamily="18" charset="0"/>
              </a:rPr>
              <a:t>lớp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phải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phù</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hợp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độ</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tuổi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khả</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năng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triển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của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a:t>
            </a:r>
          </a:p>
          <a:p>
            <a:r>
              <a:rPr lang="en-US" sz="1600" dirty="0">
                <a:solidFill>
                  <a:schemeClr val="tx1"/>
                </a:solidFill>
                <a:latin typeface="Times New Roman" pitchFamily="18" charset="0"/>
                <a:cs typeface="Times New Roman" pitchFamily="18" charset="0"/>
              </a:rPr>
              <a:t> - </a:t>
            </a:r>
            <a:r>
              <a:rPr lang="en-US" sz="1600" dirty="0" err="1">
                <a:solidFill>
                  <a:schemeClr val="tx1"/>
                </a:solidFill>
                <a:latin typeface="Times New Roman" pitchFamily="18" charset="0"/>
                <a:cs typeface="Times New Roman" pitchFamily="18" charset="0"/>
              </a:rPr>
              <a:t>Cải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đồ</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dùng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đồ</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chơi</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đa</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và</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thay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đổi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xuyên</a:t>
            </a:r>
            <a:r>
              <a:rPr lang="en-US" sz="1600" dirty="0">
                <a:solidFill>
                  <a:schemeClr val="tx1"/>
                </a:solidFill>
                <a:latin typeface="Times New Roman" pitchFamily="18" charset="0"/>
                <a:cs typeface="Times New Roman" pitchFamily="18" charset="0"/>
              </a:rPr>
              <a:t>.</a:t>
            </a:r>
          </a:p>
          <a:p>
            <a:r>
              <a:rPr lang="en-US" sz="1600" dirty="0">
                <a:solidFill>
                  <a:schemeClr val="tx1"/>
                </a:solidFill>
                <a:latin typeface="Times New Roman" pitchFamily="18" charset="0"/>
                <a:cs typeface="Times New Roman" pitchFamily="18" charset="0"/>
              </a:rPr>
              <a:t> - </a:t>
            </a:r>
            <a:r>
              <a:rPr lang="en-US" sz="1600" dirty="0" err="1" smtClean="0">
                <a:solidFill>
                  <a:schemeClr val="tx1"/>
                </a:solidFill>
                <a:latin typeface="Times New Roman" pitchFamily="18" charset="0"/>
                <a:cs typeface="Times New Roman" pitchFamily="18" charset="0"/>
              </a:rPr>
              <a:t>Cô</a:t>
            </a:r>
            <a:r>
              <a:rPr lang="en-US" sz="1600" dirty="0" smtClean="0">
                <a:solidFill>
                  <a:schemeClr val="tx1"/>
                </a:solidFill>
                <a:latin typeface="Times New Roman" pitchFamily="18" charset="0"/>
                <a:cs typeface="Times New Roman" pitchFamily="18" charset="0"/>
              </a:rPr>
              <a:t> </a:t>
            </a:r>
            <a:r>
              <a:rPr lang="en-US" sz="1600" err="1" smtClean="0">
                <a:solidFill>
                  <a:schemeClr val="tx1"/>
                </a:solidFill>
                <a:latin typeface="Times New Roman" pitchFamily="18" charset="0"/>
                <a:cs typeface="Times New Roman" pitchFamily="18" charset="0"/>
              </a:rPr>
              <a:t>tổ</a:t>
            </a:r>
            <a:r>
              <a:rPr lang="en-US" sz="1600" smtClean="0">
                <a:solidFill>
                  <a:schemeClr val="tx1"/>
                </a:solidFill>
                <a:latin typeface="Times New Roman" pitchFamily="18" charset="0"/>
                <a:cs typeface="Times New Roman" pitchFamily="18" charset="0"/>
              </a:rPr>
              <a:t> chức</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hoạt động cho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nhẹ</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nhàng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thoải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mái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tránh</a:t>
            </a:r>
            <a:r>
              <a:rPr lang="en-US" sz="1600" dirty="0">
                <a:solidFill>
                  <a:schemeClr val="tx1"/>
                </a:solidFill>
                <a:latin typeface="Times New Roman" pitchFamily="18" charset="0"/>
                <a:cs typeface="Times New Roman" pitchFamily="18" charset="0"/>
              </a:rPr>
              <a:t> </a:t>
            </a:r>
            <a:r>
              <a:rPr lang="en-US" sz="1600" err="1">
                <a:solidFill>
                  <a:schemeClr val="tx1"/>
                </a:solidFill>
                <a:latin typeface="Times New Roman" pitchFamily="18" charset="0"/>
                <a:cs typeface="Times New Roman" pitchFamily="18" charset="0"/>
              </a:rPr>
              <a:t>gò</a:t>
            </a:r>
            <a:r>
              <a:rPr lang="en-US" sz="1600">
                <a:solidFill>
                  <a:schemeClr val="tx1"/>
                </a:solidFill>
                <a:latin typeface="Times New Roman" pitchFamily="18" charset="0"/>
                <a:cs typeface="Times New Roman" pitchFamily="18" charset="0"/>
              </a:rPr>
              <a:t> </a:t>
            </a:r>
            <a:r>
              <a:rPr lang="en-US" sz="1600" smtClean="0">
                <a:solidFill>
                  <a:schemeClr val="tx1"/>
                </a:solidFill>
                <a:latin typeface="Times New Roman" pitchFamily="18" charset="0"/>
                <a:cs typeface="Times New Roman" pitchFamily="18" charset="0"/>
              </a:rPr>
              <a:t>ép. Phối </a:t>
            </a:r>
            <a:r>
              <a:rPr lang="en-US" sz="1600" dirty="0" err="1">
                <a:solidFill>
                  <a:schemeClr val="tx1"/>
                </a:solidFill>
                <a:latin typeface="Times New Roman" pitchFamily="18" charset="0"/>
                <a:cs typeface="Times New Roman" pitchFamily="18" charset="0"/>
              </a:rPr>
              <a:t>hợp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với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phụ</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huynh</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cùng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dạy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trẻ</a:t>
            </a:r>
            <a:r>
              <a:rPr lang="en-US" sz="1600" dirty="0">
                <a:solidFill>
                  <a:schemeClr val="tx1"/>
                </a:solidFill>
                <a:latin typeface="Times New Roman" pitchFamily="18" charset="0"/>
                <a:cs typeface="Times New Roman" pitchFamily="18" charset="0"/>
              </a:rPr>
              <a:t>.</a:t>
            </a:r>
          </a:p>
          <a:p>
            <a:pPr lvl="0"/>
            <a:endParaRPr lang="en-US" dirty="0" smtClean="0"/>
          </a:p>
          <a:p>
            <a:pPr lvl="0"/>
            <a:endParaRPr lang="en-US" dirty="0"/>
          </a:p>
        </p:txBody>
      </p:sp>
      <p:sp>
        <p:nvSpPr>
          <p:cNvPr id="20" name="Rounded Rectangle 19"/>
          <p:cNvSpPr/>
          <p:nvPr/>
        </p:nvSpPr>
        <p:spPr>
          <a:xfrm>
            <a:off x="6172200" y="1917290"/>
            <a:ext cx="2286000" cy="457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err="1" smtClean="0">
                <a:solidFill>
                  <a:schemeClr val="tx1"/>
                </a:solidFill>
                <a:latin typeface="Times New Roman" pitchFamily="18" charset="0"/>
                <a:cs typeface="Times New Roman" pitchFamily="18" charset="0"/>
              </a:rPr>
              <a:t>Khuyến</a:t>
            </a:r>
            <a:r>
              <a:rPr lang="es-ES" sz="1600" b="1" dirty="0" smtClean="0">
                <a:solidFill>
                  <a:schemeClr val="tx1"/>
                </a:solidFill>
                <a:latin typeface="Times New Roman" pitchFamily="18" charset="0"/>
                <a:cs typeface="Times New Roman" pitchFamily="18" charset="0"/>
              </a:rPr>
              <a:t> </a:t>
            </a:r>
            <a:r>
              <a:rPr lang="es-ES" sz="1600" b="1" dirty="0" err="1">
                <a:solidFill>
                  <a:schemeClr val="tx1"/>
                </a:solidFill>
                <a:latin typeface="Times New Roman" pitchFamily="18" charset="0"/>
                <a:cs typeface="Times New Roman" pitchFamily="18" charset="0"/>
              </a:rPr>
              <a:t>nghị</a:t>
            </a:r>
            <a:r>
              <a:rPr lang="es-ES" sz="1600" b="1" dirty="0">
                <a:solidFill>
                  <a:schemeClr val="tx1"/>
                </a:solidFill>
                <a:latin typeface="Times New Roman" pitchFamily="18" charset="0"/>
                <a:cs typeface="Times New Roman" pitchFamily="18" charset="0"/>
              </a:rPr>
              <a:t>:</a:t>
            </a:r>
            <a:endParaRPr lang="es-ES" sz="1600" b="1" i="1" dirty="0" smtClean="0">
              <a:solidFill>
                <a:schemeClr val="tx1"/>
              </a:solidFill>
              <a:latin typeface="Times New Roman" pitchFamily="18" charset="0"/>
              <a:cs typeface="Times New Roman" pitchFamily="18" charset="0"/>
            </a:endParaRPr>
          </a:p>
          <a:p>
            <a:r>
              <a:rPr lang="es-ES" sz="1600" b="1" i="1" dirty="0" smtClean="0">
                <a:solidFill>
                  <a:schemeClr val="tx1"/>
                </a:solidFill>
                <a:latin typeface="Times New Roman" pitchFamily="18" charset="0"/>
                <a:cs typeface="Times New Roman" pitchFamily="18" charset="0"/>
              </a:rPr>
              <a:t>* </a:t>
            </a:r>
            <a:r>
              <a:rPr lang="es-ES" sz="1600" b="1" i="1" dirty="0" err="1">
                <a:solidFill>
                  <a:schemeClr val="tx1"/>
                </a:solidFill>
                <a:latin typeface="Times New Roman" pitchFamily="18" charset="0"/>
                <a:cs typeface="Times New Roman" pitchFamily="18" charset="0"/>
              </a:rPr>
              <a:t>Đối</a:t>
            </a:r>
            <a:r>
              <a:rPr lang="es-ES" sz="1600" b="1" i="1" dirty="0">
                <a:solidFill>
                  <a:schemeClr val="tx1"/>
                </a:solidFill>
                <a:latin typeface="Times New Roman" pitchFamily="18" charset="0"/>
                <a:cs typeface="Times New Roman" pitchFamily="18" charset="0"/>
              </a:rPr>
              <a:t> </a:t>
            </a:r>
            <a:r>
              <a:rPr lang="es-ES" sz="1600" b="1" i="1" dirty="0" err="1">
                <a:solidFill>
                  <a:schemeClr val="tx1"/>
                </a:solidFill>
                <a:latin typeface="Times New Roman" pitchFamily="18" charset="0"/>
                <a:cs typeface="Times New Roman" pitchFamily="18" charset="0"/>
              </a:rPr>
              <a:t>với</a:t>
            </a:r>
            <a:r>
              <a:rPr lang="es-ES" sz="1600" b="1" i="1" dirty="0">
                <a:solidFill>
                  <a:schemeClr val="tx1"/>
                </a:solidFill>
                <a:latin typeface="Times New Roman" pitchFamily="18" charset="0"/>
                <a:cs typeface="Times New Roman" pitchFamily="18" charset="0"/>
              </a:rPr>
              <a:t> </a:t>
            </a:r>
            <a:r>
              <a:rPr lang="es-ES" sz="1600" b="1" i="1" dirty="0" err="1">
                <a:solidFill>
                  <a:schemeClr val="tx1"/>
                </a:solidFill>
                <a:latin typeface="Times New Roman" pitchFamily="18" charset="0"/>
                <a:cs typeface="Times New Roman" pitchFamily="18" charset="0"/>
              </a:rPr>
              <a:t>nhà</a:t>
            </a:r>
            <a:r>
              <a:rPr lang="es-ES" sz="1600" b="1" i="1" dirty="0">
                <a:solidFill>
                  <a:schemeClr val="tx1"/>
                </a:solidFill>
                <a:latin typeface="Times New Roman" pitchFamily="18" charset="0"/>
                <a:cs typeface="Times New Roman" pitchFamily="18" charset="0"/>
              </a:rPr>
              <a:t> </a:t>
            </a:r>
            <a:r>
              <a:rPr lang="es-ES" sz="1600" b="1" i="1" dirty="0" err="1">
                <a:solidFill>
                  <a:schemeClr val="tx1"/>
                </a:solidFill>
                <a:latin typeface="Times New Roman" pitchFamily="18" charset="0"/>
                <a:cs typeface="Times New Roman" pitchFamily="18" charset="0"/>
              </a:rPr>
              <a:t>trường</a:t>
            </a:r>
            <a:r>
              <a:rPr lang="es-ES" sz="1600" b="1" i="1" dirty="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Tổ</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chức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được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tham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quan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môi</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trường</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lớp</a:t>
            </a:r>
            <a:r>
              <a:rPr lang="en-US" sz="1600" dirty="0">
                <a:solidFill>
                  <a:schemeClr val="tx1"/>
                </a:solidFill>
                <a:latin typeface="Times New Roman" pitchFamily="18" charset="0"/>
                <a:cs typeface="Times New Roman" pitchFamily="18" charset="0"/>
              </a:rPr>
              <a:t> </a:t>
            </a:r>
            <a:r>
              <a:rPr lang="en-US" sz="1600" err="1">
                <a:solidFill>
                  <a:schemeClr val="tx1"/>
                </a:solidFill>
                <a:latin typeface="Times New Roman" pitchFamily="18" charset="0"/>
                <a:cs typeface="Times New Roman" pitchFamily="18" charset="0"/>
              </a:rPr>
              <a:t>học</a:t>
            </a:r>
            <a:r>
              <a:rPr lang="en-US" sz="1600" smtClean="0">
                <a:solidFill>
                  <a:schemeClr val="tx1"/>
                </a:solidFill>
                <a:latin typeface="Times New Roman" pitchFamily="18" charset="0"/>
                <a:cs typeface="Times New Roman" pitchFamily="18" charset="0"/>
              </a:rPr>
              <a:t> của các lớp </a:t>
            </a:r>
            <a:r>
              <a:rPr lang="en-US" sz="1600" dirty="0" err="1" smtClean="0">
                <a:solidFill>
                  <a:schemeClr val="tx1"/>
                </a:solidFill>
                <a:latin typeface="Times New Roman" pitchFamily="18" charset="0"/>
                <a:cs typeface="Times New Roman" pitchFamily="18" charset="0"/>
              </a:rPr>
              <a:t>để</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kinh</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nghiệm</a:t>
            </a:r>
            <a:endParaRPr lang="en-US" sz="1600" dirty="0" smtClean="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a:t>
            </a:r>
            <a:r>
              <a:rPr lang="en-US" sz="1600" dirty="0" err="1" smtClean="0">
                <a:solidFill>
                  <a:schemeClr val="tx1"/>
                </a:solidFill>
                <a:latin typeface="Times New Roman" pitchFamily="18" charset="0"/>
                <a:cs typeface="Times New Roman" pitchFamily="18" charset="0"/>
              </a:rPr>
              <a:t>Tô</a:t>
            </a:r>
            <a:r>
              <a:rPr lang="en-US" sz="1600" dirty="0" smtClean="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chức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tập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huấn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giáo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viên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chuyên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đề</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xây</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dựng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trường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học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cho</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trẻ</a:t>
            </a:r>
            <a:r>
              <a:rPr lang="en-US" sz="1600" dirty="0" smtClean="0">
                <a:solidFill>
                  <a:schemeClr val="tx1"/>
                </a:solidFill>
                <a:latin typeface="Times New Roman" pitchFamily="18" charset="0"/>
                <a:cs typeface="Times New Roman" pitchFamily="18" charset="0"/>
              </a:rPr>
              <a:t>.</a:t>
            </a:r>
          </a:p>
          <a:p>
            <a:endParaRPr lang="en-US" sz="1600" dirty="0">
              <a:solidFill>
                <a:schemeClr val="tx1"/>
              </a:solidFill>
              <a:latin typeface="Times New Roman" pitchFamily="18" charset="0"/>
              <a:cs typeface="Times New Roman" pitchFamily="18" charset="0"/>
            </a:endParaRPr>
          </a:p>
          <a:p>
            <a:endParaRPr lang="en-US" sz="16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p>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p>
            <a:endParaRPr lang="en-US" sz="1400" dirty="0" smtClean="0">
              <a:solidFill>
                <a:schemeClr val="tx1"/>
              </a:solidFill>
              <a:latin typeface="Times New Roman" pitchFamily="18" charset="0"/>
              <a:cs typeface="Times New Roman" pitchFamily="18" charset="0"/>
            </a:endParaRPr>
          </a:p>
          <a:p>
            <a:pPr marL="285750" indent="-285750">
              <a:buFontTx/>
              <a:buChar char="-"/>
            </a:pPr>
            <a:endParaRPr lang="en-US" sz="1400" dirty="0">
              <a:solidFill>
                <a:schemeClr val="tx1"/>
              </a:solidFill>
              <a:latin typeface="Times New Roman" pitchFamily="18" charset="0"/>
              <a:cs typeface="Times New Roman" pitchFamily="18" charset="0"/>
            </a:endParaRPr>
          </a:p>
          <a:p>
            <a:pPr marL="285750" indent="-285750">
              <a:buFontTx/>
              <a:buChar char="-"/>
            </a:pPr>
            <a:endParaRPr lang="en-US" sz="1400" dirty="0">
              <a:solidFill>
                <a:schemeClr val="tx1"/>
              </a:solidFill>
              <a:latin typeface="Times New Roman" pitchFamily="18" charset="0"/>
              <a:cs typeface="Times New Roman" pitchFamily="18" charset="0"/>
            </a:endParaRPr>
          </a:p>
        </p:txBody>
      </p:sp>
      <p:cxnSp>
        <p:nvCxnSpPr>
          <p:cNvPr id="26" name="Straight Arrow Connector 25"/>
          <p:cNvCxnSpPr/>
          <p:nvPr/>
        </p:nvCxnSpPr>
        <p:spPr>
          <a:xfrm>
            <a:off x="4473677" y="1066800"/>
            <a:ext cx="0" cy="83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79294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20199" cy="6858000"/>
          </a:xfrm>
        </p:spPr>
      </p:pic>
      <p:sp>
        <p:nvSpPr>
          <p:cNvPr id="5" name="Rectangle 4"/>
          <p:cNvSpPr/>
          <p:nvPr/>
        </p:nvSpPr>
        <p:spPr>
          <a:xfrm>
            <a:off x="126224" y="846138"/>
            <a:ext cx="8815350" cy="1323439"/>
          </a:xfrm>
          <a:prstGeom prst="rect">
            <a:avLst/>
          </a:prstGeom>
          <a:noFill/>
        </p:spPr>
        <p:txBody>
          <a:bodyPr wrap="square" lIns="91440" tIns="45720" rIns="91440" bIns="45720">
            <a:spAutoFit/>
          </a:bodyPr>
          <a:lstStyle/>
          <a:p>
            <a:pPr algn="ctr"/>
            <a:r>
              <a:rPr lang="en-US" sz="4000" b="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TÔI XIN CHÂN THÀNH CẢM</a:t>
            </a:r>
            <a:r>
              <a:rPr lang="en-US" sz="4000" b="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ƠN BAN GIÁM KHẢO ĐÃ LẮNG NGHE</a:t>
            </a:r>
            <a:r>
              <a:rPr lang="en-US" sz="4000" b="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endParaRPr lang="en-US"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0252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457200"/>
            <a:ext cx="7010400" cy="553998"/>
          </a:xfrm>
          <a:prstGeom prst="rect">
            <a:avLst/>
          </a:prstGeom>
          <a:noFill/>
        </p:spPr>
        <p:txBody>
          <a:bodyPr wrap="square" rtlCol="0">
            <a:spAutoFit/>
          </a:bodyPr>
          <a:lstStyle/>
          <a:p>
            <a:pPr algn="ctr"/>
            <a:r>
              <a:rPr lang="en-US" sz="3000" b="1" u="sng" smtClean="0">
                <a:latin typeface="Times New Roman" pitchFamily="18" charset="0"/>
                <a:cs typeface="Times New Roman" pitchFamily="18" charset="0"/>
              </a:rPr>
              <a:t>CẤU TRÚC BIỆN PHÁP SÁNG TẠO</a:t>
            </a:r>
            <a:endParaRPr lang="en-US" sz="3000" b="1" u="sng">
              <a:latin typeface="Times New Roman" pitchFamily="18" charset="0"/>
              <a:cs typeface="Times New Roman" pitchFamily="18" charset="0"/>
            </a:endParaRPr>
          </a:p>
        </p:txBody>
      </p:sp>
      <p:sp>
        <p:nvSpPr>
          <p:cNvPr id="6" name="Rectangle 5"/>
          <p:cNvSpPr/>
          <p:nvPr/>
        </p:nvSpPr>
        <p:spPr>
          <a:xfrm>
            <a:off x="737419" y="1760735"/>
            <a:ext cx="2585884"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itchFamily="18" charset="0"/>
                <a:cs typeface="Times New Roman" pitchFamily="18" charset="0"/>
              </a:rPr>
              <a:t>PHẦN I:  ĐẶT VẤN ĐỀ</a:t>
            </a:r>
            <a:endParaRPr lang="en-US">
              <a:solidFill>
                <a:schemeClr val="tx1"/>
              </a:solidFill>
              <a:latin typeface="Times New Roman" pitchFamily="18" charset="0"/>
              <a:cs typeface="Times New Roman" pitchFamily="18" charset="0"/>
            </a:endParaRPr>
          </a:p>
        </p:txBody>
      </p:sp>
      <p:cxnSp>
        <p:nvCxnSpPr>
          <p:cNvPr id="8" name="Straight Arrow Connector 7"/>
          <p:cNvCxnSpPr/>
          <p:nvPr/>
        </p:nvCxnSpPr>
        <p:spPr>
          <a:xfrm>
            <a:off x="3323303" y="2071823"/>
            <a:ext cx="11036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47996" y="1778066"/>
            <a:ext cx="3856703" cy="587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1. Lí do chọn đề tài</a:t>
            </a:r>
            <a:endParaRPr lang="en-US">
              <a:solidFill>
                <a:schemeClr val="tx1"/>
              </a:solidFill>
              <a:latin typeface="Times New Roman" pitchFamily="18" charset="0"/>
              <a:cs typeface="Times New Roman" pitchFamily="18" charset="0"/>
            </a:endParaRPr>
          </a:p>
        </p:txBody>
      </p:sp>
      <p:sp>
        <p:nvSpPr>
          <p:cNvPr id="13" name="Rectangle 12"/>
          <p:cNvSpPr/>
          <p:nvPr/>
        </p:nvSpPr>
        <p:spPr>
          <a:xfrm>
            <a:off x="732503" y="2971800"/>
            <a:ext cx="25908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latin typeface="Times New Roman" pitchFamily="18" charset="0"/>
                <a:cs typeface="Times New Roman" pitchFamily="18" charset="0"/>
              </a:rPr>
              <a:t>II. CÁC BIỆN PHÁP ĐỂ GIẢI QUYẾT VẤN ĐỀ</a:t>
            </a:r>
            <a:endParaRPr lang="en-US">
              <a:solidFill>
                <a:schemeClr val="tx1"/>
              </a:solidFill>
              <a:latin typeface="Times New Roman" pitchFamily="18" charset="0"/>
              <a:cs typeface="Times New Roman" pitchFamily="18" charset="0"/>
            </a:endParaRPr>
          </a:p>
        </p:txBody>
      </p:sp>
      <p:cxnSp>
        <p:nvCxnSpPr>
          <p:cNvPr id="15" name="Straight Arrow Connector 14"/>
          <p:cNvCxnSpPr>
            <a:endCxn id="20" idx="1"/>
          </p:cNvCxnSpPr>
          <p:nvPr/>
        </p:nvCxnSpPr>
        <p:spPr>
          <a:xfrm flipV="1">
            <a:off x="3323303" y="2860880"/>
            <a:ext cx="1037304" cy="568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p:cNvCxnSpPr>
          <p:nvPr/>
        </p:nvCxnSpPr>
        <p:spPr>
          <a:xfrm>
            <a:off x="3323303" y="3429000"/>
            <a:ext cx="1020097" cy="9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60607" y="2594180"/>
            <a:ext cx="3856702"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1</a:t>
            </a:r>
            <a:r>
              <a:rPr lang="en-US" b="1" smtClean="0">
                <a:solidFill>
                  <a:schemeClr val="tx1"/>
                </a:solidFill>
                <a:latin typeface="Times New Roman" pitchFamily="18" charset="0"/>
                <a:cs typeface="Times New Roman" pitchFamily="18" charset="0"/>
              </a:rPr>
              <a:t>. Thực trạng vấn đề</a:t>
            </a:r>
            <a:endParaRPr lang="en-US" b="1">
              <a:solidFill>
                <a:schemeClr val="tx1"/>
              </a:solidFill>
              <a:latin typeface="Times New Roman" pitchFamily="18" charset="0"/>
              <a:cs typeface="Times New Roman" pitchFamily="18" charset="0"/>
            </a:endParaRPr>
          </a:p>
        </p:txBody>
      </p:sp>
      <p:sp>
        <p:nvSpPr>
          <p:cNvPr id="21" name="Rectangle 20"/>
          <p:cNvSpPr/>
          <p:nvPr/>
        </p:nvSpPr>
        <p:spPr>
          <a:xfrm>
            <a:off x="4377813" y="3257550"/>
            <a:ext cx="3861618"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2</a:t>
            </a:r>
            <a:r>
              <a:rPr lang="en-US" b="1" smtClean="0">
                <a:solidFill>
                  <a:schemeClr val="tx1"/>
                </a:solidFill>
                <a:latin typeface="Times New Roman" pitchFamily="18" charset="0"/>
                <a:cs typeface="Times New Roman" pitchFamily="18" charset="0"/>
              </a:rPr>
              <a:t>. Các biện pháp đã tiến hành</a:t>
            </a:r>
            <a:endParaRPr lang="en-US" b="1">
              <a:solidFill>
                <a:schemeClr val="tx1"/>
              </a:solidFill>
              <a:latin typeface="Times New Roman" pitchFamily="18" charset="0"/>
              <a:cs typeface="Times New Roman" pitchFamily="18" charset="0"/>
            </a:endParaRPr>
          </a:p>
        </p:txBody>
      </p:sp>
      <p:sp>
        <p:nvSpPr>
          <p:cNvPr id="26" name="Rectangle 25"/>
          <p:cNvSpPr/>
          <p:nvPr/>
        </p:nvSpPr>
        <p:spPr>
          <a:xfrm>
            <a:off x="685800" y="5150874"/>
            <a:ext cx="25908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latin typeface="Times New Roman" pitchFamily="18" charset="0"/>
                <a:cs typeface="Times New Roman" pitchFamily="18" charset="0"/>
              </a:rPr>
              <a:t>PHẦN III: KẾT LUẬN VÀ KIẾN NGHỊ</a:t>
            </a:r>
            <a:endParaRPr lang="en-US">
              <a:solidFill>
                <a:schemeClr val="tx1"/>
              </a:solidFill>
              <a:latin typeface="Times New Roman" pitchFamily="18" charset="0"/>
              <a:cs typeface="Times New Roman" pitchFamily="18" charset="0"/>
            </a:endParaRPr>
          </a:p>
        </p:txBody>
      </p:sp>
      <p:cxnSp>
        <p:nvCxnSpPr>
          <p:cNvPr id="30" name="Straight Arrow Connector 29"/>
          <p:cNvCxnSpPr>
            <a:stCxn id="26" idx="3"/>
          </p:cNvCxnSpPr>
          <p:nvPr/>
        </p:nvCxnSpPr>
        <p:spPr>
          <a:xfrm>
            <a:off x="3276600" y="5608074"/>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360606" y="3924300"/>
            <a:ext cx="3878825"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3</a:t>
            </a:r>
            <a:r>
              <a:rPr lang="en-US" b="1" smtClean="0">
                <a:solidFill>
                  <a:schemeClr val="tx1"/>
                </a:solidFill>
                <a:latin typeface="Times New Roman" pitchFamily="18" charset="0"/>
                <a:cs typeface="Times New Roman" pitchFamily="18" charset="0"/>
              </a:rPr>
              <a:t>. Hiệu quả </a:t>
            </a:r>
            <a:r>
              <a:rPr lang="pt-BR" b="1">
                <a:solidFill>
                  <a:schemeClr val="tx1"/>
                </a:solidFill>
                <a:latin typeface="Times New Roman" pitchFamily="18" charset="0"/>
                <a:cs typeface="Times New Roman" pitchFamily="18" charset="0"/>
              </a:rPr>
              <a:t>biện pháp sáng tạo</a:t>
            </a:r>
            <a:endParaRPr lang="en-US" b="1">
              <a:solidFill>
                <a:schemeClr val="tx1"/>
              </a:solidFill>
              <a:latin typeface="Times New Roman" pitchFamily="18" charset="0"/>
              <a:cs typeface="Times New Roman" pitchFamily="18" charset="0"/>
            </a:endParaRPr>
          </a:p>
        </p:txBody>
      </p:sp>
      <p:sp>
        <p:nvSpPr>
          <p:cNvPr id="33" name="Rectangle 32"/>
          <p:cNvSpPr/>
          <p:nvPr/>
        </p:nvSpPr>
        <p:spPr>
          <a:xfrm>
            <a:off x="4343400" y="5387462"/>
            <a:ext cx="3896031"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itchFamily="18" charset="0"/>
                <a:cs typeface="Times New Roman" pitchFamily="18" charset="0"/>
              </a:rPr>
              <a:t>2.Những </a:t>
            </a:r>
            <a:r>
              <a:rPr lang="en-US" b="1">
                <a:solidFill>
                  <a:schemeClr val="tx1"/>
                </a:solidFill>
                <a:latin typeface="Times New Roman" pitchFamily="18" charset="0"/>
                <a:cs typeface="Times New Roman" pitchFamily="18" charset="0"/>
              </a:rPr>
              <a:t>bài hoc kinh nghiệm</a:t>
            </a:r>
            <a:endParaRPr lang="en-US">
              <a:solidFill>
                <a:schemeClr val="tx1"/>
              </a:solidFill>
              <a:latin typeface="Times New Roman" pitchFamily="18" charset="0"/>
              <a:cs typeface="Times New Roman" pitchFamily="18" charset="0"/>
            </a:endParaRPr>
          </a:p>
        </p:txBody>
      </p:sp>
      <p:cxnSp>
        <p:nvCxnSpPr>
          <p:cNvPr id="40" name="Straight Arrow Connector 39"/>
          <p:cNvCxnSpPr>
            <a:stCxn id="13" idx="3"/>
            <a:endCxn id="32" idx="1"/>
          </p:cNvCxnSpPr>
          <p:nvPr/>
        </p:nvCxnSpPr>
        <p:spPr>
          <a:xfrm>
            <a:off x="3323303" y="3429000"/>
            <a:ext cx="1037303"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60606" y="4719484"/>
            <a:ext cx="3878825"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smtClean="0">
                <a:solidFill>
                  <a:schemeClr val="tx1"/>
                </a:solidFill>
                <a:latin typeface="Times New Roman" pitchFamily="18" charset="0"/>
                <a:cs typeface="Times New Roman" pitchFamily="18" charset="0"/>
              </a:rPr>
              <a:t>1.Ý </a:t>
            </a:r>
            <a:r>
              <a:rPr lang="pt-BR" b="1">
                <a:solidFill>
                  <a:schemeClr val="tx1"/>
                </a:solidFill>
                <a:latin typeface="Times New Roman" pitchFamily="18" charset="0"/>
                <a:cs typeface="Times New Roman" pitchFamily="18" charset="0"/>
              </a:rPr>
              <a:t>nghĩa </a:t>
            </a:r>
            <a:r>
              <a:rPr lang="pt-BR" b="1" smtClean="0">
                <a:solidFill>
                  <a:schemeClr val="tx1"/>
                </a:solidFill>
                <a:latin typeface="Times New Roman" pitchFamily="18" charset="0"/>
                <a:cs typeface="Times New Roman" pitchFamily="18" charset="0"/>
              </a:rPr>
              <a:t>biện pháp sáng tạo</a:t>
            </a:r>
            <a:endParaRPr lang="en-US">
              <a:solidFill>
                <a:schemeClr val="tx1"/>
              </a:solidFill>
              <a:latin typeface="Times New Roman" pitchFamily="18" charset="0"/>
              <a:cs typeface="Times New Roman" pitchFamily="18" charset="0"/>
            </a:endParaRPr>
          </a:p>
        </p:txBody>
      </p:sp>
      <p:sp>
        <p:nvSpPr>
          <p:cNvPr id="47" name="Rectangle 46"/>
          <p:cNvSpPr/>
          <p:nvPr/>
        </p:nvSpPr>
        <p:spPr>
          <a:xfrm>
            <a:off x="4343400" y="6075106"/>
            <a:ext cx="3896031"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smtClean="0">
                <a:solidFill>
                  <a:schemeClr val="tx1"/>
                </a:solidFill>
                <a:latin typeface="Times New Roman" pitchFamily="18" charset="0"/>
                <a:cs typeface="Times New Roman" pitchFamily="18" charset="0"/>
              </a:rPr>
              <a:t>3.Khuyến </a:t>
            </a:r>
            <a:r>
              <a:rPr lang="es-ES" b="1">
                <a:solidFill>
                  <a:schemeClr val="tx1"/>
                </a:solidFill>
                <a:latin typeface="Times New Roman" pitchFamily="18" charset="0"/>
                <a:cs typeface="Times New Roman" pitchFamily="18" charset="0"/>
              </a:rPr>
              <a:t>nghị</a:t>
            </a:r>
            <a:endParaRPr lang="en-US">
              <a:solidFill>
                <a:schemeClr val="tx1"/>
              </a:solidFill>
              <a:latin typeface="Times New Roman" pitchFamily="18" charset="0"/>
              <a:cs typeface="Times New Roman" pitchFamily="18" charset="0"/>
            </a:endParaRPr>
          </a:p>
        </p:txBody>
      </p:sp>
      <p:cxnSp>
        <p:nvCxnSpPr>
          <p:cNvPr id="55" name="Straight Arrow Connector 54"/>
          <p:cNvCxnSpPr>
            <a:stCxn id="26" idx="3"/>
          </p:cNvCxnSpPr>
          <p:nvPr/>
        </p:nvCxnSpPr>
        <p:spPr>
          <a:xfrm flipV="1">
            <a:off x="3276600" y="4897694"/>
            <a:ext cx="1066800" cy="71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 idx="3"/>
          </p:cNvCxnSpPr>
          <p:nvPr/>
        </p:nvCxnSpPr>
        <p:spPr>
          <a:xfrm>
            <a:off x="3276600" y="5608074"/>
            <a:ext cx="1066800" cy="625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circle(in)">
                                      <p:cBhvr>
                                        <p:cTn id="68" dur="20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circle(in)">
                                      <p:cBhvr>
                                        <p:cTn id="73" dur="20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ircle(in)">
                                      <p:cBhvr>
                                        <p:cTn id="78" dur="20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circle(in)">
                                      <p:cBhvr>
                                        <p:cTn id="83" dur="20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circle(in)">
                                      <p:cBhvr>
                                        <p:cTn id="88" dur="2000"/>
                                        <p:tgtEl>
                                          <p:spTgt spid="59"/>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circle(in)">
                                      <p:cBhvr>
                                        <p:cTn id="93"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20" grpId="0" animBg="1"/>
      <p:bldP spid="21" grpId="0" animBg="1"/>
      <p:bldP spid="26" grpId="0" animBg="1"/>
      <p:bldP spid="32" grpId="0" animBg="1"/>
      <p:bldP spid="33"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77849" y="304800"/>
            <a:ext cx="3933961" cy="523220"/>
          </a:xfrm>
          <a:prstGeom prst="rect">
            <a:avLst/>
          </a:prstGeom>
        </p:spPr>
        <p:txBody>
          <a:bodyPr wrap="none">
            <a:spAutoFit/>
          </a:bodyPr>
          <a:lstStyle/>
          <a:p>
            <a:pPr algn="ctr"/>
            <a:r>
              <a:rPr lang="en-US" sz="2800" b="1" smtClean="0">
                <a:solidFill>
                  <a:schemeClr val="tx1"/>
                </a:solidFill>
                <a:latin typeface="Times New Roman" pitchFamily="18" charset="0"/>
                <a:cs typeface="Times New Roman" pitchFamily="18" charset="0"/>
              </a:rPr>
              <a:t>PHẦN I:  ĐẶT VẤN ĐỀ</a:t>
            </a:r>
            <a:endParaRPr lang="en-US" sz="2800">
              <a:solidFill>
                <a:schemeClr val="tx1"/>
              </a:solidFill>
              <a:latin typeface="Times New Roman" pitchFamily="18" charset="0"/>
              <a:cs typeface="Times New Roman" pitchFamily="18" charset="0"/>
            </a:endParaRPr>
          </a:p>
        </p:txBody>
      </p:sp>
      <p:sp>
        <p:nvSpPr>
          <p:cNvPr id="6" name="Rectangle 5"/>
          <p:cNvSpPr/>
          <p:nvPr/>
        </p:nvSpPr>
        <p:spPr>
          <a:xfrm>
            <a:off x="2286000" y="1143000"/>
            <a:ext cx="40386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1. Lí do chọn đề tài</a:t>
            </a:r>
            <a:endParaRPr lang="en-US" sz="2400">
              <a:solidFill>
                <a:schemeClr val="tx1"/>
              </a:solidFill>
              <a:latin typeface="Times New Roman" pitchFamily="18" charset="0"/>
              <a:cs typeface="Times New Roman" pitchFamily="18" charset="0"/>
            </a:endParaRPr>
          </a:p>
        </p:txBody>
      </p:sp>
      <p:cxnSp>
        <p:nvCxnSpPr>
          <p:cNvPr id="8" name="Straight Arrow Connector 7"/>
          <p:cNvCxnSpPr/>
          <p:nvPr/>
        </p:nvCxnSpPr>
        <p:spPr>
          <a:xfrm flipH="1">
            <a:off x="1143000" y="1752600"/>
            <a:ext cx="2971800" cy="961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85135" y="2713703"/>
            <a:ext cx="1905000" cy="3505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latin typeface="+mj-lt"/>
              </a:rPr>
              <a:t>G</a:t>
            </a:r>
            <a:r>
              <a:rPr lang="vi-VN" sz="1400" smtClean="0">
                <a:solidFill>
                  <a:schemeClr val="tx1"/>
                </a:solidFill>
                <a:latin typeface="+mj-lt"/>
              </a:rPr>
              <a:t>iúp </a:t>
            </a:r>
            <a:r>
              <a:rPr lang="vi-VN" sz="1400">
                <a:solidFill>
                  <a:schemeClr val="tx1"/>
                </a:solidFill>
                <a:latin typeface="+mj-lt"/>
              </a:rPr>
              <a:t>trẻ phát triển toàn diện đang là vấn đề được rất nhiều phụ huynh quan tâm, bởi vì nó có tầm quan trọng rất lớn vào sự thành công sau này của trẻ</a:t>
            </a:r>
            <a:r>
              <a:rPr lang="en-US" sz="1400" smtClean="0">
                <a:solidFill>
                  <a:schemeClr val="tx1"/>
                </a:solidFill>
                <a:latin typeface="+mj-lt"/>
                <a:cs typeface="Times New Roman" pitchFamily="18" charset="0"/>
              </a:rPr>
              <a:t>, </a:t>
            </a:r>
            <a:r>
              <a:rPr lang="en-US" sz="1400">
                <a:solidFill>
                  <a:schemeClr val="tx1"/>
                </a:solidFill>
                <a:latin typeface="+mj-lt"/>
                <a:cs typeface="Times New Roman" pitchFamily="18" charset="0"/>
              </a:rPr>
              <a:t>nhất là trẻ </a:t>
            </a:r>
            <a:r>
              <a:rPr lang="en-US" sz="1400">
                <a:solidFill>
                  <a:schemeClr val="tx1"/>
                </a:solidFill>
                <a:latin typeface="Times New Roman" pitchFamily="18" charset="0"/>
                <a:cs typeface="Times New Roman" pitchFamily="18" charset="0"/>
              </a:rPr>
              <a:t>em lứa tuổi mầm non.</a:t>
            </a:r>
          </a:p>
        </p:txBody>
      </p:sp>
      <p:sp>
        <p:nvSpPr>
          <p:cNvPr id="15" name="Rounded Rectangle 14"/>
          <p:cNvSpPr/>
          <p:nvPr/>
        </p:nvSpPr>
        <p:spPr>
          <a:xfrm>
            <a:off x="2439830" y="2743200"/>
            <a:ext cx="1905000" cy="3505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smtClean="0">
                <a:solidFill>
                  <a:schemeClr val="tx1"/>
                </a:solidFill>
                <a:latin typeface="Times New Roman" pitchFamily="18" charset="0"/>
                <a:cs typeface="Times New Roman" pitchFamily="18" charset="0"/>
              </a:rPr>
              <a:t>GDMN giúp </a:t>
            </a:r>
            <a:r>
              <a:rPr lang="pt-BR" sz="1400">
                <a:solidFill>
                  <a:schemeClr val="tx1"/>
                </a:solidFill>
                <a:latin typeface="Times New Roman" pitchFamily="18" charset="0"/>
                <a:cs typeface="Times New Roman" pitchFamily="18" charset="0"/>
              </a:rPr>
              <a:t>trẻ </a:t>
            </a:r>
            <a:r>
              <a:rPr lang="pt-BR" sz="1400" smtClean="0">
                <a:solidFill>
                  <a:schemeClr val="tx1"/>
                </a:solidFill>
                <a:latin typeface="Times New Roman" pitchFamily="18" charset="0"/>
                <a:cs typeface="Times New Roman" pitchFamily="18" charset="0"/>
              </a:rPr>
              <a:t>không ngừng phát </a:t>
            </a:r>
            <a:r>
              <a:rPr lang="pt-BR" sz="1400">
                <a:solidFill>
                  <a:schemeClr val="tx1"/>
                </a:solidFill>
                <a:latin typeface="Times New Roman" pitchFamily="18" charset="0"/>
                <a:cs typeface="Times New Roman" pitchFamily="18" charset="0"/>
              </a:rPr>
              <a:t>triển. Do vậy đòi hỏi người làm công tác chăm sóc giáo dục trẻ phải có năng lực toàn diện, có những phẩm chất cần thiết mới hoàn thành được nhiệm vụ </a:t>
            </a:r>
            <a:r>
              <a:rPr lang="pt-BR" sz="1400" smtClean="0">
                <a:solidFill>
                  <a:schemeClr val="tx1"/>
                </a:solidFill>
                <a:latin typeface="Times New Roman" pitchFamily="18" charset="0"/>
                <a:cs typeface="Times New Roman" pitchFamily="18" charset="0"/>
              </a:rPr>
              <a:t>được giao</a:t>
            </a:r>
            <a:r>
              <a:rPr lang="pt-BR" sz="1400" smtClean="0">
                <a:latin typeface="Times New Roman" pitchFamily="18" charset="0"/>
                <a:cs typeface="Times New Roman" pitchFamily="18" charset="0"/>
              </a:rPr>
              <a:t>.</a:t>
            </a:r>
            <a:endParaRPr lang="en-US" sz="1400">
              <a:latin typeface="Times New Roman" pitchFamily="18" charset="0"/>
              <a:cs typeface="Times New Roman" pitchFamily="18" charset="0"/>
            </a:endParaRPr>
          </a:p>
        </p:txBody>
      </p:sp>
      <p:sp>
        <p:nvSpPr>
          <p:cNvPr id="16" name="Rounded Rectangle 15"/>
          <p:cNvSpPr/>
          <p:nvPr/>
        </p:nvSpPr>
        <p:spPr>
          <a:xfrm>
            <a:off x="4674352" y="2743200"/>
            <a:ext cx="1905000" cy="3505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a:solidFill>
                  <a:schemeClr val="tx1"/>
                </a:solidFill>
                <a:latin typeface="Times New Roman" pitchFamily="18" charset="0"/>
                <a:cs typeface="Times New Roman" pitchFamily="18" charset="0"/>
              </a:rPr>
              <a:t>Việc xây dựng môi trường sư phạm trong trường mầm non chính là cách </a:t>
            </a:r>
            <a:r>
              <a:rPr lang="pt-BR" sz="1400" smtClean="0">
                <a:solidFill>
                  <a:schemeClr val="tx1"/>
                </a:solidFill>
                <a:latin typeface="Times New Roman" pitchFamily="18" charset="0"/>
                <a:cs typeface="Times New Roman" pitchFamily="18" charset="0"/>
              </a:rPr>
              <a:t>giúp </a:t>
            </a:r>
            <a:r>
              <a:rPr lang="pt-BR" sz="1400">
                <a:solidFill>
                  <a:schemeClr val="tx1"/>
                </a:solidFill>
                <a:latin typeface="Times New Roman" pitchFamily="18" charset="0"/>
                <a:cs typeface="Times New Roman" pitchFamily="18" charset="0"/>
              </a:rPr>
              <a:t>trẻ sống và lớn lên vui tươi lành mạnh  an toàn. Đảm bảo cho trẻ tham gia tích cực chủ động vào quá trình hình thành những kĩ năng cần thiết cho cuộc sống </a:t>
            </a:r>
            <a:endParaRPr lang="en-US" sz="1400">
              <a:solidFill>
                <a:schemeClr val="tx1"/>
              </a:solidFill>
              <a:latin typeface="Times New Roman" pitchFamily="18" charset="0"/>
              <a:cs typeface="Times New Roman" pitchFamily="18" charset="0"/>
            </a:endParaRPr>
          </a:p>
        </p:txBody>
      </p:sp>
      <p:sp>
        <p:nvSpPr>
          <p:cNvPr id="17" name="Rounded Rectangle 16"/>
          <p:cNvSpPr/>
          <p:nvPr/>
        </p:nvSpPr>
        <p:spPr>
          <a:xfrm>
            <a:off x="6858000" y="2730910"/>
            <a:ext cx="1905000" cy="3505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a:solidFill>
                  <a:schemeClr val="tx1"/>
                </a:solidFill>
                <a:latin typeface="Times New Roman" pitchFamily="18" charset="0"/>
                <a:cs typeface="Times New Roman" pitchFamily="18" charset="0"/>
              </a:rPr>
              <a:t>Từ thực tế giảng dạy tôi đã </a:t>
            </a:r>
            <a:r>
              <a:rPr lang="pt-BR" sz="1400" smtClean="0">
                <a:solidFill>
                  <a:schemeClr val="tx1"/>
                </a:solidFill>
                <a:latin typeface="Times New Roman" pitchFamily="18" charset="0"/>
                <a:cs typeface="Times New Roman" pitchFamily="18" charset="0"/>
              </a:rPr>
              <a:t>thực hiện nghiên </a:t>
            </a:r>
            <a:r>
              <a:rPr lang="pt-BR" sz="1400">
                <a:solidFill>
                  <a:schemeClr val="tx1"/>
                </a:solidFill>
                <a:latin typeface="Times New Roman" pitchFamily="18" charset="0"/>
                <a:cs typeface="Times New Roman" pitchFamily="18" charset="0"/>
              </a:rPr>
              <a:t>cứu đề tài: “ </a:t>
            </a:r>
            <a:r>
              <a:rPr lang="pt-BR" sz="1400" b="1" i="1">
                <a:solidFill>
                  <a:schemeClr val="tx1"/>
                </a:solidFill>
                <a:latin typeface="Times New Roman" pitchFamily="18" charset="0"/>
                <a:cs typeface="Times New Roman" pitchFamily="18" charset="0"/>
              </a:rPr>
              <a:t>Một số biện pháp tạo môi trường sư phạm giúp trẻ phát triển toàn diện </a:t>
            </a:r>
            <a:r>
              <a:rPr lang="pt-BR" sz="1400">
                <a:solidFill>
                  <a:schemeClr val="tx1"/>
                </a:solidFill>
                <a:latin typeface="Times New Roman" pitchFamily="18" charset="0"/>
                <a:cs typeface="Times New Roman" pitchFamily="18" charset="0"/>
              </a:rPr>
              <a:t>“ nhằm tạo ra một môi trường sư phạm thật tốt </a:t>
            </a:r>
            <a:r>
              <a:rPr lang="pt-BR" sz="1400" smtClean="0">
                <a:solidFill>
                  <a:schemeClr val="tx1"/>
                </a:solidFill>
                <a:latin typeface="Times New Roman" pitchFamily="18" charset="0"/>
                <a:cs typeface="Times New Roman" pitchFamily="18" charset="0"/>
              </a:rPr>
              <a:t>giúp </a:t>
            </a:r>
            <a:r>
              <a:rPr lang="pt-BR" sz="1400">
                <a:solidFill>
                  <a:schemeClr val="tx1"/>
                </a:solidFill>
                <a:latin typeface="Times New Roman" pitchFamily="18" charset="0"/>
                <a:cs typeface="Times New Roman" pitchFamily="18" charset="0"/>
              </a:rPr>
              <a:t>trẻ lớp tôi có thể tự tin, thoải mái và thật hạnh phúc khi được tới trường.</a:t>
            </a:r>
            <a:endParaRPr lang="en-US" sz="1400">
              <a:solidFill>
                <a:schemeClr val="tx1"/>
              </a:solidFill>
              <a:latin typeface="Times New Roman" pitchFamily="18" charset="0"/>
              <a:cs typeface="Times New Roman" pitchFamily="18" charset="0"/>
            </a:endParaRPr>
          </a:p>
        </p:txBody>
      </p:sp>
      <p:cxnSp>
        <p:nvCxnSpPr>
          <p:cNvPr id="19" name="Straight Arrow Connector 18"/>
          <p:cNvCxnSpPr>
            <a:endCxn id="15" idx="0"/>
          </p:cNvCxnSpPr>
          <p:nvPr/>
        </p:nvCxnSpPr>
        <p:spPr>
          <a:xfrm flipH="1">
            <a:off x="3392330" y="1752600"/>
            <a:ext cx="72247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14800" y="1752600"/>
            <a:ext cx="1219200" cy="961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14800" y="1752600"/>
            <a:ext cx="3695700" cy="961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40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1"/>
          <p:cNvSpPr>
            <a:spLocks noChangeArrowheads="1"/>
          </p:cNvSpPr>
          <p:nvPr/>
        </p:nvSpPr>
        <p:spPr bwMode="auto">
          <a:xfrm>
            <a:off x="1905000" y="-64098"/>
            <a:ext cx="5897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smtClean="0">
                <a:ln>
                  <a:noFill/>
                </a:ln>
                <a:effectLst/>
                <a:latin typeface="Times New Roman" pitchFamily="18" charset="0"/>
                <a:ea typeface="Times New Roman" pitchFamily="18" charset="0"/>
                <a:cs typeface="Times New Roman" pitchFamily="18" charset="0"/>
              </a:rPr>
              <a:t>PHẦN</a:t>
            </a:r>
            <a:r>
              <a:rPr kumimoji="0" lang="es-ES" sz="2800" b="1" i="0" u="none" strike="noStrike" cap="none" normalizeH="0" smtClean="0">
                <a:ln>
                  <a:noFill/>
                </a:ln>
                <a:effectLst/>
                <a:latin typeface="Times New Roman" pitchFamily="18" charset="0"/>
                <a:ea typeface="Times New Roman" pitchFamily="18" charset="0"/>
                <a:cs typeface="Times New Roman" pitchFamily="18" charset="0"/>
              </a:rPr>
              <a:t> </a:t>
            </a:r>
            <a:r>
              <a:rPr kumimoji="0" lang="es-ES" sz="2800" b="1" i="0" u="none" strike="noStrike" cap="none" normalizeH="0" baseline="0" smtClean="0">
                <a:ln>
                  <a:noFill/>
                </a:ln>
                <a:effectLst/>
                <a:latin typeface="Times New Roman" pitchFamily="18" charset="0"/>
                <a:ea typeface="Times New Roman" pitchFamily="18" charset="0"/>
                <a:cs typeface="Times New Roman" pitchFamily="18" charset="0"/>
              </a:rPr>
              <a:t>II. CÁC BIỆN PHÁP ĐỂ GIẢI QUYẾT VẤN ĐỀ</a:t>
            </a:r>
            <a:endParaRPr kumimoji="0" lang="es-ES" sz="2800" b="0" i="0" u="none" strike="noStrike" cap="none" normalizeH="0" baseline="0" smtClean="0">
              <a:ln>
                <a:noFill/>
              </a:ln>
              <a:effectLst/>
              <a:latin typeface="Times New Roman" pitchFamily="18" charset="0"/>
              <a:cs typeface="Times New Roman" pitchFamily="18" charset="0"/>
            </a:endParaRPr>
          </a:p>
        </p:txBody>
      </p:sp>
      <p:sp>
        <p:nvSpPr>
          <p:cNvPr id="13" name="Rounded Rectangle 12"/>
          <p:cNvSpPr/>
          <p:nvPr/>
        </p:nvSpPr>
        <p:spPr>
          <a:xfrm>
            <a:off x="381000" y="1447800"/>
            <a:ext cx="8382000" cy="4876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1.Thực </a:t>
            </a:r>
            <a:r>
              <a:rPr lang="en-US" b="1" dirty="0" err="1">
                <a:solidFill>
                  <a:schemeClr val="tx1"/>
                </a:solidFill>
                <a:latin typeface="Times New Roman" panose="02020603050405020304" pitchFamily="18" charset="0"/>
                <a:cs typeface="Times New Roman" panose="02020603050405020304" pitchFamily="18" charset="0"/>
              </a:rPr>
              <a:t>trạng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vấn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đề</a:t>
            </a:r>
            <a:r>
              <a:rPr lang="vi-VN" b="1" dirty="0" smtClean="0">
                <a:solidFill>
                  <a:schemeClr val="tx1"/>
                </a:solidFill>
                <a:latin typeface="Times New Roman" panose="02020603050405020304" pitchFamily="18" charset="0"/>
                <a:cs typeface="Times New Roman" panose="02020603050405020304" pitchFamily="18" charset="0"/>
              </a:rPr>
              <a:t>:</a:t>
            </a:r>
            <a:endParaRPr lang="en-US" b="1" dirty="0" smtClean="0">
              <a:solidFill>
                <a:schemeClr val="tx1"/>
              </a:solidFill>
              <a:latin typeface="Times New Roman" panose="02020603050405020304" pitchFamily="18" charset="0"/>
              <a:cs typeface="Times New Roman" panose="02020603050405020304" pitchFamily="18" charset="0"/>
            </a:endParaRPr>
          </a:p>
          <a:p>
            <a:r>
              <a:rPr lang="vi-VN" b="1" smtClean="0">
                <a:solidFill>
                  <a:schemeClr val="tx1"/>
                </a:solidFill>
                <a:latin typeface="Times New Roman" panose="02020603050405020304" pitchFamily="18" charset="0"/>
                <a:cs typeface="Times New Roman" panose="02020603050405020304" pitchFamily="18" charset="0"/>
              </a:rPr>
              <a:t> </a:t>
            </a:r>
            <a:r>
              <a:rPr lang="en-US" b="1" i="1" smtClean="0">
                <a:solidFill>
                  <a:schemeClr val="tx1"/>
                </a:solidFill>
                <a:latin typeface="Times New Roman" pitchFamily="18" charset="0"/>
                <a:cs typeface="Times New Roman" pitchFamily="18" charset="0"/>
              </a:rPr>
              <a:t>1.1 </a:t>
            </a:r>
            <a:r>
              <a:rPr lang="en-US" b="1" i="1" dirty="0" err="1">
                <a:solidFill>
                  <a:schemeClr val="tx1"/>
                </a:solidFill>
                <a:latin typeface="Times New Roman" panose="02020603050405020304" pitchFamily="18" charset="0"/>
                <a:cs typeface="Times New Roman" panose="02020603050405020304" pitchFamily="18" charset="0"/>
              </a:rPr>
              <a:t>Thuận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lợi</a:t>
            </a:r>
            <a:r>
              <a:rPr lang="en-US" b="1" i="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Đào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quận</a:t>
            </a:r>
            <a:r>
              <a:rPr lang="en-US" dirty="0">
                <a:solidFill>
                  <a:schemeClr val="tx1"/>
                </a:solidFill>
                <a:latin typeface="Times New Roman" panose="02020603050405020304" pitchFamily="18" charset="0"/>
                <a:cs typeface="Times New Roman" panose="02020603050405020304" pitchFamily="18" charset="0"/>
              </a:rPr>
              <a:t> Long </a:t>
            </a:r>
            <a:r>
              <a:rPr lang="en-US" dirty="0" err="1">
                <a:solidFill>
                  <a:schemeClr val="tx1"/>
                </a:solidFill>
                <a:latin typeface="Times New Roman" panose="02020603050405020304" pitchFamily="18" charset="0"/>
                <a:cs typeface="Times New Roman" panose="02020603050405020304" pitchFamily="18" charset="0"/>
              </a:rPr>
              <a:t>Biên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Ban </a:t>
            </a:r>
            <a:r>
              <a:rPr lang="en-US" dirty="0" err="1">
                <a:solidFill>
                  <a:schemeClr val="tx1"/>
                </a:solidFill>
                <a:latin typeface="Times New Roman" panose="02020603050405020304" pitchFamily="18" charset="0"/>
                <a:cs typeface="Times New Roman" panose="02020603050405020304" pitchFamily="18" charset="0"/>
              </a:rPr>
              <a:t>giám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điều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dạy</a:t>
            </a:r>
            <a:r>
              <a:rPr lang="en-US" dirty="0">
                <a:solidFill>
                  <a:schemeClr val="tx1"/>
                </a:solidFill>
                <a:latin typeface="Times New Roman" panose="02020603050405020304" pitchFamily="18" charset="0"/>
                <a:cs typeface="Times New Roman" panose="02020603050405020304" pitchFamily="18" charset="0"/>
              </a:rPr>
              <a:t>.</a:t>
            </a:r>
          </a:p>
          <a:p>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Tổ</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chức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lứa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tuổi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hỏi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tốt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huấn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học</a:t>
            </a:r>
            <a:r>
              <a:rPr lang="en-US"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endParaRPr lang="en-US" dirty="0" smtClean="0">
              <a:solidFill>
                <a:schemeClr val="tx1"/>
              </a:solidFill>
              <a:latin typeface="Times New Roman" panose="02020603050405020304" pitchFamily="18" charset="0"/>
              <a:cs typeface="Times New Roman" panose="02020603050405020304" pitchFamily="18" charset="0"/>
            </a:endParaRPr>
          </a:p>
          <a:p>
            <a:r>
              <a:rPr lang="en-US" b="1" i="1" smtClean="0">
                <a:solidFill>
                  <a:schemeClr val="tx1"/>
                </a:solidFill>
                <a:latin typeface="Times New Roman" panose="02020603050405020304" pitchFamily="18" charset="0"/>
                <a:cs typeface="Times New Roman" panose="02020603050405020304" pitchFamily="18" charset="0"/>
              </a:rPr>
              <a:t>1.2  </a:t>
            </a:r>
            <a:r>
              <a:rPr lang="en-US" b="1" i="1" dirty="0" err="1" smtClean="0">
                <a:solidFill>
                  <a:schemeClr val="tx1"/>
                </a:solidFill>
                <a:latin typeface="Times New Roman" panose="02020603050405020304" pitchFamily="18" charset="0"/>
                <a:cs typeface="Times New Roman" panose="02020603050405020304" pitchFamily="18" charset="0"/>
              </a:rPr>
              <a:t>Khó</a:t>
            </a:r>
            <a:r>
              <a:rPr lang="en-US" b="1" i="1" dirty="0" smtClean="0">
                <a:solidFill>
                  <a:schemeClr val="tx1"/>
                </a:solidFill>
                <a:latin typeface="Times New Roman" panose="02020603050405020304" pitchFamily="18" charset="0"/>
                <a:cs typeface="Times New Roman" panose="02020603050405020304" pitchFamily="18" charset="0"/>
              </a:rPr>
              <a:t> </a:t>
            </a:r>
            <a:r>
              <a:rPr lang="en-US" b="1" i="1" dirty="0" err="1" smtClean="0">
                <a:solidFill>
                  <a:schemeClr val="tx1"/>
                </a:solidFill>
                <a:latin typeface="Times New Roman" panose="02020603050405020304" pitchFamily="18" charset="0"/>
                <a:cs typeface="Times New Roman" panose="02020603050405020304" pitchFamily="18" charset="0"/>
              </a:rPr>
              <a:t>khăn</a:t>
            </a:r>
            <a:r>
              <a:rPr lang="en-US" b="1" i="1" dirty="0" smtClean="0">
                <a:solidFill>
                  <a:schemeClr val="tx1"/>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theo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từng</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chủ</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đề</a:t>
            </a:r>
            <a:r>
              <a:rPr lang="en-US" dirty="0" smtClean="0">
                <a:solidFill>
                  <a:schemeClr val="tx1"/>
                </a:solidFill>
                <a:latin typeface="Times New Roman" panose="02020603050405020304" pitchFamily="18" charset="0"/>
                <a:cs typeface="Times New Roman" panose="02020603050405020304" pitchFamily="18" charset="0"/>
              </a:rPr>
              <a:t>, </a:t>
            </a:r>
            <a:r>
              <a:rPr lang="en-US" err="1" smtClean="0">
                <a:solidFill>
                  <a:schemeClr val="tx1"/>
                </a:solidFill>
                <a:latin typeface="Times New Roman" panose="02020603050405020304" pitchFamily="18" charset="0"/>
                <a:cs typeface="Times New Roman" panose="02020603050405020304" pitchFamily="18" charset="0"/>
              </a:rPr>
              <a:t>sự</a:t>
            </a:r>
            <a:r>
              <a:rPr lang="en-US" smtClean="0">
                <a:solidFill>
                  <a:schemeClr val="tx1"/>
                </a:solidFill>
                <a:latin typeface="Times New Roman" panose="02020603050405020304" pitchFamily="18" charset="0"/>
                <a:cs typeface="Times New Roman" panose="02020603050405020304" pitchFamily="18" charset="0"/>
              </a:rPr>
              <a:t> kiện. Đồ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đủ</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lượng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lớp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rè</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lưu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giờ</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chơi</a:t>
            </a:r>
            <a:r>
              <a:rPr lang="en-US" dirty="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huynh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thêm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chưa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trọng</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01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6"/>
            <a:ext cx="9144000" cy="6858000"/>
          </a:xfrm>
          <a:prstGeom prst="rect">
            <a:avLst/>
          </a:prstGeom>
        </p:spPr>
      </p:pic>
      <p:sp>
        <p:nvSpPr>
          <p:cNvPr id="7" name="Rectangle 6"/>
          <p:cNvSpPr/>
          <p:nvPr/>
        </p:nvSpPr>
        <p:spPr>
          <a:xfrm>
            <a:off x="2781300" y="228600"/>
            <a:ext cx="35814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itchFamily="18" charset="0"/>
                <a:cs typeface="Times New Roman" pitchFamily="18" charset="0"/>
              </a:rPr>
              <a:t>2</a:t>
            </a:r>
            <a:r>
              <a:rPr lang="en-US" sz="2000" b="1" smtClean="0">
                <a:solidFill>
                  <a:schemeClr val="tx1"/>
                </a:solidFill>
                <a:latin typeface="Times New Roman" pitchFamily="18" charset="0"/>
                <a:cs typeface="Times New Roman" pitchFamily="18" charset="0"/>
              </a:rPr>
              <a:t>. Các giải pháp thực hiện</a:t>
            </a:r>
            <a:endParaRPr lang="en-US" sz="2000" b="1">
              <a:solidFill>
                <a:schemeClr val="tx1"/>
              </a:solidFill>
              <a:latin typeface="Times New Roman" pitchFamily="18" charset="0"/>
              <a:cs typeface="Times New Roman" pitchFamily="18" charset="0"/>
            </a:endParaRPr>
          </a:p>
        </p:txBody>
      </p:sp>
      <p:sp>
        <p:nvSpPr>
          <p:cNvPr id="9" name="Rectangle 8"/>
          <p:cNvSpPr/>
          <p:nvPr/>
        </p:nvSpPr>
        <p:spPr>
          <a:xfrm>
            <a:off x="838200" y="1066800"/>
            <a:ext cx="7467600" cy="1066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2</a:t>
            </a:r>
            <a:r>
              <a:rPr lang="en-US" b="1" i="1" smtClean="0">
                <a:solidFill>
                  <a:schemeClr val="tx1"/>
                </a:solidFill>
                <a:latin typeface="Times New Roman" pitchFamily="18" charset="0"/>
                <a:cs typeface="Times New Roman" pitchFamily="18" charset="0"/>
              </a:rPr>
              <a:t>.1 </a:t>
            </a:r>
            <a:r>
              <a:rPr lang="en-US" b="1" i="1">
                <a:solidFill>
                  <a:schemeClr val="tx1"/>
                </a:solidFill>
                <a:latin typeface="Times New Roman" pitchFamily="18" charset="0"/>
                <a:cs typeface="Times New Roman" pitchFamily="18" charset="0"/>
              </a:rPr>
              <a:t>Biện pháp 1:</a:t>
            </a:r>
            <a:r>
              <a:rPr lang="en-US">
                <a:solidFill>
                  <a:schemeClr val="tx1"/>
                </a:solidFill>
                <a:latin typeface="Times New Roman" pitchFamily="18" charset="0"/>
                <a:cs typeface="Times New Roman" pitchFamily="18" charset="0"/>
              </a:rPr>
              <a:t> </a:t>
            </a:r>
            <a:r>
              <a:rPr lang="en-US" b="1" i="1">
                <a:solidFill>
                  <a:schemeClr val="tx1"/>
                </a:solidFill>
                <a:latin typeface="Times New Roman" pitchFamily="18" charset="0"/>
                <a:cs typeface="Times New Roman" pitchFamily="18" charset="0"/>
              </a:rPr>
              <a:t>Luôn cập nhập thông tin mới – Bồi dưỡng chuyên môn nghiệp vụ. Nghiên cứu kĩ chương trình chăm sóc giáo dục trẻ Mầm non</a:t>
            </a:r>
            <a:r>
              <a:rPr lang="en-US" b="1" i="1">
                <a:latin typeface="Times New Roman" pitchFamily="18" charset="0"/>
                <a:cs typeface="Times New Roman" pitchFamily="18" charset="0"/>
              </a:rPr>
              <a:t>.</a:t>
            </a:r>
            <a:endParaRPr lang="en-US">
              <a:latin typeface="Times New Roman" pitchFamily="18" charset="0"/>
              <a:cs typeface="Times New Roman" pitchFamily="18" charset="0"/>
            </a:endParaRPr>
          </a:p>
        </p:txBody>
      </p:sp>
      <p:cxnSp>
        <p:nvCxnSpPr>
          <p:cNvPr id="3" name="Straight Arrow Connector 2"/>
          <p:cNvCxnSpPr>
            <a:stCxn id="9" idx="2"/>
          </p:cNvCxnSpPr>
          <p:nvPr/>
        </p:nvCxnSpPr>
        <p:spPr>
          <a:xfrm>
            <a:off x="4572000" y="2133600"/>
            <a:ext cx="0"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838200" y="2510913"/>
            <a:ext cx="2057400" cy="40422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latin typeface="Times New Roman" pitchFamily="18" charset="0"/>
                <a:cs typeface="Times New Roman" pitchFamily="18" charset="0"/>
              </a:rPr>
              <a:t>-Tích </a:t>
            </a:r>
            <a:r>
              <a:rPr lang="pt-BR" sz="1600" dirty="0">
                <a:solidFill>
                  <a:schemeClr val="tx1"/>
                </a:solidFill>
                <a:latin typeface="Times New Roman" pitchFamily="18" charset="0"/>
                <a:cs typeface="Times New Roman" pitchFamily="18" charset="0"/>
              </a:rPr>
              <a:t>cực tham gia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huấn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các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chuyên</a:t>
            </a:r>
            <a:r>
              <a:rPr lang="en-US" sz="1600" dirty="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đề</a:t>
            </a:r>
            <a:r>
              <a:rPr lang="en-US" sz="1600" dirty="0" smtClean="0">
                <a:solidFill>
                  <a:schemeClr val="tx1"/>
                </a:solidFill>
                <a:latin typeface="Times New Roman" pitchFamily="18" charset="0"/>
                <a:cs typeface="Times New Roman" pitchFamily="18" charset="0"/>
              </a:rPr>
              <a:t>, </a:t>
            </a:r>
            <a:r>
              <a:rPr lang="pt-BR" sz="1600" dirty="0" smtClean="0">
                <a:solidFill>
                  <a:schemeClr val="tx1"/>
                </a:solidFill>
                <a:latin typeface="Times New Roman" pitchFamily="18" charset="0"/>
                <a:cs typeface="Times New Roman" pitchFamily="18" charset="0"/>
              </a:rPr>
              <a:t>các </a:t>
            </a:r>
            <a:r>
              <a:rPr lang="pt-BR" sz="1600" dirty="0">
                <a:solidFill>
                  <a:schemeClr val="tx1"/>
                </a:solidFill>
                <a:latin typeface="Times New Roman" pitchFamily="18" charset="0"/>
                <a:cs typeface="Times New Roman" pitchFamily="18" charset="0"/>
              </a:rPr>
              <a:t>lớp </a:t>
            </a:r>
            <a:r>
              <a:rPr lang="en-US" sz="1600" dirty="0" err="1">
                <a:solidFill>
                  <a:schemeClr val="tx1"/>
                </a:solidFill>
                <a:latin typeface="Times New Roman" pitchFamily="18" charset="0"/>
                <a:cs typeface="Times New Roman" pitchFamily="18" charset="0"/>
              </a:rPr>
              <a:t>bồi</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dưỡng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chuyên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môn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nghiệp</a:t>
            </a:r>
            <a:r>
              <a:rPr lang="en-US" sz="1600" dirty="0">
                <a:solidFill>
                  <a:schemeClr val="tx1"/>
                </a:solidFill>
                <a:latin typeface="Times New Roman" pitchFamily="18" charset="0"/>
                <a:cs typeface="Times New Roman" pitchFamily="18" charset="0"/>
              </a:rPr>
              <a:t> vụ hay </a:t>
            </a:r>
            <a:r>
              <a:rPr lang="en-US" sz="1600" dirty="0" err="1">
                <a:solidFill>
                  <a:schemeClr val="tx1"/>
                </a:solidFill>
                <a:latin typeface="Times New Roman" pitchFamily="18" charset="0"/>
                <a:cs typeface="Times New Roman" pitchFamily="18" charset="0"/>
              </a:rPr>
              <a:t>các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đợt</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kiến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tập</a:t>
            </a:r>
            <a:r>
              <a:rPr lang="en-US" sz="1600" dirty="0">
                <a:solidFill>
                  <a:schemeClr val="tx1"/>
                </a:solidFill>
                <a:latin typeface="Times New Roman" pitchFamily="18" charset="0"/>
                <a:cs typeface="Times New Roman" pitchFamily="18" charset="0"/>
              </a:rPr>
              <a:t> do </a:t>
            </a:r>
            <a:r>
              <a:rPr lang="en-US" sz="1600" dirty="0" err="1">
                <a:solidFill>
                  <a:schemeClr val="tx1"/>
                </a:solidFill>
                <a:latin typeface="Times New Roman" pitchFamily="18" charset="0"/>
                <a:cs typeface="Times New Roman" pitchFamily="18" charset="0"/>
              </a:rPr>
              <a:t>phòng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giáo</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dục</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nha</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trường</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tô</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chức</a:t>
            </a:r>
            <a:r>
              <a:rPr lang="en-US" sz="1600" dirty="0">
                <a:solidFill>
                  <a:schemeClr val="tx1"/>
                </a:solidFill>
                <a:latin typeface="Times New Roman" pitchFamily="18" charset="0"/>
                <a:cs typeface="Times New Roman" pitchFamily="18" charset="0"/>
              </a:rPr>
              <a:t>.</a:t>
            </a:r>
          </a:p>
          <a:p>
            <a:r>
              <a:rPr lang="pt-BR" sz="1600" dirty="0" smtClean="0">
                <a:solidFill>
                  <a:schemeClr val="tx1"/>
                </a:solidFill>
                <a:latin typeface="Times New Roman" pitchFamily="18" charset="0"/>
                <a:cs typeface="Times New Roman" pitchFamily="18" charset="0"/>
              </a:rPr>
              <a:t>-Luôn </a:t>
            </a:r>
            <a:r>
              <a:rPr lang="pt-BR" sz="1600" dirty="0">
                <a:solidFill>
                  <a:schemeClr val="tx1"/>
                </a:solidFill>
                <a:latin typeface="Times New Roman" pitchFamily="18" charset="0"/>
                <a:cs typeface="Times New Roman" pitchFamily="18" charset="0"/>
              </a:rPr>
              <a:t>nắm vững tâm sinh lý của trẻ để có phương pháp tổ chức các </a:t>
            </a:r>
            <a:r>
              <a:rPr lang="pt-BR" sz="1600">
                <a:solidFill>
                  <a:schemeClr val="tx1"/>
                </a:solidFill>
                <a:latin typeface="Times New Roman" pitchFamily="18" charset="0"/>
                <a:cs typeface="Times New Roman" pitchFamily="18" charset="0"/>
              </a:rPr>
              <a:t>hoạt </a:t>
            </a:r>
            <a:r>
              <a:rPr lang="pt-BR" sz="1600" smtClean="0">
                <a:solidFill>
                  <a:schemeClr val="tx1"/>
                </a:solidFill>
                <a:latin typeface="Times New Roman" pitchFamily="18" charset="0"/>
                <a:cs typeface="Times New Roman" pitchFamily="18" charset="0"/>
              </a:rPr>
              <a:t>động, giúp </a:t>
            </a:r>
            <a:r>
              <a:rPr lang="pt-BR" sz="1600" dirty="0">
                <a:solidFill>
                  <a:schemeClr val="tx1"/>
                </a:solidFill>
                <a:latin typeface="Times New Roman" pitchFamily="18" charset="0"/>
                <a:cs typeface="Times New Roman" pitchFamily="18" charset="0"/>
              </a:rPr>
              <a:t>trẻ hoạt động tích cực </a:t>
            </a:r>
            <a:r>
              <a:rPr lang="pt-BR" sz="1600">
                <a:solidFill>
                  <a:schemeClr val="tx1"/>
                </a:solidFill>
                <a:latin typeface="Times New Roman" pitchFamily="18" charset="0"/>
                <a:cs typeface="Times New Roman" pitchFamily="18" charset="0"/>
              </a:rPr>
              <a:t>vào </a:t>
            </a:r>
            <a:r>
              <a:rPr lang="pt-BR" sz="1600" smtClean="0">
                <a:solidFill>
                  <a:schemeClr val="tx1"/>
                </a:solidFill>
                <a:latin typeface="Times New Roman" pitchFamily="18" charset="0"/>
                <a:cs typeface="Times New Roman" pitchFamily="18" charset="0"/>
              </a:rPr>
              <a:t>các </a:t>
            </a:r>
            <a:r>
              <a:rPr lang="pt-BR" sz="1600" dirty="0">
                <a:solidFill>
                  <a:schemeClr val="tx1"/>
                </a:solidFill>
                <a:latin typeface="Times New Roman" pitchFamily="18" charset="0"/>
                <a:cs typeface="Times New Roman" pitchFamily="18" charset="0"/>
              </a:rPr>
              <a:t>hoạt động</a:t>
            </a:r>
            <a:endParaRPr lang="en-US" sz="1600" dirty="0">
              <a:solidFill>
                <a:schemeClr val="tx1"/>
              </a:solidFill>
              <a:latin typeface="Times New Roman" pitchFamily="18" charset="0"/>
              <a:cs typeface="Times New Roman" pitchFamily="18" charset="0"/>
            </a:endParaRPr>
          </a:p>
        </p:txBody>
      </p:sp>
      <p:sp>
        <p:nvSpPr>
          <p:cNvPr id="8" name="Rounded Rectangle 7"/>
          <p:cNvSpPr/>
          <p:nvPr/>
        </p:nvSpPr>
        <p:spPr>
          <a:xfrm>
            <a:off x="3543300" y="2510913"/>
            <a:ext cx="2057400" cy="40422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latin typeface="Times New Roman" pitchFamily="18" charset="0"/>
                <a:cs typeface="Times New Roman" pitchFamily="18" charset="0"/>
              </a:rPr>
              <a:t>Tôi </a:t>
            </a:r>
            <a:r>
              <a:rPr lang="pt-BR" sz="1600" dirty="0">
                <a:solidFill>
                  <a:schemeClr val="tx1"/>
                </a:solidFill>
                <a:latin typeface="Times New Roman" pitchFamily="18" charset="0"/>
                <a:cs typeface="Times New Roman" pitchFamily="18" charset="0"/>
              </a:rPr>
              <a:t>định hướng được những kiến thức, nội dung trong năm học mà trẻ lớp tôi cần đạt được để có thể xây dựng môi trường trang trí lớp phù hợp với khả năng của trẻ, đúng chuẩn với mục tiêu đặt ra của lứa </a:t>
            </a:r>
            <a:r>
              <a:rPr lang="pt-BR" sz="1600" dirty="0" smtClean="0">
                <a:solidFill>
                  <a:schemeClr val="tx1"/>
                </a:solidFill>
                <a:latin typeface="Times New Roman" pitchFamily="18" charset="0"/>
                <a:cs typeface="Times New Roman" pitchFamily="18" charset="0"/>
              </a:rPr>
              <a:t>tuổi</a:t>
            </a:r>
            <a:endParaRPr lang="en-US" sz="1600" dirty="0">
              <a:solidFill>
                <a:schemeClr val="tx1"/>
              </a:solidFill>
              <a:latin typeface="Times New Roman" pitchFamily="18" charset="0"/>
              <a:cs typeface="Times New Roman" pitchFamily="18" charset="0"/>
            </a:endParaRPr>
          </a:p>
          <a:p>
            <a:endParaRPr lang="en-US" sz="1600" dirty="0" smtClean="0">
              <a:solidFill>
                <a:schemeClr val="tx1"/>
              </a:solidFill>
              <a:latin typeface="Times New Roman" pitchFamily="18" charset="0"/>
              <a:cs typeface="Times New Roman" pitchFamily="18" charset="0"/>
            </a:endParaRPr>
          </a:p>
          <a:p>
            <a:endParaRPr lang="en-US" sz="1600" dirty="0">
              <a:solidFill>
                <a:schemeClr val="tx1"/>
              </a:solidFill>
              <a:latin typeface="Times New Roman" pitchFamily="18" charset="0"/>
              <a:cs typeface="Times New Roman" pitchFamily="18" charset="0"/>
            </a:endParaRPr>
          </a:p>
          <a:p>
            <a:endParaRPr lang="en-US" sz="1600" dirty="0" smtClean="0">
              <a:solidFill>
                <a:schemeClr val="tx1"/>
              </a:solidFill>
              <a:latin typeface="Times New Roman" pitchFamily="18" charset="0"/>
              <a:cs typeface="Times New Roman" pitchFamily="18" charset="0"/>
            </a:endParaRPr>
          </a:p>
          <a:p>
            <a:endParaRPr lang="en-US" sz="1600" dirty="0" smtClean="0">
              <a:solidFill>
                <a:schemeClr val="tx1"/>
              </a:solidFill>
              <a:latin typeface="Times New Roman" pitchFamily="18" charset="0"/>
              <a:cs typeface="Times New Roman" pitchFamily="18" charset="0"/>
            </a:endParaRPr>
          </a:p>
        </p:txBody>
      </p:sp>
      <p:sp>
        <p:nvSpPr>
          <p:cNvPr id="11" name="Rounded Rectangle 10"/>
          <p:cNvSpPr/>
          <p:nvPr/>
        </p:nvSpPr>
        <p:spPr>
          <a:xfrm>
            <a:off x="6211529" y="2510913"/>
            <a:ext cx="2057400" cy="40422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latin typeface="Times New Roman" pitchFamily="18" charset="0"/>
                <a:cs typeface="Times New Roman" pitchFamily="18" charset="0"/>
              </a:rPr>
              <a:t>Bên </a:t>
            </a:r>
            <a:r>
              <a:rPr lang="pt-BR" sz="1600" dirty="0">
                <a:solidFill>
                  <a:schemeClr val="tx1"/>
                </a:solidFill>
                <a:latin typeface="Times New Roman" pitchFamily="18" charset="0"/>
                <a:cs typeface="Times New Roman" pitchFamily="18" charset="0"/>
              </a:rPr>
              <a:t>cạnh đó tôi còn hiểu được đặc điểm tâm sinh lý của trẻ ở tuổi này để tìm ra những biện pháp định hướng và giải quyết những hành vi tiêu cực của trẻ ở trường, lớp</a:t>
            </a:r>
            <a:r>
              <a:rPr lang="pt-BR" sz="1400" dirty="0" smtClean="0">
                <a:solidFill>
                  <a:schemeClr val="tx1"/>
                </a:solidFill>
                <a:latin typeface="Times New Roman" pitchFamily="18" charset="0"/>
                <a:cs typeface="Times New Roman" pitchFamily="18" charset="0"/>
              </a:rPr>
              <a:t>.</a:t>
            </a:r>
          </a:p>
          <a:p>
            <a:endParaRPr lang="pt-BR" sz="1400" dirty="0">
              <a:solidFill>
                <a:schemeClr val="tx1"/>
              </a:solidFill>
              <a:latin typeface="Times New Roman" pitchFamily="18" charset="0"/>
              <a:cs typeface="Times New Roman" pitchFamily="18" charset="0"/>
            </a:endParaRPr>
          </a:p>
          <a:p>
            <a:endParaRPr lang="pt-BR" sz="1400" dirty="0" smtClean="0">
              <a:solidFill>
                <a:schemeClr val="tx1"/>
              </a:solidFill>
              <a:latin typeface="Times New Roman" pitchFamily="18" charset="0"/>
              <a:cs typeface="Times New Roman" pitchFamily="18" charset="0"/>
            </a:endParaRPr>
          </a:p>
          <a:p>
            <a:endParaRPr lang="pt-BR" sz="1400" dirty="0">
              <a:solidFill>
                <a:schemeClr val="tx1"/>
              </a:solidFill>
              <a:latin typeface="Times New Roman" pitchFamily="18" charset="0"/>
              <a:cs typeface="Times New Roman" pitchFamily="18" charset="0"/>
            </a:endParaRPr>
          </a:p>
          <a:p>
            <a:endParaRPr lang="pt-BR" sz="1400" dirty="0" smtClean="0">
              <a:solidFill>
                <a:schemeClr val="tx1"/>
              </a:solidFill>
              <a:latin typeface="Times New Roman" pitchFamily="18" charset="0"/>
              <a:cs typeface="Times New Roman" pitchFamily="18" charset="0"/>
            </a:endParaRPr>
          </a:p>
          <a:p>
            <a:endParaRPr lang="pt-BR" sz="1400" dirty="0">
              <a:solidFill>
                <a:schemeClr val="tx1"/>
              </a:solidFill>
              <a:latin typeface="Times New Roman" pitchFamily="18" charset="0"/>
              <a:cs typeface="Times New Roman" pitchFamily="18" charset="0"/>
            </a:endParaRPr>
          </a:p>
          <a:p>
            <a:endParaRPr lang="pt-BR"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p:txBody>
      </p:sp>
      <p:cxnSp>
        <p:nvCxnSpPr>
          <p:cNvPr id="12" name="Straight Arrow Connector 11"/>
          <p:cNvCxnSpPr>
            <a:endCxn id="2" idx="0"/>
          </p:cNvCxnSpPr>
          <p:nvPr/>
        </p:nvCxnSpPr>
        <p:spPr>
          <a:xfrm flipH="1">
            <a:off x="1866900" y="2133600"/>
            <a:ext cx="2705100"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11" idx="0"/>
          </p:cNvCxnSpPr>
          <p:nvPr/>
        </p:nvCxnSpPr>
        <p:spPr>
          <a:xfrm>
            <a:off x="4572000" y="2133600"/>
            <a:ext cx="2668229"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3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4" name="Rectangle 3"/>
          <p:cNvSpPr/>
          <p:nvPr/>
        </p:nvSpPr>
        <p:spPr>
          <a:xfrm>
            <a:off x="1066800" y="152400"/>
            <a:ext cx="69342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i="1">
                <a:solidFill>
                  <a:schemeClr val="tx1"/>
                </a:solidFill>
                <a:latin typeface="Times New Roman" pitchFamily="18" charset="0"/>
                <a:cs typeface="Times New Roman" pitchFamily="18" charset="0"/>
              </a:rPr>
              <a:t>2</a:t>
            </a:r>
            <a:r>
              <a:rPr lang="pt-BR" b="1" i="1" smtClean="0">
                <a:solidFill>
                  <a:schemeClr val="tx1"/>
                </a:solidFill>
                <a:latin typeface="Times New Roman" pitchFamily="18" charset="0"/>
                <a:cs typeface="Times New Roman" pitchFamily="18" charset="0"/>
              </a:rPr>
              <a:t>.2 </a:t>
            </a:r>
            <a:r>
              <a:rPr lang="pt-BR" b="1" i="1">
                <a:solidFill>
                  <a:schemeClr val="tx1"/>
                </a:solidFill>
                <a:latin typeface="Times New Roman" pitchFamily="18" charset="0"/>
                <a:cs typeface="Times New Roman" pitchFamily="18" charset="0"/>
              </a:rPr>
              <a:t>Biện pháp 2</a:t>
            </a:r>
            <a:r>
              <a:rPr lang="pt-BR">
                <a:solidFill>
                  <a:schemeClr val="tx1"/>
                </a:solidFill>
                <a:latin typeface="Times New Roman" pitchFamily="18" charset="0"/>
                <a:cs typeface="Times New Roman" pitchFamily="18" charset="0"/>
              </a:rPr>
              <a:t>: </a:t>
            </a:r>
            <a:r>
              <a:rPr lang="pt-BR" b="1" i="1">
                <a:solidFill>
                  <a:schemeClr val="tx1"/>
                </a:solidFill>
                <a:latin typeface="Times New Roman" pitchFamily="18" charset="0"/>
                <a:cs typeface="Times New Roman" pitchFamily="18" charset="0"/>
              </a:rPr>
              <a:t>Xây dựng môi trường vật chất trong trường mầm non</a:t>
            </a:r>
            <a:endParaRPr lang="en-US">
              <a:solidFill>
                <a:schemeClr val="tx1"/>
              </a:solidFill>
              <a:latin typeface="Times New Roman" pitchFamily="18" charset="0"/>
              <a:cs typeface="Times New Roman" pitchFamily="18" charset="0"/>
            </a:endParaRPr>
          </a:p>
        </p:txBody>
      </p:sp>
      <p:sp>
        <p:nvSpPr>
          <p:cNvPr id="6" name="Rectangle 5"/>
          <p:cNvSpPr/>
          <p:nvPr/>
        </p:nvSpPr>
        <p:spPr>
          <a:xfrm>
            <a:off x="317090" y="2337137"/>
            <a:ext cx="3276600" cy="2308324"/>
          </a:xfrm>
          <a:prstGeom prst="rect">
            <a:avLst/>
          </a:prstGeom>
        </p:spPr>
        <p:txBody>
          <a:bodyPr wrap="square">
            <a:spAutoFit/>
          </a:bodyPr>
          <a:lstStyle/>
          <a:p>
            <a:r>
              <a:rPr lang="pt-BR" sz="1600" b="1" i="1" dirty="0">
                <a:latin typeface="Times New Roman" pitchFamily="18" charset="0"/>
                <a:cs typeface="Times New Roman" pitchFamily="18" charset="0"/>
              </a:rPr>
              <a:t>- Góc xây dựng:</a:t>
            </a:r>
            <a:r>
              <a:rPr lang="pt-BR" sz="1600" dirty="0">
                <a:latin typeface="Times New Roman" pitchFamily="18" charset="0"/>
                <a:cs typeface="Times New Roman" pitchFamily="18" charset="0"/>
              </a:rPr>
              <a:t> </a:t>
            </a:r>
            <a:r>
              <a:rPr lang="pt-BR" sz="1600" dirty="0" smtClean="0">
                <a:latin typeface="Times New Roman" pitchFamily="18" charset="0"/>
                <a:cs typeface="Times New Roman" pitchFamily="18" charset="0"/>
              </a:rPr>
              <a:t>Góc xây dựng, tôi đã dán 1 bảng đen </a:t>
            </a:r>
            <a:r>
              <a:rPr lang="pt-BR" sz="1600" smtClean="0">
                <a:latin typeface="Times New Roman" pitchFamily="18" charset="0"/>
                <a:cs typeface="Times New Roman" pitchFamily="18" charset="0"/>
              </a:rPr>
              <a:t>để trẻ sáng tạo với những bản </a:t>
            </a:r>
            <a:r>
              <a:rPr lang="pt-BR" sz="1600" dirty="0" smtClean="0">
                <a:latin typeface="Times New Roman" pitchFamily="18" charset="0"/>
                <a:cs typeface="Times New Roman" pitchFamily="18" charset="0"/>
              </a:rPr>
              <a:t>thiết kế công trình và những </a:t>
            </a:r>
            <a:r>
              <a:rPr lang="pt-BR" sz="1600" dirty="0">
                <a:latin typeface="Times New Roman" pitchFamily="18" charset="0"/>
                <a:cs typeface="Times New Roman" pitchFamily="18" charset="0"/>
              </a:rPr>
              <a:t>vật liệu chuẩn bị sẵn để trẻ tự do khám phá. Ngoài </a:t>
            </a:r>
            <a:r>
              <a:rPr lang="pt-BR" sz="1600" dirty="0" smtClean="0">
                <a:latin typeface="Times New Roman" pitchFamily="18" charset="0"/>
                <a:cs typeface="Times New Roman" pitchFamily="18" charset="0"/>
              </a:rPr>
              <a:t>ra, tôi đã chuẩn bị </a:t>
            </a:r>
            <a:r>
              <a:rPr lang="pt-BR" sz="1600" dirty="0">
                <a:latin typeface="Times New Roman" pitchFamily="18" charset="0"/>
                <a:cs typeface="Times New Roman" pitchFamily="18" charset="0"/>
              </a:rPr>
              <a:t>đồ chơi của góc như: </a:t>
            </a:r>
            <a:r>
              <a:rPr lang="pt-BR" sz="1600" dirty="0" smtClean="0">
                <a:latin typeface="Times New Roman" pitchFamily="18" charset="0"/>
                <a:cs typeface="Times New Roman" pitchFamily="18" charset="0"/>
              </a:rPr>
              <a:t>các </a:t>
            </a:r>
            <a:r>
              <a:rPr lang="pt-BR" sz="1600" dirty="0">
                <a:latin typeface="Times New Roman" pitchFamily="18" charset="0"/>
                <a:cs typeface="Times New Roman" pitchFamily="18" charset="0"/>
              </a:rPr>
              <a:t>loại đồ chơi lắp ghép, một vài mô hình của cô, các loại cây cối hoa lá, các loại rau, củ quả, các loại động vật...</a:t>
            </a:r>
            <a:endParaRPr lang="en-US" sz="1600" dirty="0">
              <a:latin typeface="Times New Roman" pitchFamily="18" charset="0"/>
              <a:cs typeface="Times New Roman" pitchFamily="18" charset="0"/>
            </a:endParaRPr>
          </a:p>
        </p:txBody>
      </p:sp>
      <p:sp>
        <p:nvSpPr>
          <p:cNvPr id="8" name="Rectangle 7"/>
          <p:cNvSpPr/>
          <p:nvPr/>
        </p:nvSpPr>
        <p:spPr>
          <a:xfrm>
            <a:off x="4876800" y="5867400"/>
            <a:ext cx="2644763" cy="369332"/>
          </a:xfrm>
          <a:prstGeom prst="rect">
            <a:avLst/>
          </a:prstGeom>
        </p:spPr>
        <p:txBody>
          <a:bodyPr wrap="none">
            <a:spAutoFit/>
          </a:bodyPr>
          <a:lstStyle/>
          <a:p>
            <a:r>
              <a:rPr lang="en-US" i="1" dirty="0" err="1">
                <a:latin typeface="Times New Roman" panose="02020603050405020304" pitchFamily="18" charset="0"/>
                <a:cs typeface="Times New Roman" panose="02020603050405020304" pitchFamily="18" charset="0"/>
              </a:rPr>
              <a:t>Mô</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trẻ</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dựng</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144" y="1325433"/>
            <a:ext cx="4876800" cy="4331732"/>
          </a:xfrm>
          <a:prstGeom prst="rect">
            <a:avLst/>
          </a:prstGeom>
        </p:spPr>
      </p:pic>
      <p:sp>
        <p:nvSpPr>
          <p:cNvPr id="3" name="Rectangle 2"/>
          <p:cNvSpPr/>
          <p:nvPr/>
        </p:nvSpPr>
        <p:spPr>
          <a:xfrm>
            <a:off x="228600" y="2057400"/>
            <a:ext cx="3429000" cy="289560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743492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8600" y="1676400"/>
            <a:ext cx="3352800" cy="2092881"/>
          </a:xfrm>
          <a:prstGeom prst="rect">
            <a:avLst/>
          </a:prstGeom>
        </p:spPr>
        <p:txBody>
          <a:bodyPr wrap="square">
            <a:spAutoFit/>
          </a:bodyPr>
          <a:lstStyle/>
          <a:p>
            <a:r>
              <a:rPr lang="en-US" b="1" i="1" dirty="0"/>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bán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hàng</a:t>
            </a:r>
            <a:r>
              <a:rPr lang="en-US" sz="1600" b="1" i="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tiên</a:t>
            </a:r>
            <a:r>
              <a:rPr lang="en-US" sz="1600" dirty="0">
                <a:latin typeface="Times New Roman" pitchFamily="18" charset="0"/>
                <a:cs typeface="Times New Roman" pitchFamily="18" charset="0"/>
              </a:rPr>
              <a:t> </a:t>
            </a:r>
            <a:r>
              <a:rPr lang="en-US" sz="1600" err="1" smtClean="0">
                <a:latin typeface="Times New Roman" pitchFamily="18" charset="0"/>
                <a:cs typeface="Times New Roman" pitchFamily="18" charset="0"/>
              </a:rPr>
              <a:t>tôi</a:t>
            </a:r>
            <a:r>
              <a:rPr lang="en-US" sz="1600" smtClean="0">
                <a:latin typeface="Times New Roman" pitchFamily="18" charset="0"/>
                <a:cs typeface="Times New Roman" pitchFamily="18" charset="0"/>
              </a:rPr>
              <a:t> chuẩn </a:t>
            </a:r>
            <a:r>
              <a:rPr lang="en-US" sz="1600" dirty="0" err="1" smtClean="0">
                <a:latin typeface="Times New Roman" pitchFamily="18" charset="0"/>
                <a:cs typeface="Times New Roman" pitchFamily="18" charset="0"/>
              </a:rPr>
              <a:t>bị</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tủ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mặt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giúp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chữ</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mặt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định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giúp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hứng</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thú, dễ </a:t>
            </a:r>
            <a:r>
              <a:rPr lang="en-US" sz="1600" dirty="0" err="1">
                <a:latin typeface="Times New Roman" pitchFamily="18" charset="0"/>
                <a:cs typeface="Times New Roman" pitchFamily="18" charset="0"/>
              </a:rPr>
              <a:t>dàng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a:t>
            </a:r>
          </a:p>
        </p:txBody>
      </p:sp>
      <p:sp>
        <p:nvSpPr>
          <p:cNvPr id="7" name="Rectangle 6"/>
          <p:cNvSpPr/>
          <p:nvPr/>
        </p:nvSpPr>
        <p:spPr>
          <a:xfrm>
            <a:off x="3962400" y="5638800"/>
            <a:ext cx="4572000" cy="523220"/>
          </a:xfrm>
          <a:prstGeom prst="rect">
            <a:avLst/>
          </a:prstGeom>
        </p:spPr>
        <p:txBody>
          <a:bodyPr>
            <a:spAutoFit/>
          </a:bodyPr>
          <a:lstStyle/>
          <a:p>
            <a:pPr algn="ctr"/>
            <a:r>
              <a:rPr lang="en-US" sz="1400" i="1" dirty="0" err="1">
                <a:latin typeface="Times New Roman" pitchFamily="18" charset="0"/>
                <a:cs typeface="Times New Roman" pitchFamily="18" charset="0"/>
              </a:rPr>
              <a:t>Trẻ</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rất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hứng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thú</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bởi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nhiều</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đồ</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dùng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hấp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dẫn</a:t>
            </a:r>
            <a:r>
              <a:rPr lang="en-US" sz="1400" i="1" dirty="0">
                <a:latin typeface="Times New Roman" pitchFamily="18" charset="0"/>
                <a:cs typeface="Times New Roman" pitchFamily="18" charset="0"/>
              </a:rPr>
              <a:t> do </a:t>
            </a:r>
            <a:r>
              <a:rPr lang="en-US" sz="1400" i="1" dirty="0" err="1">
                <a:latin typeface="Times New Roman" pitchFamily="18" charset="0"/>
                <a:cs typeface="Times New Roman" pitchFamily="18" charset="0"/>
              </a:rPr>
              <a:t>cô</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và</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trẻ</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cùng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tạo</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ra</a:t>
            </a:r>
            <a:endParaRPr lang="en-US" sz="1400" i="1" dirty="0">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685800"/>
            <a:ext cx="5181600" cy="4572000"/>
          </a:xfrm>
          <a:prstGeom prst="rect">
            <a:avLst/>
          </a:prstGeom>
        </p:spPr>
      </p:pic>
      <p:sp>
        <p:nvSpPr>
          <p:cNvPr id="8" name="Rectangle 7"/>
          <p:cNvSpPr/>
          <p:nvPr/>
        </p:nvSpPr>
        <p:spPr>
          <a:xfrm>
            <a:off x="190500" y="1275040"/>
            <a:ext cx="3429000" cy="289560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69055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04800" y="1524000"/>
            <a:ext cx="3048000" cy="2554545"/>
          </a:xfrm>
          <a:prstGeom prst="rect">
            <a:avLst/>
          </a:prstGeom>
        </p:spPr>
        <p:txBody>
          <a:bodyPr wrap="square">
            <a:spAutoFit/>
          </a:bodyPr>
          <a:lstStyle/>
          <a:p>
            <a:r>
              <a:rPr lang="en-US" sz="1600" b="1" i="1" dirty="0"/>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bé</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học</a:t>
            </a:r>
            <a:r>
              <a:rPr lang="en-US" sz="1600" b="1" i="1" dirty="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toán</a:t>
            </a:r>
            <a:r>
              <a:rPr lang="en-US" sz="1600" b="1" i="1" dirty="0">
                <a:latin typeface="Times New Roman" pitchFamily="18" charset="0"/>
                <a:cs typeface="Times New Roman" pitchFamily="18" charset="0"/>
              </a:rPr>
              <a:t>:</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giúp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lựa</a:t>
            </a:r>
            <a:r>
              <a:rPr lang="en-US" sz="1600" dirty="0">
                <a:latin typeface="Times New Roman" pitchFamily="18" charset="0"/>
                <a:cs typeface="Times New Roman" pitchFamily="18" charset="0"/>
              </a:rPr>
              <a:t> chon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4 - 5 </a:t>
            </a:r>
            <a:r>
              <a:rPr lang="en-US" sz="1600" dirty="0" err="1">
                <a:latin typeface="Times New Roman" pitchFamily="18" charset="0"/>
                <a:cs typeface="Times New Roman" pitchFamily="18" charset="0"/>
              </a:rPr>
              <a:t>tuổi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trò</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xếp</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theo</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qui tắc, </a:t>
            </a:r>
            <a:r>
              <a:rPr lang="en-US" sz="1600" dirty="0" err="1">
                <a:latin typeface="Times New Roman" pitchFamily="18" charset="0"/>
                <a:cs typeface="Times New Roman" pitchFamily="18" charset="0"/>
              </a:rPr>
              <a:t>thêm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bớt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p>
        </p:txBody>
      </p:sp>
      <p:sp>
        <p:nvSpPr>
          <p:cNvPr id="7" name="Rectangle 6"/>
          <p:cNvSpPr/>
          <p:nvPr/>
        </p:nvSpPr>
        <p:spPr>
          <a:xfrm>
            <a:off x="4572000" y="5655495"/>
            <a:ext cx="2773516" cy="307777"/>
          </a:xfrm>
          <a:prstGeom prst="rect">
            <a:avLst/>
          </a:prstGeom>
        </p:spPr>
        <p:txBody>
          <a:bodyPr wrap="none">
            <a:spAutoFit/>
          </a:bodyPr>
          <a:lstStyle/>
          <a:p>
            <a:r>
              <a:rPr lang="en-US" sz="1400" i="1" dirty="0" err="1">
                <a:latin typeface="Times New Roman" panose="02020603050405020304" pitchFamily="18" charset="0"/>
                <a:cs typeface="Times New Roman" pitchFamily="18" charset="0"/>
              </a:rPr>
              <a:t>Hình</a:t>
            </a:r>
            <a:r>
              <a:rPr lang="en-US" sz="1400" i="1" dirty="0">
                <a:latin typeface="Times New Roman" pitchFamily="18" charset="0"/>
                <a:cs typeface="Times New Roman" pitchFamily="18" charset="0"/>
              </a:rPr>
              <a:t> </a:t>
            </a:r>
            <a:r>
              <a:rPr lang="en-US" sz="1400" i="1" err="1">
                <a:latin typeface="Times New Roman" pitchFamily="18" charset="0"/>
                <a:cs typeface="Times New Roman" pitchFamily="18" charset="0"/>
              </a:rPr>
              <a:t>ảnh</a:t>
            </a:r>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trẻ hoạt </a:t>
            </a:r>
            <a:r>
              <a:rPr lang="en-US" sz="1400" i="1" err="1">
                <a:latin typeface="Times New Roman" pitchFamily="18" charset="0"/>
                <a:cs typeface="Times New Roman" pitchFamily="18" charset="0"/>
              </a:rPr>
              <a:t>động</a:t>
            </a:r>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tại góc </a:t>
            </a:r>
            <a:r>
              <a:rPr lang="en-US" sz="1400" i="1" dirty="0" err="1">
                <a:latin typeface="Times New Roman" pitchFamily="18" charset="0"/>
                <a:cs typeface="Times New Roman" pitchFamily="18" charset="0"/>
              </a:rPr>
              <a:t>toán</a:t>
            </a:r>
            <a:endParaRPr lang="en-US" sz="1400" dirty="0">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500" y="762000"/>
            <a:ext cx="5257800" cy="4800600"/>
          </a:xfrm>
          <a:prstGeom prst="rect">
            <a:avLst/>
          </a:prstGeom>
        </p:spPr>
      </p:pic>
      <p:sp>
        <p:nvSpPr>
          <p:cNvPr id="8" name="Rectangle 7"/>
          <p:cNvSpPr/>
          <p:nvPr/>
        </p:nvSpPr>
        <p:spPr>
          <a:xfrm>
            <a:off x="190500" y="1353472"/>
            <a:ext cx="3162300" cy="2895600"/>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18079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3" y="-28454"/>
            <a:ext cx="9143999" cy="6858000"/>
          </a:xfrm>
        </p:spPr>
      </p:pic>
      <p:sp>
        <p:nvSpPr>
          <p:cNvPr id="5" name="Rectangle 4"/>
          <p:cNvSpPr/>
          <p:nvPr/>
        </p:nvSpPr>
        <p:spPr>
          <a:xfrm>
            <a:off x="457200" y="1999485"/>
            <a:ext cx="2498624" cy="2800767"/>
          </a:xfrm>
          <a:prstGeom prst="rect">
            <a:avLst/>
          </a:prstGeom>
        </p:spPr>
        <p:txBody>
          <a:bodyPr wrap="square">
            <a:spAutoFit/>
          </a:bodyPr>
          <a:lstStyle/>
          <a:p>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Góc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tạo</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hình</a:t>
            </a:r>
            <a:r>
              <a:rPr lang="en-US" sz="1600" b="1" i="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liệu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mở</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để</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thoải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do </a:t>
            </a:r>
            <a:r>
              <a:rPr lang="en-US" sz="1600" dirty="0" err="1">
                <a:latin typeface="Times New Roman" pitchFamily="18" charset="0"/>
                <a:cs typeface="Times New Roman" pitchFamily="18" charset="0"/>
              </a:rPr>
              <a:t>sáng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cùng</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phụ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huynh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tầm</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nhiều</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loại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khác</a:t>
            </a:r>
            <a:r>
              <a:rPr lang="en-US" sz="1600">
                <a:latin typeface="Times New Roman" pitchFamily="18" charset="0"/>
                <a:cs typeface="Times New Roman" pitchFamily="18" charset="0"/>
              </a:rPr>
              <a:t> </a:t>
            </a:r>
            <a:r>
              <a:rPr lang="en-US" sz="1600" smtClean="0">
                <a:latin typeface="Times New Roman" pitchFamily="18" charset="0"/>
                <a:cs typeface="Times New Roman" pitchFamily="18" charset="0"/>
              </a:rPr>
              <a:t>nhau 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vỏ</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sò</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hút</a:t>
            </a:r>
            <a:r>
              <a:rPr lang="en-US" sz="1600" dirty="0">
                <a:latin typeface="Times New Roman" pitchFamily="18" charset="0"/>
                <a:cs typeface="Times New Roman" pitchFamily="18" charset="0"/>
              </a:rPr>
              <a:t>, </a:t>
            </a:r>
            <a:r>
              <a:rPr lang="en-US" sz="1600">
                <a:latin typeface="Times New Roman" pitchFamily="18" charset="0"/>
                <a:cs typeface="Times New Roman" pitchFamily="18" charset="0"/>
              </a:rPr>
              <a:t>que </a:t>
            </a:r>
            <a:r>
              <a:rPr lang="en-US" sz="1600" smtClean="0">
                <a:latin typeface="Times New Roman" pitchFamily="18" charset="0"/>
                <a:cs typeface="Times New Roman" pitchFamily="18" charset="0"/>
              </a:rPr>
              <a:t>kem...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869" y="733546"/>
            <a:ext cx="5214107" cy="5334000"/>
          </a:xfrm>
          <a:prstGeom prst="rect">
            <a:avLst/>
          </a:prstGeom>
        </p:spPr>
      </p:pic>
      <p:sp>
        <p:nvSpPr>
          <p:cNvPr id="11" name="Rectangle 10"/>
          <p:cNvSpPr/>
          <p:nvPr/>
        </p:nvSpPr>
        <p:spPr>
          <a:xfrm>
            <a:off x="224468" y="1689765"/>
            <a:ext cx="2921520" cy="3420208"/>
          </a:xfrm>
          <a:prstGeom prst="rect">
            <a:avLst/>
          </a:prstGeom>
          <a:noFill/>
          <a:ln w="381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684690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1013</TotalTime>
  <Words>1888</Words>
  <Application>Microsoft Office PowerPoint</Application>
  <PresentationFormat>On-screen Show (4:3)</PresentationFormat>
  <Paragraphs>101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Techsi.vn</cp:lastModifiedBy>
  <cp:revision>65</cp:revision>
  <dcterms:created xsi:type="dcterms:W3CDTF">2021-01-08T02:31:04Z</dcterms:created>
  <dcterms:modified xsi:type="dcterms:W3CDTF">2022-11-29T06:07:10Z</dcterms:modified>
</cp:coreProperties>
</file>