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9" r:id="rId7"/>
    <p:sldId id="271" r:id="rId8"/>
    <p:sldId id="273" r:id="rId9"/>
    <p:sldId id="272" r:id="rId10"/>
    <p:sldId id="263" r:id="rId11"/>
    <p:sldId id="276" r:id="rId12"/>
    <p:sldId id="265" r:id="rId13"/>
    <p:sldId id="27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2BDF32-93AF-43C7-8222-81F0C6EDA776}"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21541-7426-4C6D-8A02-96C732E17B38}" type="slidenum">
              <a:rPr lang="en-US" smtClean="0"/>
              <a:t>‹#›</a:t>
            </a:fld>
            <a:endParaRPr lang="en-US"/>
          </a:p>
        </p:txBody>
      </p:sp>
    </p:spTree>
    <p:extLst>
      <p:ext uri="{BB962C8B-B14F-4D97-AF65-F5344CB8AC3E}">
        <p14:creationId xmlns:p14="http://schemas.microsoft.com/office/powerpoint/2010/main" val="260086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2BDF32-93AF-43C7-8222-81F0C6EDA776}"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21541-7426-4C6D-8A02-96C732E17B38}" type="slidenum">
              <a:rPr lang="en-US" smtClean="0"/>
              <a:t>‹#›</a:t>
            </a:fld>
            <a:endParaRPr lang="en-US"/>
          </a:p>
        </p:txBody>
      </p:sp>
    </p:spTree>
    <p:extLst>
      <p:ext uri="{BB962C8B-B14F-4D97-AF65-F5344CB8AC3E}">
        <p14:creationId xmlns:p14="http://schemas.microsoft.com/office/powerpoint/2010/main" val="3755916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2BDF32-93AF-43C7-8222-81F0C6EDA776}"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21541-7426-4C6D-8A02-96C732E17B38}" type="slidenum">
              <a:rPr lang="en-US" smtClean="0"/>
              <a:t>‹#›</a:t>
            </a:fld>
            <a:endParaRPr lang="en-US"/>
          </a:p>
        </p:txBody>
      </p:sp>
    </p:spTree>
    <p:extLst>
      <p:ext uri="{BB962C8B-B14F-4D97-AF65-F5344CB8AC3E}">
        <p14:creationId xmlns:p14="http://schemas.microsoft.com/office/powerpoint/2010/main" val="2403479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2BDF32-93AF-43C7-8222-81F0C6EDA776}"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21541-7426-4C6D-8A02-96C732E17B38}" type="slidenum">
              <a:rPr lang="en-US" smtClean="0"/>
              <a:t>‹#›</a:t>
            </a:fld>
            <a:endParaRPr lang="en-US"/>
          </a:p>
        </p:txBody>
      </p:sp>
    </p:spTree>
    <p:extLst>
      <p:ext uri="{BB962C8B-B14F-4D97-AF65-F5344CB8AC3E}">
        <p14:creationId xmlns:p14="http://schemas.microsoft.com/office/powerpoint/2010/main" val="1666103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2BDF32-93AF-43C7-8222-81F0C6EDA776}"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21541-7426-4C6D-8A02-96C732E17B38}" type="slidenum">
              <a:rPr lang="en-US" smtClean="0"/>
              <a:t>‹#›</a:t>
            </a:fld>
            <a:endParaRPr lang="en-US"/>
          </a:p>
        </p:txBody>
      </p:sp>
    </p:spTree>
    <p:extLst>
      <p:ext uri="{BB962C8B-B14F-4D97-AF65-F5344CB8AC3E}">
        <p14:creationId xmlns:p14="http://schemas.microsoft.com/office/powerpoint/2010/main" val="1102462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2BDF32-93AF-43C7-8222-81F0C6EDA776}"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821541-7426-4C6D-8A02-96C732E17B38}" type="slidenum">
              <a:rPr lang="en-US" smtClean="0"/>
              <a:t>‹#›</a:t>
            </a:fld>
            <a:endParaRPr lang="en-US"/>
          </a:p>
        </p:txBody>
      </p:sp>
    </p:spTree>
    <p:extLst>
      <p:ext uri="{BB962C8B-B14F-4D97-AF65-F5344CB8AC3E}">
        <p14:creationId xmlns:p14="http://schemas.microsoft.com/office/powerpoint/2010/main" val="949695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2BDF32-93AF-43C7-8222-81F0C6EDA776}" type="datetimeFigureOut">
              <a:rPr lang="en-US" smtClean="0"/>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821541-7426-4C6D-8A02-96C732E17B38}" type="slidenum">
              <a:rPr lang="en-US" smtClean="0"/>
              <a:t>‹#›</a:t>
            </a:fld>
            <a:endParaRPr lang="en-US"/>
          </a:p>
        </p:txBody>
      </p:sp>
    </p:spTree>
    <p:extLst>
      <p:ext uri="{BB962C8B-B14F-4D97-AF65-F5344CB8AC3E}">
        <p14:creationId xmlns:p14="http://schemas.microsoft.com/office/powerpoint/2010/main" val="2429192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2BDF32-93AF-43C7-8222-81F0C6EDA776}" type="datetimeFigureOut">
              <a:rPr lang="en-US" smtClean="0"/>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821541-7426-4C6D-8A02-96C732E17B38}" type="slidenum">
              <a:rPr lang="en-US" smtClean="0"/>
              <a:t>‹#›</a:t>
            </a:fld>
            <a:endParaRPr lang="en-US"/>
          </a:p>
        </p:txBody>
      </p:sp>
    </p:spTree>
    <p:extLst>
      <p:ext uri="{BB962C8B-B14F-4D97-AF65-F5344CB8AC3E}">
        <p14:creationId xmlns:p14="http://schemas.microsoft.com/office/powerpoint/2010/main" val="180123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BDF32-93AF-43C7-8222-81F0C6EDA776}" type="datetimeFigureOut">
              <a:rPr lang="en-US" smtClean="0"/>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821541-7426-4C6D-8A02-96C732E17B38}" type="slidenum">
              <a:rPr lang="en-US" smtClean="0"/>
              <a:t>‹#›</a:t>
            </a:fld>
            <a:endParaRPr lang="en-US"/>
          </a:p>
        </p:txBody>
      </p:sp>
    </p:spTree>
    <p:extLst>
      <p:ext uri="{BB962C8B-B14F-4D97-AF65-F5344CB8AC3E}">
        <p14:creationId xmlns:p14="http://schemas.microsoft.com/office/powerpoint/2010/main" val="2799565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2BDF32-93AF-43C7-8222-81F0C6EDA776}"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821541-7426-4C6D-8A02-96C732E17B38}" type="slidenum">
              <a:rPr lang="en-US" smtClean="0"/>
              <a:t>‹#›</a:t>
            </a:fld>
            <a:endParaRPr lang="en-US"/>
          </a:p>
        </p:txBody>
      </p:sp>
    </p:spTree>
    <p:extLst>
      <p:ext uri="{BB962C8B-B14F-4D97-AF65-F5344CB8AC3E}">
        <p14:creationId xmlns:p14="http://schemas.microsoft.com/office/powerpoint/2010/main" val="3783239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2BDF32-93AF-43C7-8222-81F0C6EDA776}"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821541-7426-4C6D-8A02-96C732E17B38}" type="slidenum">
              <a:rPr lang="en-US" smtClean="0"/>
              <a:t>‹#›</a:t>
            </a:fld>
            <a:endParaRPr lang="en-US"/>
          </a:p>
        </p:txBody>
      </p:sp>
    </p:spTree>
    <p:extLst>
      <p:ext uri="{BB962C8B-B14F-4D97-AF65-F5344CB8AC3E}">
        <p14:creationId xmlns:p14="http://schemas.microsoft.com/office/powerpoint/2010/main" val="1676926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2BDF32-93AF-43C7-8222-81F0C6EDA776}" type="datetimeFigureOut">
              <a:rPr lang="en-US" smtClean="0"/>
              <a:t>12/4/2022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821541-7426-4C6D-8A02-96C732E17B38}" type="slidenum">
              <a:rPr lang="en-US" smtClean="0"/>
              <a:t>‹#›</a:t>
            </a:fld>
            <a:endParaRPr lang="en-US"/>
          </a:p>
        </p:txBody>
      </p:sp>
    </p:spTree>
    <p:extLst>
      <p:ext uri="{BB962C8B-B14F-4D97-AF65-F5344CB8AC3E}">
        <p14:creationId xmlns:p14="http://schemas.microsoft.com/office/powerpoint/2010/main" val="420226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 y="0"/>
            <a:ext cx="9144000" cy="6858000"/>
          </a:xfrm>
          <a:prstGeom prst="rect">
            <a:avLst/>
          </a:prstGeom>
        </p:spPr>
      </p:pic>
      <p:sp>
        <p:nvSpPr>
          <p:cNvPr id="5" name="TextBox 4"/>
          <p:cNvSpPr txBox="1"/>
          <p:nvPr/>
        </p:nvSpPr>
        <p:spPr>
          <a:xfrm>
            <a:off x="2286000" y="272143"/>
            <a:ext cx="4876800" cy="646331"/>
          </a:xfrm>
          <a:prstGeom prst="rect">
            <a:avLst/>
          </a:prstGeom>
          <a:noFill/>
        </p:spPr>
        <p:txBody>
          <a:bodyPr wrap="square" rtlCol="0">
            <a:spAutoFit/>
          </a:bodyPr>
          <a:lstStyle/>
          <a:p>
            <a:pPr algn="ctr"/>
            <a:r>
              <a:rPr lang="vi-VN" dirty="0">
                <a:latin typeface="+mj-lt"/>
              </a:rPr>
              <a:t>ỦY BAN NHÂN DÂN QUẬN LONG BIÊN</a:t>
            </a:r>
          </a:p>
          <a:p>
            <a:pPr algn="ctr"/>
            <a:r>
              <a:rPr lang="vi-VN" b="1" dirty="0">
                <a:latin typeface="+mj-lt"/>
              </a:rPr>
              <a:t>TRƯỜNG MẦM NON </a:t>
            </a:r>
            <a:r>
              <a:rPr lang="en-US" b="1" dirty="0">
                <a:latin typeface="Times New Roman" panose="02020603050405020304" pitchFamily="18" charset="0"/>
                <a:cs typeface="Times New Roman" panose="02020603050405020304" pitchFamily="18" charset="0"/>
              </a:rPr>
              <a:t>HOA HƯỚNG DƯƠNG</a:t>
            </a:r>
            <a:endParaRPr lang="en-US" b="1" dirty="0">
              <a:latin typeface="+mj-lt"/>
            </a:endParaRPr>
          </a:p>
        </p:txBody>
      </p:sp>
      <p:sp>
        <p:nvSpPr>
          <p:cNvPr id="6" name="Rectangle 5"/>
          <p:cNvSpPr/>
          <p:nvPr/>
        </p:nvSpPr>
        <p:spPr>
          <a:xfrm>
            <a:off x="1790700" y="1548118"/>
            <a:ext cx="586740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4000" b="1" cap="none" spc="0" dirty="0">
                <a:ln w="11430"/>
                <a:solidFill>
                  <a:srgbClr val="002060"/>
                </a:solidFill>
                <a:effectLst>
                  <a:outerShdw blurRad="50800" dist="39000" dir="5460000" algn="tl">
                    <a:srgbClr val="000000">
                      <a:alpha val="38000"/>
                    </a:srgbClr>
                  </a:outerShdw>
                </a:effectLst>
                <a:latin typeface="+mj-lt"/>
              </a:rPr>
              <a:t>BÀI THUYẾT TRÌNH</a:t>
            </a:r>
            <a:endParaRPr lang="en-US" sz="4000" b="1" cap="none" spc="0" dirty="0">
              <a:ln w="11430"/>
              <a:solidFill>
                <a:srgbClr val="002060"/>
              </a:solidFill>
              <a:effectLst>
                <a:outerShdw blurRad="50800" dist="39000" dir="5460000" algn="tl">
                  <a:srgbClr val="000000">
                    <a:alpha val="38000"/>
                  </a:srgbClr>
                </a:outerShdw>
              </a:effectLst>
              <a:latin typeface="+mj-lt"/>
            </a:endParaRPr>
          </a:p>
        </p:txBody>
      </p:sp>
      <p:sp>
        <p:nvSpPr>
          <p:cNvPr id="7" name="Rectangle 6"/>
          <p:cNvSpPr/>
          <p:nvPr/>
        </p:nvSpPr>
        <p:spPr>
          <a:xfrm>
            <a:off x="1934066" y="2768922"/>
            <a:ext cx="5275867" cy="46166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2400" b="1" cap="all" dirty="0">
                <a:ln w="0"/>
                <a:solidFill>
                  <a:srgbClr val="FF0000"/>
                </a:solidFill>
                <a:effectLst>
                  <a:reflection blurRad="12700" stA="50000" endPos="50000" dist="5000" dir="5400000" sy="-100000" rotWithShape="0"/>
                </a:effectLst>
              </a:rPr>
              <a:t>Xây dựng lớp học hạnh phúc</a:t>
            </a:r>
            <a:endParaRPr lang="en-US" sz="2400" b="1" cap="all" spc="0" dirty="0">
              <a:ln w="0"/>
              <a:solidFill>
                <a:srgbClr val="FF0000"/>
              </a:solidFill>
              <a:effectLst>
                <a:reflection blurRad="12700" stA="50000" endPos="50000" dist="5000" dir="5400000" sy="-100000" rotWithShape="0"/>
              </a:effectLst>
            </a:endParaRPr>
          </a:p>
        </p:txBody>
      </p:sp>
      <p:sp>
        <p:nvSpPr>
          <p:cNvPr id="8" name="TextBox 7"/>
          <p:cNvSpPr txBox="1"/>
          <p:nvPr/>
        </p:nvSpPr>
        <p:spPr>
          <a:xfrm>
            <a:off x="2666999" y="4201886"/>
            <a:ext cx="4686315" cy="1107996"/>
          </a:xfrm>
          <a:prstGeom prst="rect">
            <a:avLst/>
          </a:prstGeom>
          <a:noFill/>
        </p:spPr>
        <p:txBody>
          <a:bodyPr wrap="square" rtlCol="0">
            <a:spAutoFit/>
          </a:bodyPr>
          <a:lstStyle/>
          <a:p>
            <a:r>
              <a:rPr lang="vi-VN" sz="2400" b="1" i="1" dirty="0">
                <a:latin typeface="+mj-lt"/>
              </a:rPr>
              <a:t>Đối tượng:</a:t>
            </a:r>
            <a:r>
              <a:rPr lang="en-US" sz="2400" b="1" i="1" dirty="0">
                <a:latin typeface="+mj-lt"/>
              </a:rPr>
              <a:t> </a:t>
            </a:r>
            <a:r>
              <a:rPr lang="en-US" sz="2400" b="1" i="1" dirty="0">
                <a:latin typeface="Times New Roman" panose="02020603050405020304" pitchFamily="18" charset="0"/>
                <a:cs typeface="Times New Roman" panose="02020603050405020304" pitchFamily="18" charset="0"/>
              </a:rPr>
              <a:t>MGB C3 (3-4 </a:t>
            </a:r>
            <a:r>
              <a:rPr lang="en-US" sz="2400" b="1" i="1" dirty="0" err="1">
                <a:latin typeface="Times New Roman" panose="02020603050405020304" pitchFamily="18" charset="0"/>
                <a:cs typeface="Times New Roman" panose="02020603050405020304" pitchFamily="18" charset="0"/>
              </a:rPr>
              <a:t>tuổi</a:t>
            </a:r>
            <a:r>
              <a:rPr lang="vi-VN" sz="2400" b="1" i="1" dirty="0">
                <a:latin typeface="Times New Roman" panose="02020603050405020304" pitchFamily="18" charset="0"/>
                <a:cs typeface="Times New Roman" panose="02020603050405020304" pitchFamily="18" charset="0"/>
              </a:rPr>
              <a:t>)</a:t>
            </a:r>
          </a:p>
          <a:p>
            <a:r>
              <a:rPr lang="vi-VN" sz="2400" b="1" i="1" dirty="0">
                <a:latin typeface="Times New Roman" panose="02020603050405020304" pitchFamily="18" charset="0"/>
                <a:cs typeface="Times New Roman" panose="02020603050405020304" pitchFamily="18" charset="0"/>
              </a:rPr>
              <a:t>Giáo viên: </a:t>
            </a:r>
            <a:r>
              <a:rPr lang="en-US" sz="2400" b="1" i="1" dirty="0" err="1">
                <a:latin typeface="Times New Roman" panose="02020603050405020304" pitchFamily="18" charset="0"/>
                <a:cs typeface="Times New Roman" panose="02020603050405020304" pitchFamily="18" charset="0"/>
              </a:rPr>
              <a:t>Vũ</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Thị</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Ngọc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Anh</a:t>
            </a:r>
            <a:endParaRPr lang="vi-VN" sz="2400" b="1" i="1" dirty="0">
              <a:latin typeface="Times New Roman" panose="02020603050405020304" pitchFamily="18" charset="0"/>
              <a:cs typeface="Times New Roman" panose="02020603050405020304" pitchFamily="18" charset="0"/>
            </a:endParaRPr>
          </a:p>
          <a:p>
            <a:endParaRPr lang="en-US" dirty="0"/>
          </a:p>
        </p:txBody>
      </p:sp>
      <p:sp>
        <p:nvSpPr>
          <p:cNvPr id="9" name="TextBox 8"/>
          <p:cNvSpPr txBox="1"/>
          <p:nvPr/>
        </p:nvSpPr>
        <p:spPr>
          <a:xfrm>
            <a:off x="3886213" y="6440781"/>
            <a:ext cx="2247886" cy="369332"/>
          </a:xfrm>
          <a:prstGeom prst="rect">
            <a:avLst/>
          </a:prstGeom>
          <a:noFill/>
        </p:spPr>
        <p:txBody>
          <a:bodyPr wrap="square" rtlCol="0">
            <a:spAutoFit/>
          </a:bodyPr>
          <a:lstStyle/>
          <a:p>
            <a:r>
              <a:rPr lang="en-US" b="1" dirty="0">
                <a:latin typeface="Times New Roman" pitchFamily="18" charset="0"/>
                <a:cs typeface="Times New Roman" pitchFamily="18" charset="0"/>
              </a:rPr>
              <a:t>Năm </a:t>
            </a:r>
            <a:r>
              <a:rPr lang="en-US" b="1" dirty="0" err="1">
                <a:latin typeface="Times New Roman" pitchFamily="18" charset="0"/>
                <a:cs typeface="Times New Roman" pitchFamily="18" charset="0"/>
              </a:rPr>
              <a:t>học</a:t>
            </a:r>
            <a:r>
              <a:rPr lang="en-US" b="1" dirty="0">
                <a:latin typeface="Times New Roman" pitchFamily="18" charset="0"/>
                <a:cs typeface="Times New Roman" pitchFamily="18" charset="0"/>
              </a:rPr>
              <a:t> 2022 - 2023</a:t>
            </a:r>
          </a:p>
        </p:txBody>
      </p:sp>
    </p:spTree>
    <p:extLst>
      <p:ext uri="{BB962C8B-B14F-4D97-AF65-F5344CB8AC3E}">
        <p14:creationId xmlns:p14="http://schemas.microsoft.com/office/powerpoint/2010/main" val="3854919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6531"/>
            <a:ext cx="9143999" cy="6858000"/>
          </a:xfrm>
        </p:spPr>
      </p:pic>
      <p:sp>
        <p:nvSpPr>
          <p:cNvPr id="5" name="Rectangle 4"/>
          <p:cNvSpPr/>
          <p:nvPr/>
        </p:nvSpPr>
        <p:spPr>
          <a:xfrm>
            <a:off x="2910419" y="152400"/>
            <a:ext cx="3179973" cy="461665"/>
          </a:xfrm>
          <a:prstGeom prst="rect">
            <a:avLst/>
          </a:prstGeom>
        </p:spPr>
        <p:txBody>
          <a:bodyPr wrap="none">
            <a:spAutoFit/>
          </a:bodyPr>
          <a:lstStyle/>
          <a:p>
            <a:pPr algn="ctr"/>
            <a:r>
              <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BÀI THUYẾT TRÌNH</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762000" y="521732"/>
            <a:ext cx="7620000" cy="400110"/>
          </a:xfrm>
          <a:prstGeom prst="rect">
            <a:avLst/>
          </a:prstGeom>
        </p:spPr>
        <p:txBody>
          <a:bodyPr wrap="square">
            <a:spAutoFit/>
          </a:bodyPr>
          <a:lstStyle/>
          <a:p>
            <a:pPr algn="ctr"/>
            <a:r>
              <a:rPr lang="en-US" sz="2000" b="1" dirty="0" err="1">
                <a:solidFill>
                  <a:schemeClr val="tx2">
                    <a:lumMod val="75000"/>
                  </a:schemeClr>
                </a:solidFill>
                <a:latin typeface="Times New Roman" pitchFamily="18" charset="0"/>
                <a:cs typeface="Times New Roman" pitchFamily="18" charset="0"/>
              </a:rPr>
              <a:t>Một</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số</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biện</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pháp</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Xây</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dựng</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lớp</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học</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hạnh</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phúc</a:t>
            </a:r>
            <a:r>
              <a:rPr lang="en-US" sz="2000" b="1" dirty="0">
                <a:solidFill>
                  <a:schemeClr val="tx2">
                    <a:lumMod val="75000"/>
                  </a:schemeClr>
                </a:solidFill>
                <a:latin typeface="Times New Roman" pitchFamily="18" charset="0"/>
                <a:cs typeface="Times New Roman" pitchFamily="18" charset="0"/>
              </a:rPr>
              <a:t>”</a:t>
            </a:r>
            <a:endParaRPr lang="en-US" sz="2000" dirty="0">
              <a:solidFill>
                <a:schemeClr val="tx2">
                  <a:lumMod val="75000"/>
                </a:schemeClr>
              </a:solidFill>
              <a:latin typeface="Times New Roman" pitchFamily="18" charset="0"/>
              <a:cs typeface="Times New Roman" pitchFamily="18" charset="0"/>
            </a:endParaRPr>
          </a:p>
        </p:txBody>
      </p:sp>
      <p:sp>
        <p:nvSpPr>
          <p:cNvPr id="7" name="Rectangle 6"/>
          <p:cNvSpPr/>
          <p:nvPr/>
        </p:nvSpPr>
        <p:spPr>
          <a:xfrm>
            <a:off x="609600" y="-926038"/>
            <a:ext cx="7924800" cy="2554545"/>
          </a:xfrm>
          <a:prstGeom prst="rect">
            <a:avLst/>
          </a:prstGeom>
        </p:spPr>
        <p:txBody>
          <a:bodyPr wrap="square">
            <a:spAutoFit/>
          </a:bodyPr>
          <a:lstStyle/>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p:txBody>
      </p:sp>
      <p:sp>
        <p:nvSpPr>
          <p:cNvPr id="3" name="Rectangle 2"/>
          <p:cNvSpPr/>
          <p:nvPr/>
        </p:nvSpPr>
        <p:spPr>
          <a:xfrm>
            <a:off x="609600" y="1828800"/>
            <a:ext cx="7924800" cy="2554545"/>
          </a:xfrm>
          <a:prstGeom prst="rect">
            <a:avLst/>
          </a:prstGeom>
        </p:spPr>
        <p:txBody>
          <a:bodyPr wrap="square">
            <a:spAutoFit/>
          </a:bodyPr>
          <a:lstStyle/>
          <a:p>
            <a:r>
              <a:rPr lang="vi-VN" sz="2000" b="1" dirty="0">
                <a:latin typeface="Times New Roman" panose="02020603050405020304" pitchFamily="18" charset="0"/>
                <a:cs typeface="Times New Roman" panose="02020603050405020304" pitchFamily="18" charset="0"/>
              </a:rPr>
              <a:t>     T</a:t>
            </a:r>
            <a:r>
              <a:rPr lang="en-US" sz="2000" b="1" dirty="0" err="1">
                <a:latin typeface="Times New Roman" panose="02020603050405020304" pitchFamily="18" charset="0"/>
                <a:cs typeface="Times New Roman" panose="02020603050405020304" pitchFamily="18" charset="0"/>
              </a:rPr>
              <a:t>ôi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dụng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những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giải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pháp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hiệu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quả</a:t>
            </a:r>
            <a:r>
              <a:rPr lang="en-US" sz="2000" b="1" dirty="0">
                <a:latin typeface="Times New Roman" panose="02020603050405020304" pitchFamily="18" charset="0"/>
                <a:cs typeface="Times New Roman" panose="02020603050405020304" pitchFamily="18" charset="0"/>
              </a:rPr>
              <a:t>: </a:t>
            </a:r>
            <a:endParaRPr lang="vi-VN" sz="2000" b="1"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1. </a:t>
            </a:r>
            <a:r>
              <a:rPr lang="en-US" sz="2000" dirty="0" err="1">
                <a:latin typeface="Times New Roman" panose="02020603050405020304" pitchFamily="18" charset="0"/>
                <a:cs typeface="Times New Roman" panose="02020603050405020304" pitchFamily="18" charset="0"/>
              </a:rPr>
              <a:t>Lớp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khóc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t>
            </a:r>
            <a:r>
              <a:rPr lang="vi-VN" sz="2000" dirty="0">
                <a:latin typeface="Times New Roman" panose="02020603050405020304" pitchFamily="18" charset="0"/>
                <a:cs typeface="Times New Roman" panose="02020603050405020304" pitchFamily="18" charset="0"/>
              </a:rPr>
              <a:t>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vui</a:t>
            </a:r>
            <a:r>
              <a:rPr lang="en-US" sz="2000" dirty="0">
                <a:latin typeface="Times New Roman" panose="02020603050405020304" pitchFamily="18" charset="0"/>
                <a:cs typeface="Times New Roman" panose="02020603050405020304" pitchFamily="18" charset="0"/>
              </a:rPr>
              <a:t> v</a:t>
            </a:r>
            <a:r>
              <a:rPr lang="vi-VN" sz="2000" dirty="0">
                <a:latin typeface="Times New Roman" panose="02020603050405020304" pitchFamily="18" charset="0"/>
                <a:cs typeface="Times New Roman" panose="02020603050405020304" pitchFamily="18" charset="0"/>
              </a:rPr>
              <a:t>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biết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a:t>
            </a:r>
            <a:r>
              <a:rPr lang="vi-VN" sz="2000" dirty="0">
                <a:latin typeface="Times New Roman" panose="02020603050405020304" pitchFamily="18" charset="0"/>
                <a:cs typeface="Times New Roman" panose="02020603050405020304" pitchFamily="18" charset="0"/>
              </a:rPr>
              <a:t>ỏe</a:t>
            </a:r>
            <a:r>
              <a:rPr lang="en-US" sz="2000" dirty="0">
                <a:latin typeface="Times New Roman" panose="02020603050405020304" pitchFamily="18" charset="0"/>
                <a:cs typeface="Times New Roman" panose="02020603050405020304" pitchFamily="18" charset="0"/>
              </a:rPr>
              <a:t>, ng</a:t>
            </a:r>
            <a:r>
              <a:rPr lang="vi-VN" sz="2000" dirty="0">
                <a:latin typeface="Times New Roman" panose="02020603050405020304" pitchFamily="18" charset="0"/>
                <a:cs typeface="Times New Roman" panose="02020603050405020304" pitchFamily="18" charset="0"/>
              </a:rPr>
              <a:t>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ngoan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cực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động</a:t>
            </a:r>
            <a:r>
              <a:rPr lang="en-US" sz="2000" dirty="0">
                <a:latin typeface="Times New Roman" panose="02020603050405020304" pitchFamily="18" charset="0"/>
                <a:cs typeface="Times New Roman" panose="02020603050405020304" pitchFamily="18" charset="0"/>
              </a:rPr>
              <a:t>. </a:t>
            </a:r>
            <a:endParaRPr lang="vi-VN" sz="2000" dirty="0">
              <a:latin typeface="Times New Roman" panose="02020603050405020304" pitchFamily="18" charset="0"/>
              <a:cs typeface="Times New Roman" panose="02020603050405020304" pitchFamily="18" charset="0"/>
            </a:endParaRPr>
          </a:p>
          <a:p>
            <a:pPr marL="457200" indent="-457200">
              <a:buAutoNum type="arabicPeriod"/>
            </a:pPr>
            <a:endParaRPr lang="en-US" sz="2000" dirty="0">
              <a:latin typeface="Times New Roman" panose="02020603050405020304" pitchFamily="18" charset="0"/>
              <a:cs typeface="Times New Roman" panose="02020603050405020304" pitchFamily="18" charset="0"/>
            </a:endParaRPr>
          </a:p>
          <a:p>
            <a:r>
              <a:rPr lang="vi-VN" sz="2000" dirty="0"/>
              <a:t> </a:t>
            </a:r>
            <a:endParaRPr lang="en-US" sz="2000" dirty="0"/>
          </a:p>
        </p:txBody>
      </p:sp>
      <p:sp>
        <p:nvSpPr>
          <p:cNvPr id="9" name="Rectangle 8"/>
          <p:cNvSpPr/>
          <p:nvPr/>
        </p:nvSpPr>
        <p:spPr>
          <a:xfrm>
            <a:off x="794657" y="1520459"/>
            <a:ext cx="1821974" cy="369332"/>
          </a:xfrm>
          <a:prstGeom prst="rect">
            <a:avLst/>
          </a:prstGeom>
        </p:spPr>
        <p:txBody>
          <a:bodyPr wrap="none">
            <a:spAutoFit/>
          </a:bodyPr>
          <a:lstStyle/>
          <a:p>
            <a:r>
              <a:rPr lang="vi-VN" b="1" dirty="0">
                <a:solidFill>
                  <a:srgbClr val="FF0000"/>
                </a:solidFill>
                <a:latin typeface="+mj-lt"/>
              </a:rPr>
              <a:t>III. KẾT LUẬN.</a:t>
            </a:r>
          </a:p>
        </p:txBody>
      </p:sp>
      <p:pic>
        <p:nvPicPr>
          <p:cNvPr id="1026" name="Picture 2" descr="Có thể là hình ảnh về 9 người, trẻ em, mọi người đang đứng và ngoài trời">
            <a:extLst>
              <a:ext uri="{FF2B5EF4-FFF2-40B4-BE49-F238E27FC236}">
                <a16:creationId xmlns:a16="http://schemas.microsoft.com/office/drawing/2014/main" id="{C9BA81F1-33CE-BEEF-921E-591D9DFAC2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4401" y="3931453"/>
            <a:ext cx="2828375" cy="21212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ó thể là hình ảnh về 11 người, trẻ em, mọi người đang đứng và trong nhà">
            <a:extLst>
              <a:ext uri="{FF2B5EF4-FFF2-40B4-BE49-F238E27FC236}">
                <a16:creationId xmlns:a16="http://schemas.microsoft.com/office/drawing/2014/main" id="{D30C09CA-9C6B-BB64-1563-97FA21F531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9200" y="3913574"/>
            <a:ext cx="2828375" cy="2123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34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additive="base">
                                        <p:cTn id="26" dur="500" fill="hold"/>
                                        <p:tgtEl>
                                          <p:spTgt spid="1026"/>
                                        </p:tgtEl>
                                        <p:attrNameLst>
                                          <p:attrName>ppt_x</p:attrName>
                                        </p:attrNameLst>
                                      </p:cBhvr>
                                      <p:tavLst>
                                        <p:tav tm="0">
                                          <p:val>
                                            <p:strVal val="#ppt_x"/>
                                          </p:val>
                                        </p:tav>
                                        <p:tav tm="100000">
                                          <p:val>
                                            <p:strVal val="#ppt_x"/>
                                          </p:val>
                                        </p:tav>
                                      </p:tavLst>
                                    </p:anim>
                                    <p:anim calcmode="lin" valueType="num">
                                      <p:cBhvr additive="base">
                                        <p:cTn id="27" dur="500" fill="hold"/>
                                        <p:tgtEl>
                                          <p:spTgt spid="1026"/>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028"/>
                                        </p:tgtEl>
                                        <p:attrNameLst>
                                          <p:attrName>style.visibility</p:attrName>
                                        </p:attrNameLst>
                                      </p:cBhvr>
                                      <p:to>
                                        <p:strVal val="visible"/>
                                      </p:to>
                                    </p:set>
                                    <p:anim calcmode="lin" valueType="num">
                                      <p:cBhvr additive="base">
                                        <p:cTn id="30" dur="500" fill="hold"/>
                                        <p:tgtEl>
                                          <p:spTgt spid="1028"/>
                                        </p:tgtEl>
                                        <p:attrNameLst>
                                          <p:attrName>ppt_x</p:attrName>
                                        </p:attrNameLst>
                                      </p:cBhvr>
                                      <p:tavLst>
                                        <p:tav tm="0">
                                          <p:val>
                                            <p:strVal val="#ppt_x"/>
                                          </p:val>
                                        </p:tav>
                                        <p:tav tm="100000">
                                          <p:val>
                                            <p:strVal val="#ppt_x"/>
                                          </p:val>
                                        </p:tav>
                                      </p:tavLst>
                                    </p:anim>
                                    <p:anim calcmode="lin" valueType="num">
                                      <p:cBhvr additive="base">
                                        <p:cTn id="31"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5151"/>
            <a:ext cx="9143999" cy="6858000"/>
          </a:xfrm>
        </p:spPr>
      </p:pic>
      <p:sp>
        <p:nvSpPr>
          <p:cNvPr id="5" name="Rectangle 4"/>
          <p:cNvSpPr/>
          <p:nvPr/>
        </p:nvSpPr>
        <p:spPr>
          <a:xfrm>
            <a:off x="2910419" y="152400"/>
            <a:ext cx="3179973" cy="461665"/>
          </a:xfrm>
          <a:prstGeom prst="rect">
            <a:avLst/>
          </a:prstGeom>
        </p:spPr>
        <p:txBody>
          <a:bodyPr wrap="none">
            <a:spAutoFit/>
          </a:bodyPr>
          <a:lstStyle/>
          <a:p>
            <a:pPr algn="ctr"/>
            <a:r>
              <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BÀI THUYẾT TRÌNH</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762000" y="521732"/>
            <a:ext cx="7620000" cy="400110"/>
          </a:xfrm>
          <a:prstGeom prst="rect">
            <a:avLst/>
          </a:prstGeom>
        </p:spPr>
        <p:txBody>
          <a:bodyPr wrap="square">
            <a:spAutoFit/>
          </a:bodyPr>
          <a:lstStyle/>
          <a:p>
            <a:pPr algn="ctr"/>
            <a:r>
              <a:rPr lang="en-US" sz="2000" b="1" dirty="0" err="1">
                <a:solidFill>
                  <a:schemeClr val="tx2">
                    <a:lumMod val="75000"/>
                  </a:schemeClr>
                </a:solidFill>
                <a:latin typeface="Times New Roman" pitchFamily="18" charset="0"/>
                <a:cs typeface="Times New Roman" pitchFamily="18" charset="0"/>
              </a:rPr>
              <a:t>Một</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số</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biện</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pháp</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Xây</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dựng</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lớp</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học</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hạnh</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phúc</a:t>
            </a:r>
            <a:r>
              <a:rPr lang="en-US" sz="2000" b="1" dirty="0">
                <a:solidFill>
                  <a:schemeClr val="tx2">
                    <a:lumMod val="75000"/>
                  </a:schemeClr>
                </a:solidFill>
                <a:latin typeface="Times New Roman" pitchFamily="18" charset="0"/>
                <a:cs typeface="Times New Roman" pitchFamily="18" charset="0"/>
              </a:rPr>
              <a:t>”</a:t>
            </a:r>
            <a:endParaRPr lang="en-US" sz="2000" dirty="0">
              <a:solidFill>
                <a:schemeClr val="tx2">
                  <a:lumMod val="75000"/>
                </a:schemeClr>
              </a:solidFill>
              <a:latin typeface="Times New Roman" pitchFamily="18" charset="0"/>
              <a:cs typeface="Times New Roman" pitchFamily="18" charset="0"/>
            </a:endParaRPr>
          </a:p>
        </p:txBody>
      </p:sp>
      <p:sp>
        <p:nvSpPr>
          <p:cNvPr id="7" name="Rectangle 6"/>
          <p:cNvSpPr/>
          <p:nvPr/>
        </p:nvSpPr>
        <p:spPr>
          <a:xfrm>
            <a:off x="609600" y="-926038"/>
            <a:ext cx="7924800" cy="2554545"/>
          </a:xfrm>
          <a:prstGeom prst="rect">
            <a:avLst/>
          </a:prstGeom>
        </p:spPr>
        <p:txBody>
          <a:bodyPr wrap="square">
            <a:spAutoFit/>
          </a:bodyPr>
          <a:lstStyle/>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p:txBody>
      </p:sp>
      <p:sp>
        <p:nvSpPr>
          <p:cNvPr id="3" name="Rectangle 2"/>
          <p:cNvSpPr/>
          <p:nvPr/>
        </p:nvSpPr>
        <p:spPr>
          <a:xfrm>
            <a:off x="609600" y="2435196"/>
            <a:ext cx="3410712" cy="3170099"/>
          </a:xfrm>
          <a:prstGeom prst="rect">
            <a:avLst/>
          </a:prstGeom>
        </p:spPr>
        <p:txBody>
          <a:bodyPr wrap="square">
            <a:spAutoFit/>
          </a:bodyPr>
          <a:lstStyle/>
          <a:p>
            <a:pPr algn="just"/>
            <a:r>
              <a:rPr lang="vi-VN" sz="2000" b="1" dirty="0">
                <a:latin typeface="Times New Roman" panose="02020603050405020304" pitchFamily="18" charset="0"/>
                <a:cs typeface="Times New Roman" panose="02020603050405020304" pitchFamily="18" charset="0"/>
              </a:rPr>
              <a:t>     T</a:t>
            </a:r>
            <a:r>
              <a:rPr lang="en-US" sz="2000" b="1" dirty="0" err="1">
                <a:latin typeface="Times New Roman" panose="02020603050405020304" pitchFamily="18" charset="0"/>
                <a:cs typeface="Times New Roman" panose="02020603050405020304" pitchFamily="18" charset="0"/>
              </a:rPr>
              <a:t>ôi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dụng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những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giải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pháp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hiệu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quả</a:t>
            </a:r>
            <a:r>
              <a:rPr lang="en-US" sz="2000" b="1" dirty="0">
                <a:latin typeface="Times New Roman" panose="02020603050405020304" pitchFamily="18" charset="0"/>
                <a:cs typeface="Times New Roman" panose="02020603050405020304" pitchFamily="18" charset="0"/>
              </a:rPr>
              <a:t>: </a:t>
            </a:r>
            <a:endParaRPr lang="vi-VN" sz="2000" b="1" dirty="0">
              <a:latin typeface="Times New Roman" panose="02020603050405020304" pitchFamily="18" charset="0"/>
              <a:cs typeface="Times New Roman" panose="02020603050405020304" pitchFamily="18" charset="0"/>
            </a:endParaRPr>
          </a:p>
          <a:p>
            <a:pPr algn="just"/>
            <a:endParaRPr lang="en-US" sz="2000" b="1"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2. </a:t>
            </a:r>
            <a:r>
              <a:rPr lang="en-US" sz="2000" dirty="0" err="1">
                <a:latin typeface="Times New Roman" panose="02020603050405020304" pitchFamily="18" charset="0"/>
                <a:cs typeface="Times New Roman" panose="02020603050405020304" pitchFamily="18" charset="0"/>
              </a:rPr>
              <a:t>Đa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huynh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a:t>
            </a:r>
            <a:r>
              <a:rPr lang="vi-VN" sz="2000" dirty="0">
                <a:latin typeface="Times New Roman" panose="02020603050405020304" pitchFamily="18" charset="0"/>
                <a:cs typeface="Times New Roman" panose="02020603050405020304" pitchFamily="18" charset="0"/>
              </a:rPr>
              <a:t>ủ </a:t>
            </a:r>
            <a:r>
              <a:rPr lang="en-US" sz="2000" dirty="0" err="1">
                <a:latin typeface="Times New Roman" panose="02020603050405020304" pitchFamily="18" charset="0"/>
                <a:cs typeface="Times New Roman" panose="02020603050405020304" pitchFamily="18" charset="0"/>
              </a:rPr>
              <a:t>động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sóc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nuôi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tưởng</a:t>
            </a:r>
            <a:r>
              <a:rPr lang="en-US" sz="2000" dirty="0">
                <a:latin typeface="Times New Roman" panose="02020603050405020304" pitchFamily="18" charset="0"/>
                <a:cs typeface="Times New Roman" panose="02020603050405020304" pitchFamily="18" charset="0"/>
              </a:rPr>
              <a:t> v</a:t>
            </a:r>
            <a:r>
              <a:rPr lang="vi-VN" sz="2000" dirty="0">
                <a:latin typeface="Times New Roman" panose="02020603050405020304" pitchFamily="18" charset="0"/>
                <a:cs typeface="Times New Roman" panose="02020603050405020304" pitchFamily="18" charset="0"/>
              </a:rPr>
              <a:t>à</a:t>
            </a:r>
            <a:r>
              <a:rPr lang="en-US" sz="2000" dirty="0">
                <a:latin typeface="Times New Roman" panose="02020603050405020304" pitchFamily="18" charset="0"/>
                <a:cs typeface="Times New Roman" panose="02020603050405020304" pitchFamily="18" charset="0"/>
              </a:rPr>
              <a:t> an </a:t>
            </a:r>
            <a:r>
              <a:rPr lang="en-US" sz="2000" dirty="0" err="1">
                <a:latin typeface="Times New Roman" panose="02020603050405020304" pitchFamily="18" charset="0"/>
                <a:cs typeface="Times New Roman" panose="02020603050405020304" pitchFamily="18" charset="0"/>
              </a:rPr>
              <a:t>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trường</a:t>
            </a:r>
            <a:r>
              <a:rPr lang="en-US" sz="2000" dirty="0">
                <a:latin typeface="Times New Roman" panose="02020603050405020304" pitchFamily="18" charset="0"/>
                <a:cs typeface="Times New Roman" panose="02020603050405020304" pitchFamily="18" charset="0"/>
              </a:rPr>
              <a:t>. </a:t>
            </a:r>
          </a:p>
          <a:p>
            <a:pPr algn="just"/>
            <a:r>
              <a:rPr lang="vi-VN" sz="2000" dirty="0"/>
              <a:t> </a:t>
            </a:r>
            <a:endParaRPr lang="en-US" sz="2000" dirty="0"/>
          </a:p>
        </p:txBody>
      </p:sp>
      <p:sp>
        <p:nvSpPr>
          <p:cNvPr id="9" name="Rectangle 8"/>
          <p:cNvSpPr/>
          <p:nvPr/>
        </p:nvSpPr>
        <p:spPr>
          <a:xfrm>
            <a:off x="1088445" y="1522669"/>
            <a:ext cx="1821974" cy="369332"/>
          </a:xfrm>
          <a:prstGeom prst="rect">
            <a:avLst/>
          </a:prstGeom>
        </p:spPr>
        <p:txBody>
          <a:bodyPr wrap="none">
            <a:spAutoFit/>
          </a:bodyPr>
          <a:lstStyle/>
          <a:p>
            <a:r>
              <a:rPr lang="vi-VN" b="1" dirty="0">
                <a:solidFill>
                  <a:srgbClr val="FF0000"/>
                </a:solidFill>
                <a:latin typeface="+mj-lt"/>
              </a:rPr>
              <a:t>III. KẾT LUẬN.</a:t>
            </a:r>
          </a:p>
        </p:txBody>
      </p:sp>
      <p:pic>
        <p:nvPicPr>
          <p:cNvPr id="2050" name="Picture 2" descr="Có thể là hình ảnh về 5 người, trẻ em, mọi người đang đứng và trong nhà">
            <a:extLst>
              <a:ext uri="{FF2B5EF4-FFF2-40B4-BE49-F238E27FC236}">
                <a16:creationId xmlns:a16="http://schemas.microsoft.com/office/drawing/2014/main" id="{9DA6C722-9F50-E474-C872-2E236B0ED3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931" y="2435196"/>
            <a:ext cx="4142261" cy="3218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5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14" presetClass="entr" presetSubtype="10" fill="hold" nodeType="with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randombar(horizontal)">
                                      <p:cBhvr>
                                        <p:cTn id="2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
        <p:nvSpPr>
          <p:cNvPr id="5" name="Rectangle 4"/>
          <p:cNvSpPr/>
          <p:nvPr/>
        </p:nvSpPr>
        <p:spPr>
          <a:xfrm>
            <a:off x="2910419" y="152400"/>
            <a:ext cx="3179973" cy="461665"/>
          </a:xfrm>
          <a:prstGeom prst="rect">
            <a:avLst/>
          </a:prstGeom>
        </p:spPr>
        <p:txBody>
          <a:bodyPr wrap="none">
            <a:spAutoFit/>
          </a:bodyPr>
          <a:lstStyle/>
          <a:p>
            <a:pPr algn="ctr"/>
            <a:r>
              <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BÀI THUYẾT TRÌNH</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762000" y="521732"/>
            <a:ext cx="7620000" cy="400110"/>
          </a:xfrm>
          <a:prstGeom prst="rect">
            <a:avLst/>
          </a:prstGeom>
        </p:spPr>
        <p:txBody>
          <a:bodyPr wrap="square">
            <a:spAutoFit/>
          </a:bodyPr>
          <a:lstStyle/>
          <a:p>
            <a:pPr algn="ctr"/>
            <a:r>
              <a:rPr lang="en-US" sz="2000" b="1" dirty="0" err="1">
                <a:solidFill>
                  <a:schemeClr val="tx2">
                    <a:lumMod val="75000"/>
                  </a:schemeClr>
                </a:solidFill>
                <a:latin typeface="Times New Roman" pitchFamily="18" charset="0"/>
                <a:cs typeface="Times New Roman" pitchFamily="18" charset="0"/>
              </a:rPr>
              <a:t>Một</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số</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biện</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pháp</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Xây</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dựng</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lớp</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học</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hạnh</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phúc</a:t>
            </a:r>
            <a:r>
              <a:rPr lang="en-US" sz="2000" b="1" dirty="0">
                <a:solidFill>
                  <a:schemeClr val="tx2">
                    <a:lumMod val="75000"/>
                  </a:schemeClr>
                </a:solidFill>
                <a:latin typeface="Times New Roman" pitchFamily="18" charset="0"/>
                <a:cs typeface="Times New Roman" pitchFamily="18" charset="0"/>
              </a:rPr>
              <a:t>”</a:t>
            </a:r>
            <a:endParaRPr lang="en-US" sz="2000" dirty="0">
              <a:solidFill>
                <a:schemeClr val="tx2">
                  <a:lumMod val="75000"/>
                </a:schemeClr>
              </a:solidFill>
              <a:latin typeface="Times New Roman" pitchFamily="18" charset="0"/>
              <a:cs typeface="Times New Roman" pitchFamily="18" charset="0"/>
            </a:endParaRPr>
          </a:p>
        </p:txBody>
      </p:sp>
      <p:sp>
        <p:nvSpPr>
          <p:cNvPr id="7" name="Rectangle 6"/>
          <p:cNvSpPr/>
          <p:nvPr/>
        </p:nvSpPr>
        <p:spPr>
          <a:xfrm>
            <a:off x="609600" y="-926038"/>
            <a:ext cx="7924800" cy="2554545"/>
          </a:xfrm>
          <a:prstGeom prst="rect">
            <a:avLst/>
          </a:prstGeom>
        </p:spPr>
        <p:txBody>
          <a:bodyPr wrap="square">
            <a:spAutoFit/>
          </a:bodyPr>
          <a:lstStyle/>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p:txBody>
      </p:sp>
      <p:sp>
        <p:nvSpPr>
          <p:cNvPr id="3" name="Rectangle 2"/>
          <p:cNvSpPr/>
          <p:nvPr/>
        </p:nvSpPr>
        <p:spPr>
          <a:xfrm>
            <a:off x="533400" y="1168936"/>
            <a:ext cx="8229600" cy="3325077"/>
          </a:xfrm>
          <a:prstGeom prst="rect">
            <a:avLst/>
          </a:prstGeom>
        </p:spPr>
        <p:txBody>
          <a:bodyPr wrap="square">
            <a:spAutoFit/>
          </a:bodyPr>
          <a:lstStyle/>
          <a:p>
            <a:pPr>
              <a:lnSpc>
                <a:spcPct val="120000"/>
              </a:lnSpc>
            </a:pPr>
            <a:endParaRPr lang="vi-VN"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pPr>
            <a:r>
              <a:rPr lang="vi-VN" sz="1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Trẻ</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hứng</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thú</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đóng</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vai</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trò</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quá</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ban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trẻ</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môi</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vi-VN" sz="16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đòi</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viên</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thật</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lòng</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say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mê</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nghề</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trẻ</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giáo</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viên</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phải</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luôn</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thê</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hiện</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mình</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là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người</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mẹ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hiền</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của</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trẻ</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bé</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vui</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chơi</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chia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sẻ</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thấu</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tôn</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a:t>
            </a:r>
            <a:r>
              <a:rPr lang="vi-VN" sz="1600" b="1" dirty="0">
                <a:latin typeface="Times New Roman" panose="02020603050405020304" pitchFamily="18" charset="0"/>
                <a:ea typeface="Times New Roman" panose="02020603050405020304" pitchFamily="18" charset="0"/>
                <a:cs typeface="Times New Roman" panose="02020603050405020304" pitchFamily="18" charset="0"/>
              </a:rPr>
              <a:t> giáo viên đã</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mọi</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cơ</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hội</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trẻ</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tham</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các</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hoạt</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động</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vui</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chơi</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đê</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trẻ</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cảm</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thấy</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Mỗi</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ngày</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đến</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trường</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là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một</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ngày</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vui</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đồng</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thời</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trẻ</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được</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sống</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môi</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an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toàn</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lành</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mạnh</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thiện</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đình</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trẻ</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Thật</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vui</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sướng</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nhìn</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nụ</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cười</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vui</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tươi</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hồn</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bé</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đến</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trường</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Có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thê</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nói</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là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niềm</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hạnh</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phúc</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của</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mỗi</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người</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giáo</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viên</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mầm</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non! </a:t>
            </a:r>
          </a:p>
          <a:p>
            <a:pPr>
              <a:lnSpc>
                <a:spcPct val="120000"/>
              </a:lnSpc>
            </a:pPr>
            <a:endParaRPr lang="en-US" sz="14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4098" name="Picture 2" descr="Có thể là hình ảnh về 9 người, trẻ em và mọi người đang đứ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745" y="4267200"/>
            <a:ext cx="2433791" cy="185778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ó thể là hình ảnh về 8 người, trẻ em, mọi người đang ngồi và mọi người đang đứng">
            <a:extLst>
              <a:ext uri="{FF2B5EF4-FFF2-40B4-BE49-F238E27FC236}">
                <a16:creationId xmlns:a16="http://schemas.microsoft.com/office/drawing/2014/main" id="{1F9176D3-214D-92A5-8FC6-2E355B9B40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8527" y="4267200"/>
            <a:ext cx="2785946" cy="18577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ó thể là hình ảnh về 6 người, trẻ em, mọi người đang ngồi và mọi người đang đứng">
            <a:extLst>
              <a:ext uri="{FF2B5EF4-FFF2-40B4-BE49-F238E27FC236}">
                <a16:creationId xmlns:a16="http://schemas.microsoft.com/office/drawing/2014/main" id="{400E7D37-39BB-CD38-32A5-E4B65085A30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5463" y="4267200"/>
            <a:ext cx="2715895" cy="1857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34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p:cTn id="14" dur="500" fill="hold"/>
                                        <p:tgtEl>
                                          <p:spTgt spid="4098"/>
                                        </p:tgtEl>
                                        <p:attrNameLst>
                                          <p:attrName>ppt_w</p:attrName>
                                        </p:attrNameLst>
                                      </p:cBhvr>
                                      <p:tavLst>
                                        <p:tav tm="0">
                                          <p:val>
                                            <p:fltVal val="0"/>
                                          </p:val>
                                        </p:tav>
                                        <p:tav tm="100000">
                                          <p:val>
                                            <p:strVal val="#ppt_w"/>
                                          </p:val>
                                        </p:tav>
                                      </p:tavLst>
                                    </p:anim>
                                    <p:anim calcmode="lin" valueType="num">
                                      <p:cBhvr>
                                        <p:cTn id="15" dur="500" fill="hold"/>
                                        <p:tgtEl>
                                          <p:spTgt spid="4098"/>
                                        </p:tgtEl>
                                        <p:attrNameLst>
                                          <p:attrName>ppt_h</p:attrName>
                                        </p:attrNameLst>
                                      </p:cBhvr>
                                      <p:tavLst>
                                        <p:tav tm="0">
                                          <p:val>
                                            <p:fltVal val="0"/>
                                          </p:val>
                                        </p:tav>
                                        <p:tav tm="100000">
                                          <p:val>
                                            <p:strVal val="#ppt_h"/>
                                          </p:val>
                                        </p:tav>
                                      </p:tavLst>
                                    </p:anim>
                                    <p:animEffect transition="in" filter="fade">
                                      <p:cBhvr>
                                        <p:cTn id="16" dur="500"/>
                                        <p:tgtEl>
                                          <p:spTgt spid="4098"/>
                                        </p:tgtEl>
                                      </p:cBhvr>
                                    </p:animEffect>
                                  </p:childTnLst>
                                </p:cTn>
                              </p:par>
                              <p:par>
                                <p:cTn id="17" presetID="53" presetClass="entr" presetSubtype="16"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p:cTn id="19" dur="500" fill="hold"/>
                                        <p:tgtEl>
                                          <p:spTgt spid="3074"/>
                                        </p:tgtEl>
                                        <p:attrNameLst>
                                          <p:attrName>ppt_w</p:attrName>
                                        </p:attrNameLst>
                                      </p:cBhvr>
                                      <p:tavLst>
                                        <p:tav tm="0">
                                          <p:val>
                                            <p:fltVal val="0"/>
                                          </p:val>
                                        </p:tav>
                                        <p:tav tm="100000">
                                          <p:val>
                                            <p:strVal val="#ppt_w"/>
                                          </p:val>
                                        </p:tav>
                                      </p:tavLst>
                                    </p:anim>
                                    <p:anim calcmode="lin" valueType="num">
                                      <p:cBhvr>
                                        <p:cTn id="20" dur="500" fill="hold"/>
                                        <p:tgtEl>
                                          <p:spTgt spid="3074"/>
                                        </p:tgtEl>
                                        <p:attrNameLst>
                                          <p:attrName>ppt_h</p:attrName>
                                        </p:attrNameLst>
                                      </p:cBhvr>
                                      <p:tavLst>
                                        <p:tav tm="0">
                                          <p:val>
                                            <p:fltVal val="0"/>
                                          </p:val>
                                        </p:tav>
                                        <p:tav tm="100000">
                                          <p:val>
                                            <p:strVal val="#ppt_h"/>
                                          </p:val>
                                        </p:tav>
                                      </p:tavLst>
                                    </p:anim>
                                    <p:animEffect transition="in" filter="fade">
                                      <p:cBhvr>
                                        <p:cTn id="21" dur="500"/>
                                        <p:tgtEl>
                                          <p:spTgt spid="3074"/>
                                        </p:tgtEl>
                                      </p:cBhvr>
                                    </p:animEffect>
                                  </p:childTnLst>
                                </p:cTn>
                              </p:par>
                              <p:par>
                                <p:cTn id="22" presetID="53" presetClass="entr" presetSubtype="16" fill="hold" nodeType="withEffect">
                                  <p:stCondLst>
                                    <p:cond delay="0"/>
                                  </p:stCondLst>
                                  <p:childTnLst>
                                    <p:set>
                                      <p:cBhvr>
                                        <p:cTn id="23" dur="1" fill="hold">
                                          <p:stCondLst>
                                            <p:cond delay="0"/>
                                          </p:stCondLst>
                                        </p:cTn>
                                        <p:tgtEl>
                                          <p:spTgt spid="3076"/>
                                        </p:tgtEl>
                                        <p:attrNameLst>
                                          <p:attrName>style.visibility</p:attrName>
                                        </p:attrNameLst>
                                      </p:cBhvr>
                                      <p:to>
                                        <p:strVal val="visible"/>
                                      </p:to>
                                    </p:set>
                                    <p:anim calcmode="lin" valueType="num">
                                      <p:cBhvr>
                                        <p:cTn id="24" dur="500" fill="hold"/>
                                        <p:tgtEl>
                                          <p:spTgt spid="3076"/>
                                        </p:tgtEl>
                                        <p:attrNameLst>
                                          <p:attrName>ppt_w</p:attrName>
                                        </p:attrNameLst>
                                      </p:cBhvr>
                                      <p:tavLst>
                                        <p:tav tm="0">
                                          <p:val>
                                            <p:fltVal val="0"/>
                                          </p:val>
                                        </p:tav>
                                        <p:tav tm="100000">
                                          <p:val>
                                            <p:strVal val="#ppt_w"/>
                                          </p:val>
                                        </p:tav>
                                      </p:tavLst>
                                    </p:anim>
                                    <p:anim calcmode="lin" valueType="num">
                                      <p:cBhvr>
                                        <p:cTn id="25" dur="500" fill="hold"/>
                                        <p:tgtEl>
                                          <p:spTgt spid="3076"/>
                                        </p:tgtEl>
                                        <p:attrNameLst>
                                          <p:attrName>ppt_h</p:attrName>
                                        </p:attrNameLst>
                                      </p:cBhvr>
                                      <p:tavLst>
                                        <p:tav tm="0">
                                          <p:val>
                                            <p:fltVal val="0"/>
                                          </p:val>
                                        </p:tav>
                                        <p:tav tm="100000">
                                          <p:val>
                                            <p:strVal val="#ppt_h"/>
                                          </p:val>
                                        </p:tav>
                                      </p:tavLst>
                                    </p:anim>
                                    <p:animEffect transition="in" filter="fade">
                                      <p:cBhvr>
                                        <p:cTn id="26"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988C5A90-D8A4-D2F4-068E-B702E338FE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0" y="272143"/>
            <a:ext cx="4876800" cy="646331"/>
          </a:xfrm>
          <a:prstGeom prst="rect">
            <a:avLst/>
          </a:prstGeom>
          <a:noFill/>
        </p:spPr>
        <p:txBody>
          <a:bodyPr wrap="square" rtlCol="0">
            <a:spAutoFit/>
          </a:bodyPr>
          <a:lstStyle/>
          <a:p>
            <a:pPr algn="ctr"/>
            <a:r>
              <a:rPr lang="vi-VN" dirty="0">
                <a:latin typeface="+mj-lt"/>
              </a:rPr>
              <a:t>ỦY BAN NHÂN DÂN QUẬN LONG BIÊN</a:t>
            </a:r>
          </a:p>
          <a:p>
            <a:pPr algn="ctr"/>
            <a:r>
              <a:rPr lang="vi-VN" b="1" dirty="0">
                <a:latin typeface="+mj-lt"/>
              </a:rPr>
              <a:t>TRƯỜNG MẦM NON </a:t>
            </a:r>
            <a:r>
              <a:rPr lang="en-US" b="1" dirty="0">
                <a:latin typeface="Times New Roman" panose="02020603050405020304" pitchFamily="18" charset="0"/>
                <a:cs typeface="Times New Roman" panose="02020603050405020304" pitchFamily="18" charset="0"/>
              </a:rPr>
              <a:t>HOA HƯỚNG DƯƠNG</a:t>
            </a:r>
          </a:p>
        </p:txBody>
      </p:sp>
      <p:sp>
        <p:nvSpPr>
          <p:cNvPr id="6" name="Rectangle 5"/>
          <p:cNvSpPr/>
          <p:nvPr/>
        </p:nvSpPr>
        <p:spPr>
          <a:xfrm>
            <a:off x="1752600" y="1309194"/>
            <a:ext cx="586740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4000" b="1" cap="none" spc="0" dirty="0">
                <a:ln w="11430"/>
                <a:solidFill>
                  <a:schemeClr val="tx2"/>
                </a:solidFill>
                <a:effectLst>
                  <a:outerShdw blurRad="50800" dist="39000" dir="5460000" algn="tl">
                    <a:srgbClr val="000000">
                      <a:alpha val="38000"/>
                    </a:srgbClr>
                  </a:outerShdw>
                </a:effectLst>
                <a:latin typeface="+mj-lt"/>
              </a:rPr>
              <a:t>BÀI THUYẾT TRÌNH</a:t>
            </a:r>
            <a:endParaRPr lang="en-US" sz="4000" b="1" cap="none" spc="0" dirty="0">
              <a:ln w="11430"/>
              <a:solidFill>
                <a:schemeClr val="tx2"/>
              </a:solidFill>
              <a:effectLst>
                <a:outerShdw blurRad="50800" dist="39000" dir="5460000" algn="tl">
                  <a:srgbClr val="000000">
                    <a:alpha val="38000"/>
                  </a:srgbClr>
                </a:outerShdw>
              </a:effectLst>
              <a:latin typeface="+mj-lt"/>
            </a:endParaRPr>
          </a:p>
        </p:txBody>
      </p:sp>
      <p:sp>
        <p:nvSpPr>
          <p:cNvPr id="7" name="Rectangle 6"/>
          <p:cNvSpPr/>
          <p:nvPr/>
        </p:nvSpPr>
        <p:spPr>
          <a:xfrm>
            <a:off x="2080888" y="2176967"/>
            <a:ext cx="5287024" cy="46166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2400" b="1" cap="all" dirty="0">
                <a:ln w="0"/>
                <a:solidFill>
                  <a:srgbClr val="FF0000"/>
                </a:solidFill>
                <a:effectLst>
                  <a:reflection blurRad="12700" stA="50000" endPos="50000" dist="5000" dir="5400000" sy="-100000" rotWithShape="0"/>
                </a:effectLst>
              </a:rPr>
              <a:t>Xây dựng lớp học hạnh phúc</a:t>
            </a:r>
            <a:endParaRPr lang="en-US" sz="2400" b="1" cap="all" spc="0" dirty="0">
              <a:ln w="0"/>
              <a:solidFill>
                <a:srgbClr val="FF0000"/>
              </a:solidFill>
              <a:effectLst>
                <a:reflection blurRad="12700" stA="50000" endPos="50000" dist="5000" dir="5400000" sy="-100000" rotWithShape="0"/>
              </a:effectLst>
            </a:endParaRPr>
          </a:p>
        </p:txBody>
      </p:sp>
      <p:sp>
        <p:nvSpPr>
          <p:cNvPr id="10" name="TextBox 9"/>
          <p:cNvSpPr txBox="1"/>
          <p:nvPr/>
        </p:nvSpPr>
        <p:spPr>
          <a:xfrm>
            <a:off x="228600" y="2859305"/>
            <a:ext cx="8491363" cy="3055067"/>
          </a:xfrm>
          <a:prstGeom prst="rect">
            <a:avLst/>
          </a:prstGeom>
          <a:noFill/>
        </p:spPr>
        <p:txBody>
          <a:bodyPr wrap="square" rtlCol="0">
            <a:spAutoFit/>
          </a:bodyPr>
          <a:lstStyle/>
          <a:p>
            <a:pPr>
              <a:lnSpc>
                <a:spcPct val="120000"/>
              </a:lnSpc>
            </a:pPr>
            <a:r>
              <a:rPr lang="vi-VN" b="1" i="1" dirty="0">
                <a:latin typeface="Times New Roman" panose="02020603050405020304" pitchFamily="18" charset="0"/>
                <a:ea typeface="Times New Roman" panose="02020603050405020304" pitchFamily="18" charset="0"/>
                <a:cs typeface="Times New Roman" panose="02020603050405020304" pitchFamily="18" charset="0"/>
              </a:rPr>
              <a:t>Kính thưa </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ban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giám</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khảo</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b="1" i="1" dirty="0">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20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dirty="0">
                <a:latin typeface="Times New Roman" panose="02020603050405020304" pitchFamily="18" charset="0"/>
                <a:ea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giải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pháp</a:t>
            </a:r>
            <a:r>
              <a:rPr lang="en-US" dirty="0">
                <a:latin typeface="Times New Roman" panose="02020603050405020304" pitchFamily="18" charset="0"/>
                <a:ea typeface="Times New Roman" panose="02020603050405020304" pitchFamily="18" charset="0"/>
                <a:cs typeface="Times New Roman" panose="02020603050405020304" pitchFamily="18" charset="0"/>
              </a:rPr>
              <a:t> mà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tôi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áp</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dụng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vào</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lớp</a:t>
            </a:r>
            <a:r>
              <a:rPr lang="en-US" dirty="0">
                <a:latin typeface="Times New Roman" panose="02020603050405020304" pitchFamily="18" charset="0"/>
                <a:ea typeface="Times New Roman" panose="02020603050405020304" pitchFamily="18" charset="0"/>
                <a:cs typeface="Times New Roman" panose="02020603050405020304" pitchFamily="18" charset="0"/>
              </a:rPr>
              <a:t> MGB C3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đê</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thu</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hút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hứng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thú</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của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trẻ</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đến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trường</a:t>
            </a:r>
            <a:r>
              <a:rPr lang="vi-VN" dirty="0">
                <a:latin typeface="Times New Roman" panose="02020603050405020304" pitchFamily="18" charset="0"/>
                <a:ea typeface="Times New Roman" panose="02020603050405020304" pitchFamily="18" charset="0"/>
                <a:cs typeface="Times New Roman" panose="02020603050405020304" pitchFamily="18" charset="0"/>
              </a:rPr>
              <a:t> với đề tài “X</a:t>
            </a:r>
            <a:r>
              <a:rPr lang="en-US" dirty="0" err="1">
                <a:latin typeface="Times New Roman" panose="02020603050405020304" pitchFamily="18" charset="0"/>
                <a:ea typeface="Times New Roman" panose="02020603050405020304" pitchFamily="18" charset="0"/>
                <a:cs typeface="Times New Roman" panose="02020603050405020304" pitchFamily="18" charset="0"/>
              </a:rPr>
              <a:t>ây</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dựng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họ</a:t>
            </a:r>
            <a:r>
              <a:rPr lang="en-US">
                <a:latin typeface="Times New Roman" panose="02020603050405020304" pitchFamily="18" charset="0"/>
                <a:ea typeface="Times New Roman" panose="02020603050405020304" pitchFamily="18" charset="0"/>
                <a:cs typeface="Times New Roman" panose="02020603050405020304" pitchFamily="18" charset="0"/>
              </a:rPr>
              <a:t>c</a:t>
            </a:r>
            <a:r>
              <a:rPr lang="vi-VN">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hạnh phúc”</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vi-VN" dirty="0">
                <a:latin typeface="Times New Roman" panose="02020603050405020304" pitchFamily="18" charset="0"/>
                <a:ea typeface="Times New Roman" panose="02020603050405020304" pitchFamily="18" charset="0"/>
                <a:cs typeface="Times New Roman" panose="02020603050405020304" pitchFamily="18" charset="0"/>
              </a:rPr>
              <a:t> Qua hội thi này, tôi cũng xin chia sẻ với quý đồng nghiệp một số k</a:t>
            </a:r>
            <a:r>
              <a:rPr lang="en-US" dirty="0" err="1">
                <a:latin typeface="Times New Roman" panose="02020603050405020304" pitchFamily="18" charset="0"/>
                <a:ea typeface="Times New Roman" panose="02020603050405020304" pitchFamily="18" charset="0"/>
                <a:cs typeface="Times New Roman" panose="02020603050405020304" pitchFamily="18" charset="0"/>
              </a:rPr>
              <a:t>inh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nghiệm của mình và cũng mong muốn học hỏi thêm những kinh nghiệm quý báu của đồng nghiệp để hoàn thiện bản thân hơn nữa trong công tác ch</a:t>
            </a:r>
            <a:r>
              <a:rPr lang="en-US" dirty="0">
                <a:latin typeface="Times New Roman" panose="02020603050405020304" pitchFamily="18" charset="0"/>
                <a:ea typeface="Times New Roman" panose="02020603050405020304" pitchFamily="18" charset="0"/>
                <a:cs typeface="Times New Roman" panose="02020603050405020304" pitchFamily="18" charset="0"/>
              </a:rPr>
              <a:t>ă</a:t>
            </a:r>
            <a:r>
              <a:rPr lang="vi-VN" dirty="0">
                <a:latin typeface="Times New Roman" panose="02020603050405020304" pitchFamily="18" charset="0"/>
                <a:ea typeface="Times New Roman" panose="02020603050405020304" pitchFamily="18" charset="0"/>
                <a:cs typeface="Times New Roman" panose="02020603050405020304" pitchFamily="18" charset="0"/>
              </a:rPr>
              <a:t>m sóc giáo dục trẻ. </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en-US" b="1" i="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chúc</a:t>
            </a:r>
            <a:r>
              <a:rPr lang="en-US" dirty="0">
                <a:latin typeface="Times New Roman" panose="02020603050405020304" pitchFamily="18" charset="0"/>
                <a:cs typeface="Times New Roman" panose="02020603050405020304" pitchFamily="18" charset="0"/>
              </a:rPr>
              <a:t> Ban </a:t>
            </a:r>
            <a:r>
              <a:rPr lang="en-US" dirty="0" err="1">
                <a:latin typeface="Times New Roman" panose="02020603050405020304" pitchFamily="18" charset="0"/>
                <a:cs typeface="Times New Roman" panose="02020603050405020304" pitchFamily="18" charset="0"/>
              </a:rPr>
              <a:t>tổ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ban </a:t>
            </a:r>
            <a:r>
              <a:rPr lang="en-US" dirty="0" err="1">
                <a:latin typeface="Times New Roman" panose="02020603050405020304" pitchFamily="18" charset="0"/>
                <a:cs typeface="Times New Roman" panose="02020603050405020304" pitchFamily="18" charset="0"/>
              </a:rPr>
              <a:t>giám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khỏe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đẹp</a:t>
            </a:r>
            <a:r>
              <a:rPr lang="en-US" dirty="0">
                <a:latin typeface="Times New Roman" panose="02020603050405020304" pitchFamily="18" charset="0"/>
                <a:cs typeface="Times New Roman" panose="02020603050405020304" pitchFamily="18" charset="0"/>
              </a:rPr>
              <a:t>!</a:t>
            </a:r>
          </a:p>
          <a:p>
            <a:pPr algn="ctr">
              <a:lnSpc>
                <a:spcPct val="120000"/>
              </a:lnSpc>
            </a:pPr>
            <a:r>
              <a:rPr lang="en-US" dirty="0" err="1">
                <a:latin typeface="Times New Roman" panose="02020603050405020304" pitchFamily="18" charset="0"/>
                <a:ea typeface="Times New Roman" panose="02020603050405020304" pitchFamily="18" charset="0"/>
                <a:cs typeface="Times New Roman" panose="02020603050405020304" pitchFamily="18" charset="0"/>
              </a:rPr>
              <a:t>Tôi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xin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chân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ơn</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75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86" y="0"/>
            <a:ext cx="9132834" cy="6841872"/>
          </a:xfrm>
        </p:spPr>
      </p:pic>
      <p:sp>
        <p:nvSpPr>
          <p:cNvPr id="5" name="TextBox 4"/>
          <p:cNvSpPr txBox="1"/>
          <p:nvPr/>
        </p:nvSpPr>
        <p:spPr>
          <a:xfrm>
            <a:off x="228600" y="824260"/>
            <a:ext cx="8915400" cy="430887"/>
          </a:xfrm>
          <a:prstGeom prst="rect">
            <a:avLst/>
          </a:prstGeom>
          <a:noFill/>
        </p:spPr>
        <p:txBody>
          <a:bodyPr wrap="square" rtlCol="0">
            <a:spAutoFit/>
          </a:bodyPr>
          <a:lstStyle/>
          <a:p>
            <a:pPr algn="ctr"/>
            <a:r>
              <a:rPr lang="vi-VN" sz="2000" b="1" i="1" dirty="0">
                <a:latin typeface="Times New Roman" pitchFamily="18" charset="0"/>
                <a:cs typeface="Times New Roman" pitchFamily="18" charset="0"/>
              </a:rPr>
              <a:t>  </a:t>
            </a:r>
            <a:r>
              <a:rPr lang="en-US" sz="2200" b="1" dirty="0" err="1">
                <a:solidFill>
                  <a:schemeClr val="tx2">
                    <a:lumMod val="75000"/>
                  </a:schemeClr>
                </a:solidFill>
                <a:latin typeface="Times New Roman" pitchFamily="18" charset="0"/>
                <a:cs typeface="Times New Roman" pitchFamily="18" charset="0"/>
              </a:rPr>
              <a:t>Một</a:t>
            </a:r>
            <a:r>
              <a:rPr lang="en-US" sz="2200" b="1" dirty="0">
                <a:solidFill>
                  <a:schemeClr val="tx2">
                    <a:lumMod val="75000"/>
                  </a:schemeClr>
                </a:solidFill>
                <a:latin typeface="Times New Roman" pitchFamily="18" charset="0"/>
                <a:cs typeface="Times New Roman" pitchFamily="18" charset="0"/>
              </a:rPr>
              <a:t> </a:t>
            </a:r>
            <a:r>
              <a:rPr lang="en-US" sz="2200" b="1" dirty="0" err="1">
                <a:solidFill>
                  <a:schemeClr val="tx2">
                    <a:lumMod val="75000"/>
                  </a:schemeClr>
                </a:solidFill>
                <a:latin typeface="Times New Roman" pitchFamily="18" charset="0"/>
                <a:cs typeface="Times New Roman" pitchFamily="18" charset="0"/>
              </a:rPr>
              <a:t>số</a:t>
            </a:r>
            <a:r>
              <a:rPr lang="en-US" sz="2200" b="1" dirty="0">
                <a:solidFill>
                  <a:schemeClr val="tx2">
                    <a:lumMod val="75000"/>
                  </a:schemeClr>
                </a:solidFill>
                <a:latin typeface="Times New Roman" pitchFamily="18" charset="0"/>
                <a:cs typeface="Times New Roman" pitchFamily="18" charset="0"/>
              </a:rPr>
              <a:t> </a:t>
            </a:r>
            <a:r>
              <a:rPr lang="en-US" sz="2200" b="1" dirty="0" err="1">
                <a:solidFill>
                  <a:schemeClr val="tx2">
                    <a:lumMod val="75000"/>
                  </a:schemeClr>
                </a:solidFill>
                <a:latin typeface="Times New Roman" pitchFamily="18" charset="0"/>
                <a:cs typeface="Times New Roman" pitchFamily="18" charset="0"/>
              </a:rPr>
              <a:t>biện</a:t>
            </a:r>
            <a:r>
              <a:rPr lang="en-US" sz="2200" b="1" dirty="0">
                <a:solidFill>
                  <a:schemeClr val="tx2">
                    <a:lumMod val="75000"/>
                  </a:schemeClr>
                </a:solidFill>
                <a:latin typeface="Times New Roman" pitchFamily="18" charset="0"/>
                <a:cs typeface="Times New Roman" pitchFamily="18" charset="0"/>
              </a:rPr>
              <a:t> </a:t>
            </a:r>
            <a:r>
              <a:rPr lang="en-US" sz="2200" b="1" dirty="0" err="1">
                <a:solidFill>
                  <a:schemeClr val="tx2">
                    <a:lumMod val="75000"/>
                  </a:schemeClr>
                </a:solidFill>
                <a:latin typeface="Times New Roman" pitchFamily="18" charset="0"/>
                <a:cs typeface="Times New Roman" pitchFamily="18" charset="0"/>
              </a:rPr>
              <a:t>pháp</a:t>
            </a:r>
            <a:r>
              <a:rPr lang="en-US" sz="2200" b="1" dirty="0">
                <a:solidFill>
                  <a:schemeClr val="tx2">
                    <a:lumMod val="75000"/>
                  </a:schemeClr>
                </a:solidFill>
                <a:latin typeface="Times New Roman" pitchFamily="18" charset="0"/>
                <a:cs typeface="Times New Roman" pitchFamily="18" charset="0"/>
              </a:rPr>
              <a:t>:  “</a:t>
            </a:r>
            <a:r>
              <a:rPr lang="en-US" sz="2200" b="1" dirty="0" err="1">
                <a:solidFill>
                  <a:schemeClr val="tx2">
                    <a:lumMod val="75000"/>
                  </a:schemeClr>
                </a:solidFill>
                <a:latin typeface="Times New Roman" pitchFamily="18" charset="0"/>
                <a:cs typeface="Times New Roman" pitchFamily="18" charset="0"/>
              </a:rPr>
              <a:t>Xây</a:t>
            </a:r>
            <a:r>
              <a:rPr lang="en-US" sz="2200" b="1" dirty="0">
                <a:solidFill>
                  <a:schemeClr val="tx2">
                    <a:lumMod val="75000"/>
                  </a:schemeClr>
                </a:solidFill>
                <a:latin typeface="Times New Roman" pitchFamily="18" charset="0"/>
                <a:cs typeface="Times New Roman" pitchFamily="18" charset="0"/>
              </a:rPr>
              <a:t> </a:t>
            </a:r>
            <a:r>
              <a:rPr lang="en-US" sz="2200" b="1" dirty="0" err="1">
                <a:solidFill>
                  <a:schemeClr val="tx2">
                    <a:lumMod val="75000"/>
                  </a:schemeClr>
                </a:solidFill>
                <a:latin typeface="Times New Roman" pitchFamily="18" charset="0"/>
                <a:cs typeface="Times New Roman" pitchFamily="18" charset="0"/>
              </a:rPr>
              <a:t>dựng</a:t>
            </a:r>
            <a:r>
              <a:rPr lang="en-US" sz="2200" b="1" dirty="0">
                <a:solidFill>
                  <a:schemeClr val="tx2">
                    <a:lumMod val="75000"/>
                  </a:schemeClr>
                </a:solidFill>
                <a:latin typeface="Times New Roman" pitchFamily="18" charset="0"/>
                <a:cs typeface="Times New Roman" pitchFamily="18" charset="0"/>
              </a:rPr>
              <a:t> </a:t>
            </a:r>
            <a:r>
              <a:rPr lang="en-US" sz="2200" b="1" dirty="0" err="1">
                <a:solidFill>
                  <a:schemeClr val="tx2">
                    <a:lumMod val="75000"/>
                  </a:schemeClr>
                </a:solidFill>
                <a:latin typeface="Times New Roman" pitchFamily="18" charset="0"/>
                <a:cs typeface="Times New Roman" pitchFamily="18" charset="0"/>
              </a:rPr>
              <a:t>lớp</a:t>
            </a:r>
            <a:r>
              <a:rPr lang="en-US" sz="2200" b="1" dirty="0">
                <a:solidFill>
                  <a:schemeClr val="tx2">
                    <a:lumMod val="75000"/>
                  </a:schemeClr>
                </a:solidFill>
                <a:latin typeface="Times New Roman" pitchFamily="18" charset="0"/>
                <a:cs typeface="Times New Roman" pitchFamily="18" charset="0"/>
              </a:rPr>
              <a:t> </a:t>
            </a:r>
            <a:r>
              <a:rPr lang="en-US" sz="2200" b="1" dirty="0" err="1">
                <a:solidFill>
                  <a:schemeClr val="tx2">
                    <a:lumMod val="75000"/>
                  </a:schemeClr>
                </a:solidFill>
                <a:latin typeface="Times New Roman" pitchFamily="18" charset="0"/>
                <a:cs typeface="Times New Roman" pitchFamily="18" charset="0"/>
              </a:rPr>
              <a:t>học</a:t>
            </a:r>
            <a:r>
              <a:rPr lang="en-US" sz="2200" b="1" dirty="0">
                <a:solidFill>
                  <a:schemeClr val="tx2">
                    <a:lumMod val="75000"/>
                  </a:schemeClr>
                </a:solidFill>
                <a:latin typeface="Times New Roman" pitchFamily="18" charset="0"/>
                <a:cs typeface="Times New Roman" pitchFamily="18" charset="0"/>
              </a:rPr>
              <a:t> </a:t>
            </a:r>
            <a:r>
              <a:rPr lang="en-US" sz="2200" b="1" dirty="0" err="1">
                <a:solidFill>
                  <a:schemeClr val="tx2">
                    <a:lumMod val="75000"/>
                  </a:schemeClr>
                </a:solidFill>
                <a:latin typeface="Times New Roman" pitchFamily="18" charset="0"/>
                <a:cs typeface="Times New Roman" pitchFamily="18" charset="0"/>
              </a:rPr>
              <a:t>hạnh</a:t>
            </a:r>
            <a:r>
              <a:rPr lang="en-US" sz="2200" b="1" dirty="0">
                <a:solidFill>
                  <a:schemeClr val="tx2">
                    <a:lumMod val="75000"/>
                  </a:schemeClr>
                </a:solidFill>
                <a:latin typeface="Times New Roman" pitchFamily="18" charset="0"/>
                <a:cs typeface="Times New Roman" pitchFamily="18" charset="0"/>
              </a:rPr>
              <a:t> </a:t>
            </a:r>
            <a:r>
              <a:rPr lang="en-US" sz="2200" b="1" dirty="0" err="1">
                <a:solidFill>
                  <a:schemeClr val="tx2">
                    <a:lumMod val="75000"/>
                  </a:schemeClr>
                </a:solidFill>
                <a:latin typeface="Times New Roman" pitchFamily="18" charset="0"/>
                <a:cs typeface="Times New Roman" pitchFamily="18" charset="0"/>
              </a:rPr>
              <a:t>phúc</a:t>
            </a:r>
            <a:r>
              <a:rPr lang="en-US" sz="2200" b="1" dirty="0">
                <a:solidFill>
                  <a:schemeClr val="tx2">
                    <a:lumMod val="75000"/>
                  </a:schemeClr>
                </a:solidFill>
                <a:latin typeface="Times New Roman" pitchFamily="18" charset="0"/>
                <a:cs typeface="Times New Roman" pitchFamily="18" charset="0"/>
              </a:rPr>
              <a:t>”</a:t>
            </a:r>
            <a:endParaRPr lang="en-US" sz="2200" dirty="0">
              <a:solidFill>
                <a:schemeClr val="tx2">
                  <a:lumMod val="75000"/>
                </a:schemeClr>
              </a:solidFill>
              <a:latin typeface="Times New Roman" pitchFamily="18" charset="0"/>
              <a:cs typeface="Times New Roman" pitchFamily="18" charset="0"/>
            </a:endParaRPr>
          </a:p>
        </p:txBody>
      </p:sp>
      <p:sp>
        <p:nvSpPr>
          <p:cNvPr id="6" name="Rectangle 5"/>
          <p:cNvSpPr/>
          <p:nvPr/>
        </p:nvSpPr>
        <p:spPr>
          <a:xfrm>
            <a:off x="2514600" y="293914"/>
            <a:ext cx="4221121"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BÀI THUYẾT TRÌNH</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Box 6"/>
          <p:cNvSpPr txBox="1"/>
          <p:nvPr/>
        </p:nvSpPr>
        <p:spPr>
          <a:xfrm>
            <a:off x="2514600" y="3956097"/>
            <a:ext cx="7010400" cy="1815882"/>
          </a:xfrm>
          <a:prstGeom prst="rect">
            <a:avLst/>
          </a:prstGeom>
          <a:noFill/>
        </p:spPr>
        <p:txBody>
          <a:bodyPr wrap="square" rtlCol="0">
            <a:spAutoFit/>
          </a:bodyPr>
          <a:lstStyle/>
          <a:p>
            <a:pPr marL="400050" indent="-400050">
              <a:buAutoNum type="romanUcPeriod"/>
            </a:pPr>
            <a:r>
              <a:rPr lang="en-US" sz="2800" b="1" dirty="0">
                <a:latin typeface="Times New Roman" pitchFamily="18" charset="0"/>
                <a:cs typeface="Times New Roman" pitchFamily="18" charset="0"/>
              </a:rPr>
              <a:t>    </a:t>
            </a:r>
            <a:r>
              <a:rPr lang="vi-VN" sz="2800" b="1" dirty="0">
                <a:latin typeface="Times New Roman" pitchFamily="18" charset="0"/>
                <a:cs typeface="Times New Roman" pitchFamily="18" charset="0"/>
              </a:rPr>
              <a:t>ĐẶT VẤN ĐỀ</a:t>
            </a:r>
            <a:endParaRPr lang="vi-VN" sz="2800" b="1" dirty="0">
              <a:latin typeface="+mj-lt"/>
            </a:endParaRPr>
          </a:p>
          <a:p>
            <a:pPr marL="400050" indent="-400050">
              <a:buAutoNum type="romanUcPeriod"/>
            </a:pPr>
            <a:r>
              <a:rPr lang="en-US" sz="2800" b="1" dirty="0">
                <a:latin typeface="Times New Roman" pitchFamily="18" charset="0"/>
                <a:cs typeface="Times New Roman" pitchFamily="18" charset="0"/>
              </a:rPr>
              <a:t>    </a:t>
            </a:r>
            <a:r>
              <a:rPr lang="vi-VN" sz="2800" b="1" dirty="0">
                <a:latin typeface="Times New Roman" pitchFamily="18" charset="0"/>
                <a:cs typeface="Times New Roman" pitchFamily="18" charset="0"/>
              </a:rPr>
              <a:t>GIẢI QUYẾT VẤN ĐỀ</a:t>
            </a:r>
            <a:endParaRPr lang="vi-VN" sz="2800" b="1" dirty="0">
              <a:latin typeface="+mj-lt"/>
              <a:cs typeface="Times New Roman" pitchFamily="18" charset="0"/>
            </a:endParaRPr>
          </a:p>
          <a:p>
            <a:r>
              <a:rPr lang="en-US" sz="2800" b="1" dirty="0">
                <a:latin typeface="Times New Roman" panose="02020603050405020304" pitchFamily="18" charset="0"/>
                <a:cs typeface="Times New Roman" panose="02020603050405020304" pitchFamily="18" charset="0"/>
              </a:rPr>
              <a:t>III.   </a:t>
            </a:r>
            <a:r>
              <a:rPr lang="vi-VN" sz="2800" b="1" dirty="0">
                <a:latin typeface="+mj-lt"/>
              </a:rPr>
              <a:t>KẾT LUẬN</a:t>
            </a:r>
          </a:p>
          <a:p>
            <a:endParaRPr lang="en-US" sz="2800" b="1" dirty="0">
              <a:latin typeface="+mj-lt"/>
            </a:endParaRPr>
          </a:p>
        </p:txBody>
      </p:sp>
      <p:sp>
        <p:nvSpPr>
          <p:cNvPr id="9" name="TextBox 8"/>
          <p:cNvSpPr txBox="1"/>
          <p:nvPr/>
        </p:nvSpPr>
        <p:spPr>
          <a:xfrm>
            <a:off x="326431" y="1652316"/>
            <a:ext cx="8458200" cy="1906612"/>
          </a:xfrm>
          <a:prstGeom prst="rect">
            <a:avLst/>
          </a:prstGeom>
          <a:noFill/>
        </p:spPr>
        <p:txBody>
          <a:bodyPr wrap="square" rtlCol="0">
            <a:spAutoFit/>
          </a:bodyPr>
          <a:lstStyle/>
          <a:p>
            <a:pPr>
              <a:lnSpc>
                <a:spcPct val="120000"/>
              </a:lnSpc>
            </a:pPr>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Kính</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thưa</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ban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giám</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khảo</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Tôi</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tên</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Vũ</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Ngọc</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Anh</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b="1" i="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pP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Hôm</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nay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tôi</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rất</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vinh</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dự</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tham</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thuyết</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viên</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giỏi</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cấp</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2022 – 2023. </a:t>
            </a:r>
            <a:endParaRPr lang="vi-VN" sz="2000" b="1" i="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pP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Sau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tôi</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xin</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bày</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Xây</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dựng</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đứa</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hạnh</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phúc</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i="1" dirty="0">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404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p:cTn id="19"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 calcmode="lin" valueType="num">
                                      <p:cBhvr>
                                        <p:cTn id="26"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
        <p:nvSpPr>
          <p:cNvPr id="5" name="Rectangle 4"/>
          <p:cNvSpPr/>
          <p:nvPr/>
        </p:nvSpPr>
        <p:spPr>
          <a:xfrm>
            <a:off x="2910419" y="152400"/>
            <a:ext cx="3179973" cy="461665"/>
          </a:xfrm>
          <a:prstGeom prst="rect">
            <a:avLst/>
          </a:prstGeom>
        </p:spPr>
        <p:txBody>
          <a:bodyPr wrap="none">
            <a:spAutoFit/>
          </a:bodyPr>
          <a:lstStyle/>
          <a:p>
            <a:pPr algn="ctr"/>
            <a:r>
              <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BÀI THUYẾT TRÌNH</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762000" y="521732"/>
            <a:ext cx="7620000" cy="400110"/>
          </a:xfrm>
          <a:prstGeom prst="rect">
            <a:avLst/>
          </a:prstGeom>
        </p:spPr>
        <p:txBody>
          <a:bodyPr wrap="square">
            <a:spAutoFit/>
          </a:bodyPr>
          <a:lstStyle/>
          <a:p>
            <a:pPr algn="ctr"/>
            <a:r>
              <a:rPr lang="en-US" sz="2000" b="1" dirty="0" err="1">
                <a:solidFill>
                  <a:schemeClr val="tx2">
                    <a:lumMod val="75000"/>
                  </a:schemeClr>
                </a:solidFill>
                <a:latin typeface="Times New Roman" pitchFamily="18" charset="0"/>
                <a:cs typeface="Times New Roman" pitchFamily="18" charset="0"/>
              </a:rPr>
              <a:t>Một</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số</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biện</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pháp</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Xây</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dựng</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lớp</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học</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hạnh</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phúc</a:t>
            </a:r>
            <a:r>
              <a:rPr lang="en-US" sz="2000" b="1" dirty="0">
                <a:solidFill>
                  <a:schemeClr val="tx2">
                    <a:lumMod val="75000"/>
                  </a:schemeClr>
                </a:solidFill>
                <a:latin typeface="Times New Roman" pitchFamily="18" charset="0"/>
                <a:cs typeface="Times New Roman" pitchFamily="18" charset="0"/>
              </a:rPr>
              <a:t>”</a:t>
            </a:r>
            <a:endParaRPr lang="en-US" sz="2000" dirty="0">
              <a:solidFill>
                <a:schemeClr val="tx2">
                  <a:lumMod val="75000"/>
                </a:schemeClr>
              </a:solidFill>
              <a:latin typeface="Times New Roman" pitchFamily="18" charset="0"/>
              <a:cs typeface="Times New Roman" pitchFamily="18" charset="0"/>
            </a:endParaRPr>
          </a:p>
        </p:txBody>
      </p:sp>
      <p:sp>
        <p:nvSpPr>
          <p:cNvPr id="7" name="Rectangle 6"/>
          <p:cNvSpPr/>
          <p:nvPr/>
        </p:nvSpPr>
        <p:spPr>
          <a:xfrm>
            <a:off x="647699" y="1981200"/>
            <a:ext cx="7848600" cy="4124206"/>
          </a:xfrm>
          <a:prstGeom prst="rect">
            <a:avLst/>
          </a:prstGeom>
        </p:spPr>
        <p:txBody>
          <a:bodyPr wrap="square">
            <a:spAutoFit/>
          </a:bodyPr>
          <a:lstStyle/>
          <a:p>
            <a:r>
              <a:rPr lang="vi-VN" sz="2000" b="1" dirty="0">
                <a:solidFill>
                  <a:srgbClr val="FF0000"/>
                </a:solidFill>
                <a:latin typeface="+mj-lt"/>
              </a:rPr>
              <a:t>I. ĐẶT VẤN ĐỀ.</a:t>
            </a:r>
          </a:p>
          <a:p>
            <a:pPr algn="just"/>
            <a:r>
              <a:rPr lang="en-US" b="1" dirty="0">
                <a:latin typeface="Times New Roman" pitchFamily="18" charset="0"/>
                <a:cs typeface="Times New Roman" pitchFamily="18" charset="0"/>
              </a:rPr>
              <a:t>	</a:t>
            </a:r>
            <a:r>
              <a:rPr lang="en-US" sz="1600" dirty="0" err="1">
                <a:latin typeface="Times New Roman" pitchFamily="18" charset="0"/>
                <a:cs typeface="Times New Roman" pitchFamily="18" charset="0"/>
              </a:rPr>
              <a:t>Hạnh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phúc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điều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hàng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ngàn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ngàn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đời</a:t>
            </a:r>
            <a:r>
              <a:rPr lang="en-US" sz="1600" dirty="0">
                <a:latin typeface="Times New Roman" pitchFamily="18" charset="0"/>
                <a:cs typeface="Times New Roman" pitchFamily="18" charset="0"/>
              </a:rPr>
              <a:t> nay, </a:t>
            </a:r>
            <a:r>
              <a:rPr lang="en-US" sz="1600" dirty="0" err="1">
                <a:latin typeface="Times New Roman" pitchFamily="18" charset="0"/>
                <a:cs typeface="Times New Roman" pitchFamily="18" charset="0"/>
              </a:rPr>
              <a:t>mỗi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chúng</a:t>
            </a:r>
            <a:r>
              <a:rPr lang="en-US" sz="1600" dirty="0">
                <a:latin typeface="Times New Roman" pitchFamily="18" charset="0"/>
                <a:cs typeface="Times New Roman" pitchFamily="18" charset="0"/>
              </a:rPr>
              <a:t> ta </a:t>
            </a:r>
            <a:r>
              <a:rPr lang="en-US" sz="1600" dirty="0" err="1">
                <a:latin typeface="Times New Roman" pitchFamily="18" charset="0"/>
                <a:cs typeface="Times New Roman" pitchFamily="18" charset="0"/>
              </a:rPr>
              <a:t>luôn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mong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muốn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đạt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trong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cuộc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đời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mình</a:t>
            </a:r>
            <a:r>
              <a:rPr lang="en-US" sz="1600" dirty="0">
                <a:latin typeface="Times New Roman" pitchFamily="18" charset="0"/>
                <a:cs typeface="Times New Roman" pitchFamily="18" charset="0"/>
              </a:rPr>
              <a:t>. Ở </a:t>
            </a:r>
            <a:r>
              <a:rPr lang="en-US" sz="1600" dirty="0" err="1">
                <a:latin typeface="Times New Roman" pitchFamily="18" charset="0"/>
                <a:cs typeface="Times New Roman" pitchFamily="18" charset="0"/>
              </a:rPr>
              <a:t>mỗi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thời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điểm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mỗi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địa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điểm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nhau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chúng</a:t>
            </a:r>
            <a:r>
              <a:rPr lang="en-US" sz="1600" dirty="0">
                <a:latin typeface="Times New Roman" pitchFamily="18" charset="0"/>
                <a:cs typeface="Times New Roman" pitchFamily="18" charset="0"/>
              </a:rPr>
              <a:t> ta </a:t>
            </a:r>
            <a:r>
              <a:rPr lang="en-US" sz="1600" dirty="0" err="1">
                <a:latin typeface="Times New Roman" pitchFamily="18" charset="0"/>
                <a:cs typeface="Times New Roman" pitchFamily="18" charset="0"/>
              </a:rPr>
              <a:t>sẽ</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mong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muốn</a:t>
            </a:r>
            <a:r>
              <a:rPr lang="vi-VN" sz="1600" dirty="0">
                <a:latin typeface="Times New Roman" pitchFamily="18" charset="0"/>
                <a:cs typeface="Times New Roman" pitchFamily="18" charset="0"/>
              </a:rPr>
              <a:t> những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phúc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nhau</a:t>
            </a:r>
            <a:r>
              <a:rPr lang="en-US" sz="1600" dirty="0">
                <a:latin typeface="Times New Roman" pitchFamily="18" charset="0"/>
                <a:cs typeface="Times New Roman" pitchFamily="18" charset="0"/>
              </a:rPr>
              <a:t>. </a:t>
            </a:r>
            <a:r>
              <a:rPr lang="vi-VN" sz="1600" dirty="0">
                <a:latin typeface="Times New Roman" pitchFamily="18" charset="0"/>
                <a:cs typeface="Times New Roman" pitchFamily="18" charset="0"/>
              </a:rPr>
              <a:t>	</a:t>
            </a:r>
          </a:p>
          <a:p>
            <a:pPr algn="just"/>
            <a:r>
              <a:rPr lang="vi-VN"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Đối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với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học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sinh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phúc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hết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phải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sống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trong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một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đình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phúc</a:t>
            </a:r>
            <a:r>
              <a:rPr lang="en-US" sz="1600" dirty="0">
                <a:latin typeface="Times New Roman" pitchFamily="18" charset="0"/>
                <a:cs typeface="Times New Roman" pitchFamily="18" charset="0"/>
              </a:rPr>
              <a:t>,</a:t>
            </a:r>
            <a:r>
              <a:rPr lang="vi-VN" sz="1600" dirty="0">
                <a:latin typeface="Times New Roman" pitchFamily="18" charset="0"/>
                <a:cs typeface="Times New Roman" pitchFamily="18" charset="0"/>
              </a:rPr>
              <a:t> nhận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sự</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yêu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thương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bố</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mẹ</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người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thân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bé</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cần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trưởng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thành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trong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một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ngôi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trường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phúc</a:t>
            </a:r>
            <a:r>
              <a:rPr lang="en-US" sz="1600" dirty="0">
                <a:latin typeface="Times New Roman" pitchFamily="18" charset="0"/>
                <a:cs typeface="Times New Roman" pitchFamily="18" charset="0"/>
              </a:rPr>
              <a:t> - </a:t>
            </a:r>
            <a:r>
              <a:rPr lang="en-US" sz="1600" dirty="0" err="1">
                <a:latin typeface="Times New Roman" pitchFamily="18" charset="0"/>
                <a:cs typeface="Times New Roman" pitchFamily="18" charset="0"/>
              </a:rPr>
              <a:t>các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bé</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học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tập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vui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chia </a:t>
            </a:r>
            <a:r>
              <a:rPr lang="en-US" sz="1600" dirty="0" err="1">
                <a:latin typeface="Times New Roman" pitchFamily="18" charset="0"/>
                <a:cs typeface="Times New Roman" pitchFamily="18" charset="0"/>
              </a:rPr>
              <a:t>sẻ</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thấu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hiểu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yêu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thương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tôn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trọng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học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sinh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phúc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thì</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giáo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viên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phải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phúc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Với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giáo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viên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phúc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truyền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đạt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kiến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thức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chăm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sóc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dạy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dỗ</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những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học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trò</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vừa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ngoan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vừa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giỏi</a:t>
            </a:r>
            <a:r>
              <a:rPr lang="en-US" sz="1600" dirty="0">
                <a:latin typeface="Times New Roman" pitchFamily="18" charset="0"/>
                <a:cs typeface="Times New Roman" pitchFamily="18" charset="0"/>
              </a:rPr>
              <a:t>.</a:t>
            </a:r>
          </a:p>
          <a:p>
            <a:pPr algn="just"/>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Câu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hỏi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lớn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đặt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ra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lúc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này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Làm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thế</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nào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mỗi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ngày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học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sinh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đến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trường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một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ngày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vui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giáo</a:t>
            </a:r>
            <a:r>
              <a:rPr lang="en-US" sz="1600" dirty="0">
                <a:latin typeface="Times New Roman" pitchFamily="18" charset="0"/>
                <a:cs typeface="Times New Roman" pitchFamily="18" charset="0"/>
              </a:rPr>
              <a:t> vi</a:t>
            </a:r>
            <a:r>
              <a:rPr lang="vi-VN" sz="1600" dirty="0">
                <a:latin typeface="Times New Roman" pitchFamily="18" charset="0"/>
                <a:cs typeface="Times New Roman" pitchFamily="18" charset="0"/>
              </a:rPr>
              <a:t>ê</a:t>
            </a:r>
            <a:r>
              <a:rPr lang="en-US" sz="1600" dirty="0">
                <a:latin typeface="Times New Roman" pitchFamily="18" charset="0"/>
                <a:cs typeface="Times New Roman" pitchFamily="18" charset="0"/>
              </a:rPr>
              <a:t>n </a:t>
            </a:r>
            <a:r>
              <a:rPr lang="en-US" sz="1600" dirty="0" err="1">
                <a:latin typeface="Times New Roman" pitchFamily="18" charset="0"/>
                <a:cs typeface="Times New Roman" pitchFamily="18" charset="0"/>
              </a:rPr>
              <a:t>đến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trường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một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niềm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phúc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Vậy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thì</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xây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dựng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lớp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học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phúc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trường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học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phúc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việc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làm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cấp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thiết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đang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ngành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giáo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dục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quan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tâm</a:t>
            </a:r>
            <a:r>
              <a:rPr lang="en-US" sz="1600" dirty="0">
                <a:latin typeface="Times New Roman" pitchFamily="18" charset="0"/>
                <a:cs typeface="Times New Roman" pitchFamily="18" charset="0"/>
              </a:rPr>
              <a:t>.</a:t>
            </a:r>
            <a:r>
              <a:rPr lang="en-US" sz="1600" dirty="0"/>
              <a:t> </a:t>
            </a:r>
            <a:r>
              <a:rPr lang="en-US" sz="1600" dirty="0" err="1">
                <a:latin typeface="Times New Roman" pitchFamily="18" charset="0"/>
                <a:cs typeface="Times New Roman" pitchFamily="18" charset="0"/>
              </a:rPr>
              <a:t>Cá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nhân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tôi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rất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tâm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đắc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với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câu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nói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Người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giáo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viên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phúc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sẽ</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thay</a:t>
            </a:r>
            <a:r>
              <a:rPr lang="en-US" sz="1600" dirty="0">
                <a:latin typeface="Times New Roman" pitchFamily="18" charset="0"/>
                <a:cs typeface="Times New Roman" pitchFamily="18" charset="0"/>
              </a:rPr>
              <a:t> đ</a:t>
            </a:r>
            <a:r>
              <a:rPr lang="vi-VN" sz="1600" dirty="0">
                <a:latin typeface="Times New Roman" pitchFamily="18" charset="0"/>
                <a:cs typeface="Times New Roman" pitchFamily="18" charset="0"/>
              </a:rPr>
              <a:t>ổ</a:t>
            </a:r>
            <a:r>
              <a:rPr lang="en-US" sz="1600" dirty="0">
                <a:latin typeface="Times New Roman" pitchFamily="18" charset="0"/>
                <a:cs typeface="Times New Roman" pitchFamily="18" charset="0"/>
              </a:rPr>
              <a:t>i </a:t>
            </a:r>
            <a:r>
              <a:rPr lang="en-US" sz="1600" dirty="0" err="1">
                <a:latin typeface="Times New Roman" pitchFamily="18" charset="0"/>
                <a:cs typeface="Times New Roman" pitchFamily="18" charset="0"/>
              </a:rPr>
              <a:t>cả</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thế</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giới</a:t>
            </a:r>
            <a:r>
              <a:rPr lang="en-US" sz="1600" dirty="0">
                <a:latin typeface="Times New Roman" pitchFamily="18" charset="0"/>
                <a:cs typeface="Times New Roman" pitchFamily="18" charset="0"/>
              </a:rPr>
              <a:t>”</a:t>
            </a:r>
            <a:r>
              <a:rPr lang="vi-VN" sz="1600"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algn="just"/>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Chính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vì</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vậy</a:t>
            </a:r>
            <a:r>
              <a:rPr lang="vi-VN" sz="1600" dirty="0">
                <a:latin typeface="Times New Roman" pitchFamily="18" charset="0"/>
                <a:cs typeface="Times New Roman" pitchFamily="18" charset="0"/>
              </a:rPr>
              <a: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tôi</a:t>
            </a:r>
            <a:r>
              <a:rPr lang="vi-VN" sz="1600" dirty="0">
                <a:latin typeface="Times New Roman" pitchFamily="18" charset="0"/>
                <a:cs typeface="Times New Roman" pitchFamily="18" charset="0"/>
              </a:rPr>
              <a:t> mạnh dạn chọn đề tài : “Xây dựng lớp học – Những đứa trẻ hạnh phúc”  để đưa ra những biện pháp trong bài thuyết trình ngày hôm nay.</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97093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 calcmode="lin" valueType="num">
                                      <p:cBhvr>
                                        <p:cTn id="22"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4" dur="5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25" dur="500"/>
                                        <p:tgtEl>
                                          <p:spTgt spid="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 calcmode="lin" valueType="num">
                                      <p:cBhvr>
                                        <p:cTn id="30"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7">
                                            <p:txEl>
                                              <p:pRg st="3" end="3"/>
                                            </p:txEl>
                                          </p:spTgt>
                                        </p:tgtEl>
                                        <p:attrNameLst>
                                          <p:attrName>ppt_h</p:attrName>
                                        </p:attrNameLst>
                                      </p:cBhvr>
                                      <p:tavLst>
                                        <p:tav tm="0">
                                          <p:val>
                                            <p:fltVal val="0"/>
                                          </p:val>
                                        </p:tav>
                                        <p:tav tm="100000">
                                          <p:val>
                                            <p:strVal val="#ppt_h"/>
                                          </p:val>
                                        </p:tav>
                                      </p:tavLst>
                                    </p:anim>
                                    <p:anim calcmode="lin" valueType="num">
                                      <p:cBhvr>
                                        <p:cTn id="32" dur="5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 calcmode="lin" valueType="num">
                                      <p:cBhvr>
                                        <p:cTn id="38"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4" end="4"/>
                                            </p:txEl>
                                          </p:spTgt>
                                        </p:tgtEl>
                                        <p:attrNameLst>
                                          <p:attrName>ppt_h</p:attrName>
                                        </p:attrNameLst>
                                      </p:cBhvr>
                                      <p:tavLst>
                                        <p:tav tm="0">
                                          <p:val>
                                            <p:fltVal val="0"/>
                                          </p:val>
                                        </p:tav>
                                        <p:tav tm="100000">
                                          <p:val>
                                            <p:strVal val="#ppt_h"/>
                                          </p:val>
                                        </p:tav>
                                      </p:tavLst>
                                    </p:anim>
                                    <p:anim calcmode="lin" valueType="num">
                                      <p:cBhvr>
                                        <p:cTn id="40" dur="5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4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
        <p:nvSpPr>
          <p:cNvPr id="5" name="Rectangle 4"/>
          <p:cNvSpPr/>
          <p:nvPr/>
        </p:nvSpPr>
        <p:spPr>
          <a:xfrm>
            <a:off x="2910419" y="152400"/>
            <a:ext cx="3179973" cy="461665"/>
          </a:xfrm>
          <a:prstGeom prst="rect">
            <a:avLst/>
          </a:prstGeom>
        </p:spPr>
        <p:txBody>
          <a:bodyPr wrap="none">
            <a:spAutoFit/>
          </a:bodyPr>
          <a:lstStyle/>
          <a:p>
            <a:pPr algn="ctr"/>
            <a:r>
              <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BÀI THUYẾT TRÌNH</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762000" y="521732"/>
            <a:ext cx="7620000" cy="400110"/>
          </a:xfrm>
          <a:prstGeom prst="rect">
            <a:avLst/>
          </a:prstGeom>
        </p:spPr>
        <p:txBody>
          <a:bodyPr wrap="square">
            <a:spAutoFit/>
          </a:bodyPr>
          <a:lstStyle/>
          <a:p>
            <a:pPr algn="ctr"/>
            <a:r>
              <a:rPr lang="en-US" sz="2000" b="1" dirty="0" err="1">
                <a:solidFill>
                  <a:schemeClr val="tx2">
                    <a:lumMod val="75000"/>
                  </a:schemeClr>
                </a:solidFill>
                <a:latin typeface="Times New Roman" pitchFamily="18" charset="0"/>
                <a:cs typeface="Times New Roman" pitchFamily="18" charset="0"/>
              </a:rPr>
              <a:t>Một</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số</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biện</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pháp</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Xây</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dựng</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lớp</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học</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hạnh</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phúc</a:t>
            </a:r>
            <a:r>
              <a:rPr lang="en-US" sz="2000" b="1" dirty="0">
                <a:solidFill>
                  <a:schemeClr val="tx2">
                    <a:lumMod val="75000"/>
                  </a:schemeClr>
                </a:solidFill>
                <a:latin typeface="Times New Roman" pitchFamily="18" charset="0"/>
                <a:cs typeface="Times New Roman" pitchFamily="18" charset="0"/>
              </a:rPr>
              <a:t>”</a:t>
            </a:r>
            <a:endParaRPr lang="en-US" sz="2000" dirty="0">
              <a:solidFill>
                <a:schemeClr val="tx2">
                  <a:lumMod val="75000"/>
                </a:schemeClr>
              </a:solidFill>
              <a:latin typeface="Times New Roman" pitchFamily="18" charset="0"/>
              <a:cs typeface="Times New Roman" pitchFamily="18" charset="0"/>
            </a:endParaRPr>
          </a:p>
        </p:txBody>
      </p:sp>
      <p:sp>
        <p:nvSpPr>
          <p:cNvPr id="7" name="Rectangle 6"/>
          <p:cNvSpPr/>
          <p:nvPr/>
        </p:nvSpPr>
        <p:spPr>
          <a:xfrm>
            <a:off x="557054" y="1981200"/>
            <a:ext cx="7886701" cy="3816429"/>
          </a:xfrm>
          <a:prstGeom prst="rect">
            <a:avLst/>
          </a:prstGeom>
        </p:spPr>
        <p:txBody>
          <a:bodyPr wrap="square">
            <a:spAutoFit/>
          </a:bodyPr>
          <a:lstStyle/>
          <a:p>
            <a:r>
              <a:rPr lang="vi-VN" sz="2000" b="1" dirty="0">
                <a:solidFill>
                  <a:srgbClr val="FF0000"/>
                </a:solidFill>
                <a:latin typeface="+mj-lt"/>
              </a:rPr>
              <a:t>I</a:t>
            </a:r>
            <a:r>
              <a:rPr lang="vi-VN" sz="2000" b="1" dirty="0">
                <a:solidFill>
                  <a:srgbClr val="FF0000"/>
                </a:solidFill>
                <a:latin typeface="Times New Roman" pitchFamily="18" charset="0"/>
                <a:cs typeface="Times New Roman" pitchFamily="18" charset="0"/>
              </a:rPr>
              <a:t>I.</a:t>
            </a:r>
            <a:r>
              <a:rPr lang="vi-VN" sz="2000" b="1" dirty="0">
                <a:solidFill>
                  <a:srgbClr val="FF0000"/>
                </a:solidFill>
                <a:latin typeface="+mj-lt"/>
              </a:rPr>
              <a:t> GIẢI QUYẾT VẤN ĐỀ.</a:t>
            </a:r>
          </a:p>
          <a:p>
            <a:pPr algn="just"/>
            <a:r>
              <a:rPr lang="vi-VN" b="1" dirty="0">
                <a:latin typeface="Times New Roman" pitchFamily="18" charset="0"/>
                <a:cs typeface="Times New Roman" pitchFamily="18" charset="0"/>
              </a:rPr>
              <a:t>	</a:t>
            </a:r>
            <a:endParaRPr lang="vi-VN" sz="1700" b="1" dirty="0">
              <a:latin typeface="Times New Roman" pitchFamily="18" charset="0"/>
              <a:cs typeface="Times New Roman" pitchFamily="18" charset="0"/>
            </a:endParaRPr>
          </a:p>
          <a:p>
            <a:pPr algn="just"/>
            <a:r>
              <a:rPr lang="vi-VN" sz="1700" b="1" dirty="0">
                <a:latin typeface="Times New Roman" pitchFamily="18" charset="0"/>
                <a:cs typeface="Times New Roman" pitchFamily="18" charset="0"/>
              </a:rPr>
              <a:t>	</a:t>
            </a:r>
            <a:r>
              <a:rPr lang="en-US" sz="1700" b="1" dirty="0">
                <a:latin typeface="Times New Roman" pitchFamily="18" charset="0"/>
                <a:cs typeface="Times New Roman" pitchFamily="18" charset="0"/>
              </a:rPr>
              <a:t>* Được phân công nhiệm vụ </a:t>
            </a:r>
            <a:r>
              <a:rPr lang="vi-VN" sz="1700" b="1" dirty="0">
                <a:latin typeface="Times New Roman" pitchFamily="18" charset="0"/>
                <a:cs typeface="Times New Roman" pitchFamily="18" charset="0"/>
              </a:rPr>
              <a:t>là giáo viên chủ nhiệm lớp MG</a:t>
            </a:r>
            <a:r>
              <a:rPr lang="en-US" sz="1700" b="1" dirty="0">
                <a:latin typeface="Times New Roman" pitchFamily="18" charset="0"/>
                <a:cs typeface="Times New Roman" pitchFamily="18" charset="0"/>
              </a:rPr>
              <a:t>B C3</a:t>
            </a:r>
            <a:r>
              <a:rPr lang="vi-VN" sz="1700" b="1" dirty="0">
                <a:latin typeface="Times New Roman" pitchFamily="18" charset="0"/>
                <a:cs typeface="Times New Roman" pitchFamily="18" charset="0"/>
              </a:rPr>
              <a:t> (</a:t>
            </a:r>
            <a:r>
              <a:rPr lang="en-US" sz="1700" b="1" dirty="0">
                <a:latin typeface="Times New Roman" pitchFamily="18" charset="0"/>
                <a:cs typeface="Times New Roman" pitchFamily="18" charset="0"/>
              </a:rPr>
              <a:t>3-4 </a:t>
            </a:r>
            <a:r>
              <a:rPr lang="vi-VN" sz="1700" b="1" dirty="0">
                <a:latin typeface="Times New Roman" pitchFamily="18" charset="0"/>
                <a:cs typeface="Times New Roman" pitchFamily="18" charset="0"/>
              </a:rPr>
              <a:t>tuổi), </a:t>
            </a:r>
            <a:r>
              <a:rPr lang="en-US" sz="1700" b="1" dirty="0">
                <a:latin typeface="Times New Roman" pitchFamily="18" charset="0"/>
                <a:cs typeface="Times New Roman" pitchFamily="18" charset="0"/>
              </a:rPr>
              <a:t>tôi đã tìm hiểu và áp dụng một số giải pháp</a:t>
            </a:r>
            <a:r>
              <a:rPr lang="vi-VN" sz="1700" b="1" dirty="0">
                <a:latin typeface="Times New Roman" pitchFamily="18" charset="0"/>
                <a:cs typeface="Times New Roman" pitchFamily="18" charset="0"/>
              </a:rPr>
              <a:t> phù hợp với học sinh của mình, cụ thể như</a:t>
            </a:r>
            <a:r>
              <a:rPr lang="en-US" sz="1700" b="1" dirty="0">
                <a:latin typeface="Times New Roman" pitchFamily="18" charset="0"/>
                <a:cs typeface="Times New Roman" pitchFamily="18" charset="0"/>
              </a:rPr>
              <a:t> sau: </a:t>
            </a:r>
            <a:endParaRPr lang="vi-VN" sz="1700" b="1" dirty="0">
              <a:latin typeface="Times New Roman" pitchFamily="18" charset="0"/>
              <a:cs typeface="Times New Roman" pitchFamily="18" charset="0"/>
            </a:endParaRPr>
          </a:p>
          <a:p>
            <a:pPr algn="just"/>
            <a:endParaRPr lang="en-US" sz="1700" dirty="0">
              <a:latin typeface="Times New Roman" pitchFamily="18" charset="0"/>
              <a:cs typeface="Times New Roman" pitchFamily="18" charset="0"/>
            </a:endParaRPr>
          </a:p>
          <a:p>
            <a:pPr algn="just"/>
            <a:r>
              <a:rPr lang="vi-VN" sz="1700" b="1" i="1" dirty="0">
                <a:solidFill>
                  <a:schemeClr val="tx2"/>
                </a:solidFill>
                <a:latin typeface="Times New Roman" pitchFamily="18" charset="0"/>
                <a:cs typeface="Times New Roman" pitchFamily="18" charset="0"/>
              </a:rPr>
              <a:t>1. </a:t>
            </a:r>
            <a:r>
              <a:rPr lang="en-US" sz="1700" b="1" i="1" dirty="0" err="1">
                <a:solidFill>
                  <a:schemeClr val="tx2"/>
                </a:solidFill>
                <a:latin typeface="Times New Roman" pitchFamily="18" charset="0"/>
                <a:cs typeface="Times New Roman" pitchFamily="18" charset="0"/>
              </a:rPr>
              <a:t>Đặt</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mục</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tiêu</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thực</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hiện</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ưu</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tiên</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Trẻ</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hứng</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thú</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và</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mong</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muốn</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được</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đến</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lớp</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đến</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trường</a:t>
            </a:r>
            <a:r>
              <a:rPr lang="en-US" sz="1700" b="1" i="1" dirty="0">
                <a:solidFill>
                  <a:schemeClr val="tx2"/>
                </a:solidFill>
                <a:latin typeface="Times New Roman" pitchFamily="18" charset="0"/>
                <a:cs typeface="Times New Roman" pitchFamily="18" charset="0"/>
              </a:rPr>
              <a:t>. </a:t>
            </a:r>
            <a:endParaRPr lang="vi-VN" sz="1700" b="1" i="1" dirty="0">
              <a:solidFill>
                <a:schemeClr val="tx2"/>
              </a:solidFill>
              <a:latin typeface="Times New Roman" pitchFamily="18" charset="0"/>
              <a:cs typeface="Times New Roman" pitchFamily="18" charset="0"/>
            </a:endParaRPr>
          </a:p>
          <a:p>
            <a:pPr marL="342900" indent="-342900" algn="just">
              <a:buAutoNum type="arabicPeriod"/>
            </a:pPr>
            <a:endParaRPr lang="en-US" sz="1700" b="1" i="1" dirty="0">
              <a:solidFill>
                <a:schemeClr val="tx2"/>
              </a:solidFill>
              <a:latin typeface="Times New Roman" pitchFamily="18" charset="0"/>
              <a:cs typeface="Times New Roman" pitchFamily="18" charset="0"/>
            </a:endParaRPr>
          </a:p>
          <a:p>
            <a:pPr algn="just"/>
            <a:r>
              <a:rPr lang="en-US" sz="1700" b="1" i="1" dirty="0">
                <a:solidFill>
                  <a:schemeClr val="tx2"/>
                </a:solidFill>
                <a:latin typeface="Times New Roman" pitchFamily="18" charset="0"/>
                <a:cs typeface="Times New Roman" pitchFamily="18" charset="0"/>
              </a:rPr>
              <a:t>2. Tạo mối quan hệ mật thiết giữa cô và trẻ để xây dựng niềm tin ở trẻ</a:t>
            </a:r>
            <a:r>
              <a:rPr lang="vi-VN" sz="1700" b="1" i="1" dirty="0">
                <a:solidFill>
                  <a:schemeClr val="tx2"/>
                </a:solidFill>
                <a:latin typeface="Times New Roman" pitchFamily="18" charset="0"/>
                <a:cs typeface="Times New Roman" pitchFamily="18" charset="0"/>
              </a:rPr>
              <a:t>.</a:t>
            </a:r>
          </a:p>
          <a:p>
            <a:pPr algn="just"/>
            <a:endParaRPr lang="en-US" sz="1700" b="1" i="1" dirty="0">
              <a:solidFill>
                <a:schemeClr val="tx2"/>
              </a:solidFill>
              <a:latin typeface="Times New Roman" pitchFamily="18" charset="0"/>
              <a:cs typeface="Times New Roman" pitchFamily="18" charset="0"/>
            </a:endParaRPr>
          </a:p>
          <a:p>
            <a:pPr algn="just"/>
            <a:r>
              <a:rPr lang="en-US" sz="1700" b="1" i="1" dirty="0">
                <a:solidFill>
                  <a:schemeClr val="tx2"/>
                </a:solidFill>
                <a:latin typeface="Times New Roman" pitchFamily="18" charset="0"/>
                <a:cs typeface="Times New Roman" pitchFamily="18" charset="0"/>
              </a:rPr>
              <a:t>3. </a:t>
            </a:r>
            <a:r>
              <a:rPr lang="en-US" sz="1700" b="1" i="1" dirty="0" err="1">
                <a:solidFill>
                  <a:schemeClr val="tx2"/>
                </a:solidFill>
                <a:latin typeface="Times New Roman" pitchFamily="18" charset="0"/>
                <a:cs typeface="Times New Roman" pitchFamily="18" charset="0"/>
              </a:rPr>
              <a:t>Phối</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hợp</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kịp</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thời</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linh</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hoạt</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với</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ph</a:t>
            </a:r>
            <a:r>
              <a:rPr lang="vi-VN" sz="1700" b="1" i="1" dirty="0">
                <a:solidFill>
                  <a:schemeClr val="tx2"/>
                </a:solidFill>
                <a:latin typeface="Times New Roman" pitchFamily="18" charset="0"/>
                <a:cs typeface="Times New Roman" pitchFamily="18" charset="0"/>
              </a:rPr>
              <a:t>ụ huynh</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để</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đảm</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bảo</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đúng</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quy</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chế</a:t>
            </a:r>
            <a:r>
              <a:rPr lang="en-US" sz="1700" b="1" i="1" dirty="0">
                <a:solidFill>
                  <a:schemeClr val="tx2"/>
                </a:solidFill>
                <a:latin typeface="Times New Roman" pitchFamily="18" charset="0"/>
                <a:cs typeface="Times New Roman" pitchFamily="18" charset="0"/>
              </a:rPr>
              <a:t> </a:t>
            </a:r>
            <a:r>
              <a:rPr lang="vi-VN" sz="1700" b="1" i="1" dirty="0">
                <a:solidFill>
                  <a:schemeClr val="tx2"/>
                </a:solidFill>
                <a:latin typeface="Times New Roman" pitchFamily="18" charset="0"/>
                <a:cs typeface="Times New Roman" pitchFamily="18" charset="0"/>
              </a:rPr>
              <a:t>CSGD</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bé</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giúp</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bé</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coi</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lớp</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học</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là</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ngôi</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nhà</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thứ</a:t>
            </a:r>
            <a:r>
              <a:rPr lang="en-US" sz="1700" b="1" i="1" dirty="0">
                <a:solidFill>
                  <a:schemeClr val="tx2"/>
                </a:solidFill>
                <a:latin typeface="Times New Roman" pitchFamily="18" charset="0"/>
                <a:cs typeface="Times New Roman" pitchFamily="18" charset="0"/>
              </a:rPr>
              <a:t> 2", </a:t>
            </a:r>
            <a:r>
              <a:rPr lang="en-US" sz="1700" b="1" i="1" dirty="0" err="1">
                <a:solidFill>
                  <a:schemeClr val="tx2"/>
                </a:solidFill>
                <a:latin typeface="Times New Roman" pitchFamily="18" charset="0"/>
                <a:cs typeface="Times New Roman" pitchFamily="18" charset="0"/>
              </a:rPr>
              <a:t>và</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coi</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cô</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giáo</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như</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người</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mẹ</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thứ</a:t>
            </a:r>
            <a:r>
              <a:rPr lang="en-US" sz="1700" b="1" i="1" dirty="0">
                <a:solidFill>
                  <a:schemeClr val="tx2"/>
                </a:solidFill>
                <a:latin typeface="Times New Roman" pitchFamily="18" charset="0"/>
                <a:cs typeface="Times New Roman" pitchFamily="18" charset="0"/>
              </a:rPr>
              <a:t> 2" </a:t>
            </a:r>
            <a:r>
              <a:rPr lang="en-US" sz="1700" b="1" i="1" dirty="0" err="1">
                <a:solidFill>
                  <a:schemeClr val="tx2"/>
                </a:solidFill>
                <a:latin typeface="Times New Roman" pitchFamily="18" charset="0"/>
                <a:cs typeface="Times New Roman" pitchFamily="18" charset="0"/>
              </a:rPr>
              <a:t>của</a:t>
            </a:r>
            <a:r>
              <a:rPr lang="en-US" sz="1700" b="1" i="1" dirty="0">
                <a:solidFill>
                  <a:schemeClr val="tx2"/>
                </a:solidFill>
                <a:latin typeface="Times New Roman" pitchFamily="18" charset="0"/>
                <a:cs typeface="Times New Roman" pitchFamily="18" charset="0"/>
              </a:rPr>
              <a:t> </a:t>
            </a:r>
            <a:r>
              <a:rPr lang="en-US" sz="1700" b="1" i="1" dirty="0" err="1">
                <a:solidFill>
                  <a:schemeClr val="tx2"/>
                </a:solidFill>
                <a:latin typeface="Times New Roman" pitchFamily="18" charset="0"/>
                <a:cs typeface="Times New Roman" pitchFamily="18" charset="0"/>
              </a:rPr>
              <a:t>mình</a:t>
            </a:r>
            <a:r>
              <a:rPr lang="en-US" sz="1700" b="1" i="1" dirty="0">
                <a:solidFill>
                  <a:schemeClr val="tx2"/>
                </a:solidFill>
                <a:latin typeface="Times New Roman" pitchFamily="18" charset="0"/>
                <a:cs typeface="Times New Roman" pitchFamily="18" charset="0"/>
              </a:rPr>
              <a:t>.</a:t>
            </a:r>
          </a:p>
        </p:txBody>
      </p:sp>
    </p:spTree>
    <p:extLst>
      <p:ext uri="{BB962C8B-B14F-4D97-AF65-F5344CB8AC3E}">
        <p14:creationId xmlns:p14="http://schemas.microsoft.com/office/powerpoint/2010/main" val="115664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500"/>
                                        <p:tgtEl>
                                          <p:spTgt spid="7">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fade">
                                      <p:cBhvr>
                                        <p:cTn id="24" dur="500"/>
                                        <p:tgtEl>
                                          <p:spTgt spid="7">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animEffect transition="in" filter="fade">
                                      <p:cBhvr>
                                        <p:cTn id="29"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
        <p:nvSpPr>
          <p:cNvPr id="5" name="Rectangle 4"/>
          <p:cNvSpPr/>
          <p:nvPr/>
        </p:nvSpPr>
        <p:spPr>
          <a:xfrm>
            <a:off x="2910419" y="152400"/>
            <a:ext cx="3179973" cy="461665"/>
          </a:xfrm>
          <a:prstGeom prst="rect">
            <a:avLst/>
          </a:prstGeom>
        </p:spPr>
        <p:txBody>
          <a:bodyPr wrap="none">
            <a:spAutoFit/>
          </a:bodyPr>
          <a:lstStyle/>
          <a:p>
            <a:pPr algn="ctr"/>
            <a:r>
              <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BÀI THUYẾT TRÌNH</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762000" y="521732"/>
            <a:ext cx="7620000" cy="400110"/>
          </a:xfrm>
          <a:prstGeom prst="rect">
            <a:avLst/>
          </a:prstGeom>
        </p:spPr>
        <p:txBody>
          <a:bodyPr wrap="square">
            <a:spAutoFit/>
          </a:bodyPr>
          <a:lstStyle/>
          <a:p>
            <a:pPr algn="ctr"/>
            <a:r>
              <a:rPr lang="en-US" sz="2000" b="1" dirty="0" err="1">
                <a:solidFill>
                  <a:schemeClr val="tx2">
                    <a:lumMod val="75000"/>
                  </a:schemeClr>
                </a:solidFill>
                <a:latin typeface="Times New Roman" pitchFamily="18" charset="0"/>
                <a:cs typeface="Times New Roman" pitchFamily="18" charset="0"/>
              </a:rPr>
              <a:t>Một</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số</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biện</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pháp</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Xây</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dựng</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lớp</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học</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hạnh</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phúc</a:t>
            </a:r>
            <a:r>
              <a:rPr lang="en-US" sz="2000" b="1" dirty="0">
                <a:solidFill>
                  <a:schemeClr val="tx2">
                    <a:lumMod val="75000"/>
                  </a:schemeClr>
                </a:solidFill>
                <a:latin typeface="Times New Roman" pitchFamily="18" charset="0"/>
                <a:cs typeface="Times New Roman" pitchFamily="18" charset="0"/>
              </a:rPr>
              <a:t>”</a:t>
            </a:r>
            <a:endParaRPr lang="en-US" sz="2000" dirty="0">
              <a:solidFill>
                <a:schemeClr val="tx2">
                  <a:lumMod val="75000"/>
                </a:schemeClr>
              </a:solidFill>
              <a:latin typeface="Times New Roman" pitchFamily="18" charset="0"/>
              <a:cs typeface="Times New Roman" pitchFamily="18" charset="0"/>
            </a:endParaRPr>
          </a:p>
        </p:txBody>
      </p:sp>
      <p:sp>
        <p:nvSpPr>
          <p:cNvPr id="7" name="Rectangle 6"/>
          <p:cNvSpPr/>
          <p:nvPr/>
        </p:nvSpPr>
        <p:spPr>
          <a:xfrm>
            <a:off x="609600" y="-926038"/>
            <a:ext cx="7924800" cy="2554545"/>
          </a:xfrm>
          <a:prstGeom prst="rect">
            <a:avLst/>
          </a:prstGeom>
        </p:spPr>
        <p:txBody>
          <a:bodyPr wrap="square">
            <a:spAutoFit/>
          </a:bodyPr>
          <a:lstStyle/>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p:txBody>
      </p:sp>
      <p:sp>
        <p:nvSpPr>
          <p:cNvPr id="3" name="Rectangle 2"/>
          <p:cNvSpPr/>
          <p:nvPr/>
        </p:nvSpPr>
        <p:spPr>
          <a:xfrm>
            <a:off x="609600" y="1608323"/>
            <a:ext cx="7924800" cy="1477328"/>
          </a:xfrm>
          <a:prstGeom prst="rect">
            <a:avLst/>
          </a:prstGeom>
        </p:spPr>
        <p:txBody>
          <a:bodyPr wrap="square">
            <a:spAutoFit/>
          </a:bodyPr>
          <a:lstStyle/>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p:txBody>
      </p:sp>
      <p:sp>
        <p:nvSpPr>
          <p:cNvPr id="8" name="Rounded Rectangle 7"/>
          <p:cNvSpPr/>
          <p:nvPr/>
        </p:nvSpPr>
        <p:spPr>
          <a:xfrm>
            <a:off x="3648528" y="2438400"/>
            <a:ext cx="2057400" cy="3200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rgbClr val="FF0000"/>
                </a:solidFill>
                <a:latin typeface="Times New Roman" pitchFamily="18" charset="0"/>
                <a:cs typeface="Times New Roman" pitchFamily="18" charset="0"/>
              </a:rPr>
              <a:t>- Giáo viên đón trẻ bằng nụ cười thân thiện, nhiệt tình để trẻ có cảm giác gần gũi. Luôn tạo cho trẻ ấn tượng tốt ngay từ ngày đầu trẻ đến lớp.</a:t>
            </a:r>
          </a:p>
        </p:txBody>
      </p:sp>
      <p:sp>
        <p:nvSpPr>
          <p:cNvPr id="10" name="Right Arrow 9"/>
          <p:cNvSpPr/>
          <p:nvPr/>
        </p:nvSpPr>
        <p:spPr>
          <a:xfrm>
            <a:off x="2918311" y="3695700"/>
            <a:ext cx="512618" cy="6858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65018" y="2438400"/>
            <a:ext cx="2057400" cy="3200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rgbClr val="FF0000"/>
                </a:solidFill>
                <a:latin typeface="Times New Roman" pitchFamily="18" charset="0"/>
                <a:cs typeface="Times New Roman" pitchFamily="18" charset="0"/>
              </a:rPr>
              <a:t>- Trong những ngày đầu đến trường, giáo viên tạo môi trường lớp phải sạch sẽ, đẹp và hấp dẫn để thu hút trẻ.</a:t>
            </a:r>
          </a:p>
        </p:txBody>
      </p:sp>
      <p:sp>
        <p:nvSpPr>
          <p:cNvPr id="12" name="Rounded Rectangle 11"/>
          <p:cNvSpPr/>
          <p:nvPr/>
        </p:nvSpPr>
        <p:spPr>
          <a:xfrm>
            <a:off x="6477000" y="2438400"/>
            <a:ext cx="2057400" cy="3200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rgbClr val="FF0000"/>
                </a:solidFill>
                <a:latin typeface="Times New Roman" pitchFamily="18" charset="0"/>
                <a:cs typeface="Times New Roman" pitchFamily="18" charset="0"/>
              </a:rPr>
              <a:t>- Giờ trò chuyện  buổi chiều sẽ hứa hẹn nhiều hoạt động hấp dẫn vào ngày mai để trẻ mong đợi và thích được đến lớp.</a:t>
            </a:r>
          </a:p>
        </p:txBody>
      </p:sp>
      <p:sp>
        <p:nvSpPr>
          <p:cNvPr id="13" name="Right Arrow 12"/>
          <p:cNvSpPr/>
          <p:nvPr/>
        </p:nvSpPr>
        <p:spPr>
          <a:xfrm>
            <a:off x="5857256" y="3695700"/>
            <a:ext cx="500908" cy="6858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41218" y="1558305"/>
            <a:ext cx="7869382" cy="707886"/>
          </a:xfrm>
          <a:prstGeom prst="rect">
            <a:avLst/>
          </a:prstGeom>
          <a:noFill/>
        </p:spPr>
        <p:txBody>
          <a:bodyPr wrap="square" rtlCol="0">
            <a:spAutoFit/>
          </a:bodyPr>
          <a:lstStyle/>
          <a:p>
            <a:pPr marL="342900" indent="-342900" algn="just">
              <a:buAutoNum type="arabicPeriod"/>
            </a:pPr>
            <a:r>
              <a:rPr lang="en-US" sz="2000" b="1" i="1" dirty="0">
                <a:latin typeface="Times New Roman" pitchFamily="18" charset="0"/>
                <a:cs typeface="Times New Roman" pitchFamily="18" charset="0"/>
              </a:rPr>
              <a:t>Đặt mục tiêu thực hiện </a:t>
            </a:r>
            <a:r>
              <a:rPr lang="en-US" sz="2000" b="1" i="1" dirty="0" err="1">
                <a:latin typeface="Times New Roman" pitchFamily="18" charset="0"/>
                <a:cs typeface="Times New Roman" pitchFamily="18" charset="0"/>
              </a:rPr>
              <a:t>ưu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tiên</a:t>
            </a:r>
            <a:r>
              <a:rPr lang="en-US" sz="2000" b="1" i="1" dirty="0">
                <a:latin typeface="Times New Roman" pitchFamily="18" charset="0"/>
                <a:cs typeface="Times New Roman" pitchFamily="18" charset="0"/>
              </a:rPr>
              <a:t>: Trẻ hứng thú và mong muốn được đến lớp, đến trường. </a:t>
            </a:r>
            <a:endParaRPr lang="vi-VN" sz="2000" b="1" i="1" dirty="0">
              <a:latin typeface="Times New Roman" pitchFamily="18" charset="0"/>
              <a:cs typeface="Times New Roman" pitchFamily="18" charset="0"/>
            </a:endParaRPr>
          </a:p>
        </p:txBody>
      </p:sp>
    </p:spTree>
    <p:extLst>
      <p:ext uri="{BB962C8B-B14F-4D97-AF65-F5344CB8AC3E}">
        <p14:creationId xmlns:p14="http://schemas.microsoft.com/office/powerpoint/2010/main" val="361847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5" cy="6858000"/>
          </a:xfrm>
        </p:spPr>
      </p:pic>
      <p:sp>
        <p:nvSpPr>
          <p:cNvPr id="5" name="Rectangle 4"/>
          <p:cNvSpPr/>
          <p:nvPr/>
        </p:nvSpPr>
        <p:spPr>
          <a:xfrm>
            <a:off x="2910419" y="152400"/>
            <a:ext cx="3179973" cy="461665"/>
          </a:xfrm>
          <a:prstGeom prst="rect">
            <a:avLst/>
          </a:prstGeom>
        </p:spPr>
        <p:txBody>
          <a:bodyPr wrap="none">
            <a:spAutoFit/>
          </a:bodyPr>
          <a:lstStyle/>
          <a:p>
            <a:pPr algn="ctr"/>
            <a:r>
              <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BÀI THUYẾT TRÌNH</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762000" y="521732"/>
            <a:ext cx="7620000" cy="400110"/>
          </a:xfrm>
          <a:prstGeom prst="rect">
            <a:avLst/>
          </a:prstGeom>
        </p:spPr>
        <p:txBody>
          <a:bodyPr wrap="square">
            <a:spAutoFit/>
          </a:bodyPr>
          <a:lstStyle/>
          <a:p>
            <a:pPr algn="ctr"/>
            <a:r>
              <a:rPr lang="en-US" sz="2000" b="1" dirty="0" err="1">
                <a:solidFill>
                  <a:schemeClr val="tx2">
                    <a:lumMod val="75000"/>
                  </a:schemeClr>
                </a:solidFill>
                <a:latin typeface="Times New Roman" pitchFamily="18" charset="0"/>
                <a:cs typeface="Times New Roman" pitchFamily="18" charset="0"/>
              </a:rPr>
              <a:t>Một</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số</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biện</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pháp</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Xây</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dựng</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lớp</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học</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hạnh</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phúc</a:t>
            </a:r>
            <a:r>
              <a:rPr lang="en-US" sz="2000" b="1" dirty="0">
                <a:solidFill>
                  <a:schemeClr val="tx2">
                    <a:lumMod val="75000"/>
                  </a:schemeClr>
                </a:solidFill>
                <a:latin typeface="Times New Roman" pitchFamily="18" charset="0"/>
                <a:cs typeface="Times New Roman" pitchFamily="18" charset="0"/>
              </a:rPr>
              <a:t>”</a:t>
            </a:r>
            <a:endParaRPr lang="en-US" sz="2000" dirty="0">
              <a:solidFill>
                <a:schemeClr val="tx2">
                  <a:lumMod val="75000"/>
                </a:schemeClr>
              </a:solidFill>
              <a:latin typeface="Times New Roman" pitchFamily="18" charset="0"/>
              <a:cs typeface="Times New Roman" pitchFamily="18" charset="0"/>
            </a:endParaRPr>
          </a:p>
        </p:txBody>
      </p:sp>
      <p:sp>
        <p:nvSpPr>
          <p:cNvPr id="7" name="Rectangle 6"/>
          <p:cNvSpPr/>
          <p:nvPr/>
        </p:nvSpPr>
        <p:spPr>
          <a:xfrm>
            <a:off x="609600" y="-926038"/>
            <a:ext cx="7924800" cy="2554545"/>
          </a:xfrm>
          <a:prstGeom prst="rect">
            <a:avLst/>
          </a:prstGeom>
        </p:spPr>
        <p:txBody>
          <a:bodyPr wrap="square">
            <a:spAutoFit/>
          </a:bodyPr>
          <a:lstStyle/>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p:txBody>
      </p:sp>
      <p:sp>
        <p:nvSpPr>
          <p:cNvPr id="3" name="Rectangle 2"/>
          <p:cNvSpPr/>
          <p:nvPr/>
        </p:nvSpPr>
        <p:spPr>
          <a:xfrm>
            <a:off x="609600" y="1608323"/>
            <a:ext cx="7924800" cy="1477328"/>
          </a:xfrm>
          <a:prstGeom prst="rect">
            <a:avLst/>
          </a:prstGeom>
        </p:spPr>
        <p:txBody>
          <a:bodyPr wrap="square">
            <a:spAutoFit/>
          </a:bodyPr>
          <a:lstStyle/>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p:txBody>
      </p:sp>
      <p:sp>
        <p:nvSpPr>
          <p:cNvPr id="14" name="TextBox 13"/>
          <p:cNvSpPr txBox="1"/>
          <p:nvPr/>
        </p:nvSpPr>
        <p:spPr>
          <a:xfrm>
            <a:off x="665018" y="1842364"/>
            <a:ext cx="7869382" cy="707886"/>
          </a:xfrm>
          <a:prstGeom prst="rect">
            <a:avLst/>
          </a:prstGeom>
          <a:noFill/>
        </p:spPr>
        <p:txBody>
          <a:bodyPr wrap="square" rtlCol="0">
            <a:spAutoFit/>
          </a:bodyPr>
          <a:lstStyle/>
          <a:p>
            <a:pPr marL="342900" indent="-342900" algn="just">
              <a:buAutoNum type="arabicPeriod"/>
            </a:pPr>
            <a:r>
              <a:rPr lang="en-US" sz="2000" b="1" i="1" dirty="0">
                <a:latin typeface="Times New Roman" pitchFamily="18" charset="0"/>
                <a:cs typeface="Times New Roman" pitchFamily="18" charset="0"/>
              </a:rPr>
              <a:t>Đặt mục tiêu thực hiện </a:t>
            </a:r>
            <a:r>
              <a:rPr lang="en-US" sz="2000" b="1" i="1" dirty="0" err="1">
                <a:latin typeface="Times New Roman" pitchFamily="18" charset="0"/>
                <a:cs typeface="Times New Roman" pitchFamily="18" charset="0"/>
              </a:rPr>
              <a:t>ưu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tiên</a:t>
            </a:r>
            <a:r>
              <a:rPr lang="en-US" sz="2000" b="1" i="1" dirty="0">
                <a:latin typeface="Times New Roman" pitchFamily="18" charset="0"/>
                <a:cs typeface="Times New Roman" pitchFamily="18" charset="0"/>
              </a:rPr>
              <a:t>: Trẻ hứng thú và mong muốn được đến lớp, đến trường. </a:t>
            </a:r>
            <a:endParaRPr lang="vi-VN" sz="2000" b="1" i="1" dirty="0">
              <a:latin typeface="Times New Roman" pitchFamily="18" charset="0"/>
              <a:cs typeface="Times New Roman" pitchFamily="18" charset="0"/>
            </a:endParaRPr>
          </a:p>
        </p:txBody>
      </p:sp>
      <p:sp>
        <p:nvSpPr>
          <p:cNvPr id="17" name="TextBox 16"/>
          <p:cNvSpPr txBox="1"/>
          <p:nvPr/>
        </p:nvSpPr>
        <p:spPr>
          <a:xfrm>
            <a:off x="5548449" y="6046395"/>
            <a:ext cx="3138351" cy="276999"/>
          </a:xfrm>
          <a:prstGeom prst="rect">
            <a:avLst/>
          </a:prstGeom>
          <a:noFill/>
        </p:spPr>
        <p:txBody>
          <a:bodyPr wrap="square" rtlCol="0">
            <a:spAutoFit/>
          </a:bodyPr>
          <a:lstStyle/>
          <a:p>
            <a:r>
              <a:rPr lang="vi-VN" sz="1200" b="1" dirty="0">
                <a:latin typeface="+mj-lt"/>
              </a:rPr>
              <a:t>Cô luôn cười thân thiện, gần gũi trẻ</a:t>
            </a:r>
            <a:endParaRPr lang="en-US" sz="1200" b="1" dirty="0">
              <a:latin typeface="+mj-lt"/>
            </a:endParaRPr>
          </a:p>
        </p:txBody>
      </p:sp>
      <p:sp>
        <p:nvSpPr>
          <p:cNvPr id="19" name="TextBox 18"/>
          <p:cNvSpPr txBox="1"/>
          <p:nvPr/>
        </p:nvSpPr>
        <p:spPr>
          <a:xfrm>
            <a:off x="906378" y="6046395"/>
            <a:ext cx="3332748" cy="276999"/>
          </a:xfrm>
          <a:prstGeom prst="rect">
            <a:avLst/>
          </a:prstGeom>
          <a:noFill/>
        </p:spPr>
        <p:txBody>
          <a:bodyPr wrap="square" rtlCol="0">
            <a:spAutoFit/>
          </a:bodyPr>
          <a:lstStyle/>
          <a:p>
            <a:r>
              <a:rPr lang="vi-VN" sz="1200" b="1" dirty="0">
                <a:latin typeface="+mj-lt"/>
              </a:rPr>
              <a:t>Ảnh trang trí môi trường </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lớp</a:t>
            </a:r>
            <a:r>
              <a:rPr lang="en-US" sz="1200" b="1" dirty="0">
                <a:latin typeface="Times New Roman" panose="02020603050405020304" pitchFamily="18" charset="0"/>
                <a:cs typeface="Times New Roman" panose="02020603050405020304" pitchFamily="18" charset="0"/>
              </a:rPr>
              <a:t> </a:t>
            </a:r>
            <a:r>
              <a:rPr lang="vi-VN" sz="1200" b="1" dirty="0">
                <a:latin typeface="+mj-lt"/>
              </a:rPr>
              <a:t>đẹp, hấp dẫn trẻ</a:t>
            </a:r>
            <a:endParaRPr lang="en-US" sz="1200" b="1" dirty="0">
              <a:latin typeface="+mj-lt"/>
            </a:endParaRPr>
          </a:p>
        </p:txBody>
      </p:sp>
      <p:pic>
        <p:nvPicPr>
          <p:cNvPr id="8" name="Picture 7"/>
          <p:cNvPicPr>
            <a:picLocks noChangeAspect="1"/>
          </p:cNvPicPr>
          <p:nvPr/>
        </p:nvPicPr>
        <p:blipFill>
          <a:blip r:embed="rId3"/>
          <a:stretch>
            <a:fillRect/>
          </a:stretch>
        </p:blipFill>
        <p:spPr>
          <a:xfrm>
            <a:off x="440473" y="2780620"/>
            <a:ext cx="4200743" cy="3105741"/>
          </a:xfrm>
          <a:prstGeom prst="rect">
            <a:avLst/>
          </a:prstGeom>
        </p:spPr>
      </p:pic>
      <p:pic>
        <p:nvPicPr>
          <p:cNvPr id="1028" name="Picture 4" descr="Có thể là hình ảnh về 5 người, trẻ em, mọi người đang đứng và văn bản cho biết '북스 ĐẢNG CỘNG SẢN VIỆT NAM QUANG VINH MUԔN NĂM HOAHƯ LE KHAI CLẢNG NĂM HỌC 2022 2023 5th ăm ăm20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1125" y="2767215"/>
            <a:ext cx="3892401" cy="3119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05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randombar(horizontal)">
                                      <p:cBhvr>
                                        <p:cTn id="15" dur="500"/>
                                        <p:tgtEl>
                                          <p:spTgt spid="102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292" y="-26126"/>
            <a:ext cx="9178834" cy="6884126"/>
          </a:xfrm>
        </p:spPr>
      </p:pic>
      <p:sp>
        <p:nvSpPr>
          <p:cNvPr id="5" name="Rectangle 4"/>
          <p:cNvSpPr/>
          <p:nvPr/>
        </p:nvSpPr>
        <p:spPr>
          <a:xfrm>
            <a:off x="2910419" y="152400"/>
            <a:ext cx="3179973" cy="461665"/>
          </a:xfrm>
          <a:prstGeom prst="rect">
            <a:avLst/>
          </a:prstGeom>
        </p:spPr>
        <p:txBody>
          <a:bodyPr wrap="none">
            <a:spAutoFit/>
          </a:bodyPr>
          <a:lstStyle/>
          <a:p>
            <a:pPr algn="ctr"/>
            <a:r>
              <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BÀI THUYẾT TRÌNH</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762000" y="521732"/>
            <a:ext cx="7620000" cy="400110"/>
          </a:xfrm>
          <a:prstGeom prst="rect">
            <a:avLst/>
          </a:prstGeom>
        </p:spPr>
        <p:txBody>
          <a:bodyPr wrap="square">
            <a:spAutoFit/>
          </a:bodyPr>
          <a:lstStyle/>
          <a:p>
            <a:pPr algn="ctr"/>
            <a:r>
              <a:rPr lang="en-US" sz="2000" b="1" dirty="0" err="1">
                <a:solidFill>
                  <a:schemeClr val="tx2">
                    <a:lumMod val="75000"/>
                  </a:schemeClr>
                </a:solidFill>
                <a:latin typeface="Times New Roman" pitchFamily="18" charset="0"/>
                <a:cs typeface="Times New Roman" pitchFamily="18" charset="0"/>
              </a:rPr>
              <a:t>Một</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số</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biện</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pháp</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Xây</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dựng</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lớp</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học</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hạnh</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phúc</a:t>
            </a:r>
            <a:r>
              <a:rPr lang="en-US" sz="2000" b="1" dirty="0">
                <a:solidFill>
                  <a:schemeClr val="tx2">
                    <a:lumMod val="75000"/>
                  </a:schemeClr>
                </a:solidFill>
                <a:latin typeface="Times New Roman" pitchFamily="18" charset="0"/>
                <a:cs typeface="Times New Roman" pitchFamily="18" charset="0"/>
              </a:rPr>
              <a:t>”</a:t>
            </a:r>
            <a:endParaRPr lang="en-US" sz="2000" dirty="0">
              <a:solidFill>
                <a:schemeClr val="tx2">
                  <a:lumMod val="75000"/>
                </a:schemeClr>
              </a:solidFill>
              <a:latin typeface="Times New Roman" pitchFamily="18" charset="0"/>
              <a:cs typeface="Times New Roman" pitchFamily="18" charset="0"/>
            </a:endParaRPr>
          </a:p>
        </p:txBody>
      </p:sp>
      <p:sp>
        <p:nvSpPr>
          <p:cNvPr id="7" name="Rectangle 6"/>
          <p:cNvSpPr/>
          <p:nvPr/>
        </p:nvSpPr>
        <p:spPr>
          <a:xfrm>
            <a:off x="609600" y="-926038"/>
            <a:ext cx="7924800" cy="2554545"/>
          </a:xfrm>
          <a:prstGeom prst="rect">
            <a:avLst/>
          </a:prstGeom>
        </p:spPr>
        <p:txBody>
          <a:bodyPr wrap="square">
            <a:spAutoFit/>
          </a:bodyPr>
          <a:lstStyle/>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p:txBody>
      </p:sp>
      <p:sp>
        <p:nvSpPr>
          <p:cNvPr id="3" name="Rectangle 2"/>
          <p:cNvSpPr/>
          <p:nvPr/>
        </p:nvSpPr>
        <p:spPr>
          <a:xfrm>
            <a:off x="609600" y="1608323"/>
            <a:ext cx="7924800" cy="1477328"/>
          </a:xfrm>
          <a:prstGeom prst="rect">
            <a:avLst/>
          </a:prstGeom>
        </p:spPr>
        <p:txBody>
          <a:bodyPr wrap="square">
            <a:spAutoFit/>
          </a:bodyPr>
          <a:lstStyle/>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p:txBody>
      </p:sp>
      <p:sp>
        <p:nvSpPr>
          <p:cNvPr id="11" name="Rounded Rectangle 10"/>
          <p:cNvSpPr/>
          <p:nvPr/>
        </p:nvSpPr>
        <p:spPr>
          <a:xfrm>
            <a:off x="624840" y="1998824"/>
            <a:ext cx="3511731" cy="181492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ổ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a:t>
            </a:r>
            <a:r>
              <a:rPr lang="vi-VN"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hoạt động học,</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hoạt động góc</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vi-VN"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hoạt động trải nghiệm,</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nắm</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bắt</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dung. </a:t>
            </a:r>
            <a:endParaRPr lang="en-US" dirty="0">
              <a:solidFill>
                <a:schemeClr val="bg1"/>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14" name="TextBox 13"/>
          <p:cNvSpPr txBox="1"/>
          <p:nvPr/>
        </p:nvSpPr>
        <p:spPr>
          <a:xfrm>
            <a:off x="665018" y="1508176"/>
            <a:ext cx="7869382" cy="400110"/>
          </a:xfrm>
          <a:prstGeom prst="rect">
            <a:avLst/>
          </a:prstGeom>
          <a:noFill/>
        </p:spPr>
        <p:txBody>
          <a:bodyPr wrap="square" rtlCol="0">
            <a:spAutoFit/>
          </a:bodyPr>
          <a:lstStyle/>
          <a:p>
            <a:r>
              <a:rPr lang="en-US" sz="2000" b="1" i="1" dirty="0">
                <a:latin typeface="Times New Roman" pitchFamily="18" charset="0"/>
                <a:cs typeface="Times New Roman" pitchFamily="18" charset="0"/>
              </a:rPr>
              <a:t>2. </a:t>
            </a:r>
            <a:r>
              <a:rPr lang="en-US" sz="2000" b="1" i="1" dirty="0" err="1">
                <a:latin typeface="Times New Roman" pitchFamily="18" charset="0"/>
                <a:cs typeface="Times New Roman" pitchFamily="18" charset="0"/>
              </a:rPr>
              <a:t>Tạo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mối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quan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hệ</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mật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thiết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giữa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cô</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trẻ</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để</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xây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dựng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niềm</a:t>
            </a:r>
            <a:r>
              <a:rPr lang="en-US" sz="2000" b="1" i="1" dirty="0">
                <a:latin typeface="Times New Roman" pitchFamily="18" charset="0"/>
                <a:cs typeface="Times New Roman" pitchFamily="18" charset="0"/>
              </a:rPr>
              <a:t> tin ở </a:t>
            </a:r>
            <a:r>
              <a:rPr lang="en-US" sz="2000" b="1" i="1" dirty="0" err="1">
                <a:latin typeface="Times New Roman" pitchFamily="18" charset="0"/>
                <a:cs typeface="Times New Roman" pitchFamily="18" charset="0"/>
              </a:rPr>
              <a:t>trẻ</a:t>
            </a:r>
            <a:r>
              <a:rPr lang="vi-VN" sz="2000" b="1" i="1" dirty="0">
                <a:latin typeface="Times New Roman" pitchFamily="18" charset="0"/>
                <a:cs typeface="Times New Roman" pitchFamily="18" charset="0"/>
              </a:rPr>
              <a:t>.</a:t>
            </a:r>
          </a:p>
        </p:txBody>
      </p:sp>
      <p:pic>
        <p:nvPicPr>
          <p:cNvPr id="2050" name="Picture 2" descr="Có thể là hình ảnh về 3 người, trẻ em, mọi người đang ngồi, mọi người đang đứng và trong nhà"/>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179" y="4112428"/>
            <a:ext cx="2771382" cy="19597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ó thể là hình ảnh về 8 người, trẻ em, mọi người đang đứng, cây và ngoài trờ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1353" y="1966304"/>
            <a:ext cx="2744488" cy="20583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ó thể là hình ảnh về 11 người, trẻ em, mọi người đang ngồi, mọi người đang đứng và trong nhà"/>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2117" y="4159996"/>
            <a:ext cx="2718468" cy="18931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ó thể là hình ảnh về 6 người và ngoài trờ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6403" y="3945179"/>
            <a:ext cx="2764971" cy="22266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ó thể là hình ảnh về 12 người, trẻ em, mọi người đang ngồi, mọi người đang đứng và trong nhà"/>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02682" y="1957586"/>
            <a:ext cx="3410890" cy="206329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ó thể là hình ảnh về 7 người, mọi người đang đứng, trái cây và trong nhà"/>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18097" y="4065253"/>
            <a:ext cx="3033875" cy="2182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82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circle(in)">
                                      <p:cBhvr>
                                        <p:cTn id="21" dur="500"/>
                                        <p:tgtEl>
                                          <p:spTgt spid="2052"/>
                                        </p:tgtEl>
                                      </p:cBhvr>
                                    </p:animEffect>
                                  </p:childTnLst>
                                </p:cTn>
                              </p:par>
                              <p:par>
                                <p:cTn id="22" presetID="14" presetClass="entr" presetSubtype="1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randombar(horizontal)">
                                      <p:cBhvr>
                                        <p:cTn id="24" dur="500"/>
                                        <p:tgtEl>
                                          <p:spTgt spid="2050"/>
                                        </p:tgtEl>
                                      </p:cBhvr>
                                    </p:animEffect>
                                  </p:childTnLst>
                                </p:cTn>
                              </p:par>
                              <p:par>
                                <p:cTn id="25" presetID="14" presetClass="entr" presetSubtype="10" fill="hold" nodeType="withEffect">
                                  <p:stCondLst>
                                    <p:cond delay="0"/>
                                  </p:stCondLst>
                                  <p:childTnLst>
                                    <p:set>
                                      <p:cBhvr>
                                        <p:cTn id="26" dur="1" fill="hold">
                                          <p:stCondLst>
                                            <p:cond delay="0"/>
                                          </p:stCondLst>
                                        </p:cTn>
                                        <p:tgtEl>
                                          <p:spTgt spid="2054"/>
                                        </p:tgtEl>
                                        <p:attrNameLst>
                                          <p:attrName>style.visibility</p:attrName>
                                        </p:attrNameLst>
                                      </p:cBhvr>
                                      <p:to>
                                        <p:strVal val="visible"/>
                                      </p:to>
                                    </p:set>
                                    <p:animEffect transition="in" filter="randombar(horizontal)">
                                      <p:cBhvr>
                                        <p:cTn id="27" dur="500"/>
                                        <p:tgtEl>
                                          <p:spTgt spid="205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2052"/>
                                        </p:tgtEl>
                                        <p:attrNameLst>
                                          <p:attrName>style.visibility</p:attrName>
                                        </p:attrNameLst>
                                      </p:cBhvr>
                                      <p:to>
                                        <p:strVal val="hidden"/>
                                      </p:to>
                                    </p:set>
                                  </p:childTnLst>
                                </p:cTn>
                              </p:par>
                              <p:par>
                                <p:cTn id="32" presetID="53" presetClass="entr" presetSubtype="16" fill="hold" nodeType="withEffect">
                                  <p:stCondLst>
                                    <p:cond delay="0"/>
                                  </p:stCondLst>
                                  <p:childTnLst>
                                    <p:set>
                                      <p:cBhvr>
                                        <p:cTn id="33" dur="1" fill="hold">
                                          <p:stCondLst>
                                            <p:cond delay="0"/>
                                          </p:stCondLst>
                                        </p:cTn>
                                        <p:tgtEl>
                                          <p:spTgt spid="2058"/>
                                        </p:tgtEl>
                                        <p:attrNameLst>
                                          <p:attrName>style.visibility</p:attrName>
                                        </p:attrNameLst>
                                      </p:cBhvr>
                                      <p:to>
                                        <p:strVal val="visible"/>
                                      </p:to>
                                    </p:set>
                                    <p:anim calcmode="lin" valueType="num">
                                      <p:cBhvr>
                                        <p:cTn id="34" dur="500" fill="hold"/>
                                        <p:tgtEl>
                                          <p:spTgt spid="2058"/>
                                        </p:tgtEl>
                                        <p:attrNameLst>
                                          <p:attrName>ppt_w</p:attrName>
                                        </p:attrNameLst>
                                      </p:cBhvr>
                                      <p:tavLst>
                                        <p:tav tm="0">
                                          <p:val>
                                            <p:fltVal val="0"/>
                                          </p:val>
                                        </p:tav>
                                        <p:tav tm="100000">
                                          <p:val>
                                            <p:strVal val="#ppt_w"/>
                                          </p:val>
                                        </p:tav>
                                      </p:tavLst>
                                    </p:anim>
                                    <p:anim calcmode="lin" valueType="num">
                                      <p:cBhvr>
                                        <p:cTn id="35" dur="500" fill="hold"/>
                                        <p:tgtEl>
                                          <p:spTgt spid="2058"/>
                                        </p:tgtEl>
                                        <p:attrNameLst>
                                          <p:attrName>ppt_h</p:attrName>
                                        </p:attrNameLst>
                                      </p:cBhvr>
                                      <p:tavLst>
                                        <p:tav tm="0">
                                          <p:val>
                                            <p:fltVal val="0"/>
                                          </p:val>
                                        </p:tav>
                                        <p:tav tm="100000">
                                          <p:val>
                                            <p:strVal val="#ppt_h"/>
                                          </p:val>
                                        </p:tav>
                                      </p:tavLst>
                                    </p:anim>
                                    <p:animEffect transition="in" filter="fade">
                                      <p:cBhvr>
                                        <p:cTn id="36" dur="500"/>
                                        <p:tgtEl>
                                          <p:spTgt spid="2058"/>
                                        </p:tgtEl>
                                      </p:cBhvr>
                                    </p:animEffect>
                                  </p:childTnLst>
                                </p:cTn>
                              </p:par>
                              <p:par>
                                <p:cTn id="37" presetID="1" presetClass="exit" presetSubtype="0" fill="hold" nodeType="withEffect">
                                  <p:stCondLst>
                                    <p:cond delay="0"/>
                                  </p:stCondLst>
                                  <p:childTnLst>
                                    <p:set>
                                      <p:cBhvr>
                                        <p:cTn id="38" dur="1" fill="hold">
                                          <p:stCondLst>
                                            <p:cond delay="0"/>
                                          </p:stCondLst>
                                        </p:cTn>
                                        <p:tgtEl>
                                          <p:spTgt spid="2050"/>
                                        </p:tgtEl>
                                        <p:attrNameLst>
                                          <p:attrName>style.visibility</p:attrName>
                                        </p:attrNameLst>
                                      </p:cBhvr>
                                      <p:to>
                                        <p:strVal val="hidden"/>
                                      </p:to>
                                    </p:set>
                                  </p:childTnLst>
                                </p:cTn>
                              </p:par>
                              <p:par>
                                <p:cTn id="39" presetID="53" presetClass="entr" presetSubtype="16" fill="hold" nodeType="withEffect">
                                  <p:stCondLst>
                                    <p:cond delay="0"/>
                                  </p:stCondLst>
                                  <p:childTnLst>
                                    <p:set>
                                      <p:cBhvr>
                                        <p:cTn id="40" dur="1" fill="hold">
                                          <p:stCondLst>
                                            <p:cond delay="0"/>
                                          </p:stCondLst>
                                        </p:cTn>
                                        <p:tgtEl>
                                          <p:spTgt spid="2056"/>
                                        </p:tgtEl>
                                        <p:attrNameLst>
                                          <p:attrName>style.visibility</p:attrName>
                                        </p:attrNameLst>
                                      </p:cBhvr>
                                      <p:to>
                                        <p:strVal val="visible"/>
                                      </p:to>
                                    </p:set>
                                    <p:anim calcmode="lin" valueType="num">
                                      <p:cBhvr>
                                        <p:cTn id="41" dur="500" fill="hold"/>
                                        <p:tgtEl>
                                          <p:spTgt spid="2056"/>
                                        </p:tgtEl>
                                        <p:attrNameLst>
                                          <p:attrName>ppt_w</p:attrName>
                                        </p:attrNameLst>
                                      </p:cBhvr>
                                      <p:tavLst>
                                        <p:tav tm="0">
                                          <p:val>
                                            <p:fltVal val="0"/>
                                          </p:val>
                                        </p:tav>
                                        <p:tav tm="100000">
                                          <p:val>
                                            <p:strVal val="#ppt_w"/>
                                          </p:val>
                                        </p:tav>
                                      </p:tavLst>
                                    </p:anim>
                                    <p:anim calcmode="lin" valueType="num">
                                      <p:cBhvr>
                                        <p:cTn id="42" dur="500" fill="hold"/>
                                        <p:tgtEl>
                                          <p:spTgt spid="2056"/>
                                        </p:tgtEl>
                                        <p:attrNameLst>
                                          <p:attrName>ppt_h</p:attrName>
                                        </p:attrNameLst>
                                      </p:cBhvr>
                                      <p:tavLst>
                                        <p:tav tm="0">
                                          <p:val>
                                            <p:fltVal val="0"/>
                                          </p:val>
                                        </p:tav>
                                        <p:tav tm="100000">
                                          <p:val>
                                            <p:strVal val="#ppt_h"/>
                                          </p:val>
                                        </p:tav>
                                      </p:tavLst>
                                    </p:anim>
                                    <p:animEffect transition="in" filter="fade">
                                      <p:cBhvr>
                                        <p:cTn id="43" dur="500"/>
                                        <p:tgtEl>
                                          <p:spTgt spid="2056"/>
                                        </p:tgtEl>
                                      </p:cBhvr>
                                    </p:animEffect>
                                  </p:childTnLst>
                                </p:cTn>
                              </p:par>
                              <p:par>
                                <p:cTn id="44" presetID="1" presetClass="exit" presetSubtype="0" fill="hold" nodeType="withEffect">
                                  <p:stCondLst>
                                    <p:cond delay="0"/>
                                  </p:stCondLst>
                                  <p:childTnLst>
                                    <p:set>
                                      <p:cBhvr>
                                        <p:cTn id="45" dur="1" fill="hold">
                                          <p:stCondLst>
                                            <p:cond delay="0"/>
                                          </p:stCondLst>
                                        </p:cTn>
                                        <p:tgtEl>
                                          <p:spTgt spid="2054"/>
                                        </p:tgtEl>
                                        <p:attrNameLst>
                                          <p:attrName>style.visibility</p:attrName>
                                        </p:attrNameLst>
                                      </p:cBhvr>
                                      <p:to>
                                        <p:strVal val="hidden"/>
                                      </p:to>
                                    </p:set>
                                  </p:childTnLst>
                                </p:cTn>
                              </p:par>
                              <p:par>
                                <p:cTn id="46" presetID="21" presetClass="entr" presetSubtype="1" fill="hold" nodeType="withEffect">
                                  <p:stCondLst>
                                    <p:cond delay="0"/>
                                  </p:stCondLst>
                                  <p:childTnLst>
                                    <p:set>
                                      <p:cBhvr>
                                        <p:cTn id="47" dur="1" fill="hold">
                                          <p:stCondLst>
                                            <p:cond delay="0"/>
                                          </p:stCondLst>
                                        </p:cTn>
                                        <p:tgtEl>
                                          <p:spTgt spid="2060"/>
                                        </p:tgtEl>
                                        <p:attrNameLst>
                                          <p:attrName>style.visibility</p:attrName>
                                        </p:attrNameLst>
                                      </p:cBhvr>
                                      <p:to>
                                        <p:strVal val="visible"/>
                                      </p:to>
                                    </p:set>
                                    <p:animEffect transition="in" filter="wheel(1)">
                                      <p:cBhvr>
                                        <p:cTn id="48"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834" y="-26126"/>
            <a:ext cx="9178834" cy="6884126"/>
          </a:xfrm>
        </p:spPr>
      </p:pic>
      <p:sp>
        <p:nvSpPr>
          <p:cNvPr id="5" name="Rectangle 4"/>
          <p:cNvSpPr/>
          <p:nvPr/>
        </p:nvSpPr>
        <p:spPr>
          <a:xfrm>
            <a:off x="2910419" y="152400"/>
            <a:ext cx="3179973" cy="461665"/>
          </a:xfrm>
          <a:prstGeom prst="rect">
            <a:avLst/>
          </a:prstGeom>
        </p:spPr>
        <p:txBody>
          <a:bodyPr wrap="none">
            <a:spAutoFit/>
          </a:bodyPr>
          <a:lstStyle/>
          <a:p>
            <a:pPr algn="ctr"/>
            <a:r>
              <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BÀI THUYẾT TRÌNH</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762000" y="521732"/>
            <a:ext cx="7620000" cy="400110"/>
          </a:xfrm>
          <a:prstGeom prst="rect">
            <a:avLst/>
          </a:prstGeom>
        </p:spPr>
        <p:txBody>
          <a:bodyPr wrap="square">
            <a:spAutoFit/>
          </a:bodyPr>
          <a:lstStyle/>
          <a:p>
            <a:pPr algn="ctr"/>
            <a:r>
              <a:rPr lang="en-US" sz="2000" b="1" dirty="0" err="1">
                <a:solidFill>
                  <a:schemeClr val="tx2">
                    <a:lumMod val="75000"/>
                  </a:schemeClr>
                </a:solidFill>
                <a:latin typeface="Times New Roman" pitchFamily="18" charset="0"/>
                <a:cs typeface="Times New Roman" pitchFamily="18" charset="0"/>
              </a:rPr>
              <a:t>Một</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số</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biện</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pháp</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Xây</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dựng</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lớp</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học</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hạnh</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phúc</a:t>
            </a:r>
            <a:r>
              <a:rPr lang="en-US" sz="2000" b="1" dirty="0">
                <a:solidFill>
                  <a:schemeClr val="tx2">
                    <a:lumMod val="75000"/>
                  </a:schemeClr>
                </a:solidFill>
                <a:latin typeface="Times New Roman" pitchFamily="18" charset="0"/>
                <a:cs typeface="Times New Roman" pitchFamily="18" charset="0"/>
              </a:rPr>
              <a:t>”</a:t>
            </a:r>
            <a:endParaRPr lang="en-US" sz="2000" dirty="0">
              <a:solidFill>
                <a:schemeClr val="tx2">
                  <a:lumMod val="75000"/>
                </a:schemeClr>
              </a:solidFill>
              <a:latin typeface="Times New Roman" pitchFamily="18" charset="0"/>
              <a:cs typeface="Times New Roman" pitchFamily="18" charset="0"/>
            </a:endParaRPr>
          </a:p>
        </p:txBody>
      </p:sp>
      <p:sp>
        <p:nvSpPr>
          <p:cNvPr id="7" name="Rectangle 6"/>
          <p:cNvSpPr/>
          <p:nvPr/>
        </p:nvSpPr>
        <p:spPr>
          <a:xfrm>
            <a:off x="609600" y="-926038"/>
            <a:ext cx="7924800" cy="2554545"/>
          </a:xfrm>
          <a:prstGeom prst="rect">
            <a:avLst/>
          </a:prstGeom>
        </p:spPr>
        <p:txBody>
          <a:bodyPr wrap="square">
            <a:spAutoFit/>
          </a:bodyPr>
          <a:lstStyle/>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p:txBody>
      </p:sp>
      <p:sp>
        <p:nvSpPr>
          <p:cNvPr id="3" name="Rectangle 2"/>
          <p:cNvSpPr/>
          <p:nvPr/>
        </p:nvSpPr>
        <p:spPr>
          <a:xfrm>
            <a:off x="609600" y="1608323"/>
            <a:ext cx="7924800" cy="1477328"/>
          </a:xfrm>
          <a:prstGeom prst="rect">
            <a:avLst/>
          </a:prstGeom>
        </p:spPr>
        <p:txBody>
          <a:bodyPr wrap="square">
            <a:spAutoFit/>
          </a:bodyPr>
          <a:lstStyle/>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p:txBody>
      </p:sp>
      <p:sp>
        <p:nvSpPr>
          <p:cNvPr id="11" name="Rounded Rectangle 10"/>
          <p:cNvSpPr/>
          <p:nvPr/>
        </p:nvSpPr>
        <p:spPr>
          <a:xfrm>
            <a:off x="624840" y="2110442"/>
            <a:ext cx="3657600" cy="170331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G</a:t>
            </a:r>
            <a:r>
              <a:rPr lang="en-US" dirty="0" err="1">
                <a:latin typeface="Times New Roman" panose="02020603050405020304" pitchFamily="18" charset="0"/>
                <a:ea typeface="Times New Roman" panose="02020603050405020304" pitchFamily="18" charset="0"/>
                <a:cs typeface="Times New Roman" panose="02020603050405020304" pitchFamily="18" charset="0"/>
              </a:rPr>
              <a:t>iúp</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trẻ</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mạnh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dạn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tham</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ngoài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chơi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chơi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ngoài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khỏi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gian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cùng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cô</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VnTime" panose="020B7200000000000000" pitchFamily="34" charset="0"/>
              <a:ea typeface="Times New Roman" panose="02020603050405020304" pitchFamily="18" charset="0"/>
              <a:cs typeface="Times New Roman" panose="02020603050405020304" pitchFamily="18" charset="0"/>
            </a:endParaRPr>
          </a:p>
          <a:p>
            <a:pPr>
              <a:lnSpc>
                <a:spcPct val="120000"/>
              </a:lnSpc>
            </a:pPr>
            <a:endParaRPr lang="en-US" dirty="0">
              <a:solidFill>
                <a:schemeClr val="bg1"/>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14" name="TextBox 13"/>
          <p:cNvSpPr txBox="1"/>
          <p:nvPr/>
        </p:nvSpPr>
        <p:spPr>
          <a:xfrm>
            <a:off x="665018" y="1508176"/>
            <a:ext cx="7869382" cy="400110"/>
          </a:xfrm>
          <a:prstGeom prst="rect">
            <a:avLst/>
          </a:prstGeom>
          <a:noFill/>
        </p:spPr>
        <p:txBody>
          <a:bodyPr wrap="square" rtlCol="0">
            <a:spAutoFit/>
          </a:bodyPr>
          <a:lstStyle/>
          <a:p>
            <a:r>
              <a:rPr lang="en-US" sz="2000" b="1" i="1" dirty="0">
                <a:latin typeface="Times New Roman" pitchFamily="18" charset="0"/>
                <a:cs typeface="Times New Roman" pitchFamily="18" charset="0"/>
              </a:rPr>
              <a:t>2. </a:t>
            </a:r>
            <a:r>
              <a:rPr lang="en-US" sz="2000" b="1" i="1" dirty="0" err="1">
                <a:latin typeface="Times New Roman" pitchFamily="18" charset="0"/>
                <a:cs typeface="Times New Roman" pitchFamily="18" charset="0"/>
              </a:rPr>
              <a:t>Tạo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mối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quan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hệ</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mật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thiết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giữa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cô</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trẻ</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để</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xây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dựng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niềm</a:t>
            </a:r>
            <a:r>
              <a:rPr lang="en-US" sz="2000" b="1" i="1" dirty="0">
                <a:latin typeface="Times New Roman" pitchFamily="18" charset="0"/>
                <a:cs typeface="Times New Roman" pitchFamily="18" charset="0"/>
              </a:rPr>
              <a:t> tin ở </a:t>
            </a:r>
            <a:r>
              <a:rPr lang="en-US" sz="2000" b="1" i="1" dirty="0" err="1">
                <a:latin typeface="Times New Roman" pitchFamily="18" charset="0"/>
                <a:cs typeface="Times New Roman" pitchFamily="18" charset="0"/>
              </a:rPr>
              <a:t>trẻ</a:t>
            </a:r>
            <a:r>
              <a:rPr lang="vi-VN" sz="2000" b="1" i="1" dirty="0">
                <a:latin typeface="Times New Roman" pitchFamily="18" charset="0"/>
                <a:cs typeface="Times New Roman" pitchFamily="18" charset="0"/>
              </a:rPr>
              <a:t>.</a:t>
            </a:r>
          </a:p>
        </p:txBody>
      </p:sp>
      <p:pic>
        <p:nvPicPr>
          <p:cNvPr id="3074" name="Picture 2" descr="Có thể là hình ảnh về 9 người, trẻ em, mọi người đang đứng và ngoài trờ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5607" y="1908286"/>
            <a:ext cx="2560745" cy="19205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ó thể là hình ảnh về 8 người, trẻ em, mọi người đang đứng và ngoài trờ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5747" y="3885905"/>
            <a:ext cx="2895786" cy="217184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ó thể là hình ảnh về 5 người, trẻ em và mọi người đang đứ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7690" y="3910066"/>
            <a:ext cx="2743592" cy="2057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84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randombar(horizontal)">
                                      <p:cBhvr>
                                        <p:cTn id="14" dur="500"/>
                                        <p:tgtEl>
                                          <p:spTgt spid="3074"/>
                                        </p:tgtEl>
                                      </p:cBhvr>
                                    </p:animEffect>
                                  </p:childTnLst>
                                </p:cTn>
                              </p:par>
                              <p:par>
                                <p:cTn id="15" presetID="14" presetClass="entr" presetSubtype="10"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randombar(horizontal)">
                                      <p:cBhvr>
                                        <p:cTn id="17" dur="500"/>
                                        <p:tgtEl>
                                          <p:spTgt spid="3076"/>
                                        </p:tgtEl>
                                      </p:cBhvr>
                                    </p:animEffect>
                                  </p:childTnLst>
                                </p:cTn>
                              </p:par>
                              <p:par>
                                <p:cTn id="18" presetID="14" presetClass="entr" presetSubtype="10" fill="hold" nodeType="withEffect">
                                  <p:stCondLst>
                                    <p:cond delay="0"/>
                                  </p:stCondLst>
                                  <p:childTnLst>
                                    <p:set>
                                      <p:cBhvr>
                                        <p:cTn id="19" dur="1" fill="hold">
                                          <p:stCondLst>
                                            <p:cond delay="0"/>
                                          </p:stCondLst>
                                        </p:cTn>
                                        <p:tgtEl>
                                          <p:spTgt spid="3078"/>
                                        </p:tgtEl>
                                        <p:attrNameLst>
                                          <p:attrName>style.visibility</p:attrName>
                                        </p:attrNameLst>
                                      </p:cBhvr>
                                      <p:to>
                                        <p:strVal val="visible"/>
                                      </p:to>
                                    </p:set>
                                    <p:animEffect transition="in" filter="randombar(horizontal)">
                                      <p:cBhvr>
                                        <p:cTn id="20"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 y="-26126"/>
            <a:ext cx="9143999" cy="6858000"/>
          </a:xfrm>
        </p:spPr>
      </p:pic>
      <p:sp>
        <p:nvSpPr>
          <p:cNvPr id="5" name="Rectangle 4"/>
          <p:cNvSpPr/>
          <p:nvPr/>
        </p:nvSpPr>
        <p:spPr>
          <a:xfrm>
            <a:off x="2910419" y="152400"/>
            <a:ext cx="3179973" cy="461665"/>
          </a:xfrm>
          <a:prstGeom prst="rect">
            <a:avLst/>
          </a:prstGeom>
        </p:spPr>
        <p:txBody>
          <a:bodyPr wrap="none">
            <a:spAutoFit/>
          </a:bodyPr>
          <a:lstStyle/>
          <a:p>
            <a:pPr algn="ctr"/>
            <a:r>
              <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BÀI THUYẾT TRÌNH</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762000" y="521732"/>
            <a:ext cx="7620000" cy="400110"/>
          </a:xfrm>
          <a:prstGeom prst="rect">
            <a:avLst/>
          </a:prstGeom>
        </p:spPr>
        <p:txBody>
          <a:bodyPr wrap="square">
            <a:spAutoFit/>
          </a:bodyPr>
          <a:lstStyle/>
          <a:p>
            <a:pPr algn="ctr"/>
            <a:r>
              <a:rPr lang="en-US" sz="2000" b="1" dirty="0" err="1">
                <a:solidFill>
                  <a:schemeClr val="tx2">
                    <a:lumMod val="75000"/>
                  </a:schemeClr>
                </a:solidFill>
                <a:latin typeface="Times New Roman" pitchFamily="18" charset="0"/>
                <a:cs typeface="Times New Roman" pitchFamily="18" charset="0"/>
              </a:rPr>
              <a:t>Một</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số</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biện</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pháp</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Xây</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dựng</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lớp</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học</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hạnh</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phúc</a:t>
            </a:r>
            <a:r>
              <a:rPr lang="en-US" sz="2000" b="1" dirty="0">
                <a:solidFill>
                  <a:schemeClr val="tx2">
                    <a:lumMod val="75000"/>
                  </a:schemeClr>
                </a:solidFill>
                <a:latin typeface="Times New Roman" pitchFamily="18" charset="0"/>
                <a:cs typeface="Times New Roman" pitchFamily="18" charset="0"/>
              </a:rPr>
              <a:t>”</a:t>
            </a:r>
            <a:endParaRPr lang="en-US" sz="2000" dirty="0">
              <a:solidFill>
                <a:schemeClr val="tx2">
                  <a:lumMod val="75000"/>
                </a:schemeClr>
              </a:solidFill>
              <a:latin typeface="Times New Roman" pitchFamily="18" charset="0"/>
              <a:cs typeface="Times New Roman" pitchFamily="18" charset="0"/>
            </a:endParaRPr>
          </a:p>
        </p:txBody>
      </p:sp>
      <p:sp>
        <p:nvSpPr>
          <p:cNvPr id="7" name="Rectangle 6"/>
          <p:cNvSpPr/>
          <p:nvPr/>
        </p:nvSpPr>
        <p:spPr>
          <a:xfrm>
            <a:off x="609600" y="-926038"/>
            <a:ext cx="7924800" cy="2554545"/>
          </a:xfrm>
          <a:prstGeom prst="rect">
            <a:avLst/>
          </a:prstGeom>
        </p:spPr>
        <p:txBody>
          <a:bodyPr wrap="square">
            <a:spAutoFit/>
          </a:bodyPr>
          <a:lstStyle/>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p:txBody>
      </p:sp>
      <p:sp>
        <p:nvSpPr>
          <p:cNvPr id="3" name="Rectangle 2"/>
          <p:cNvSpPr/>
          <p:nvPr/>
        </p:nvSpPr>
        <p:spPr>
          <a:xfrm>
            <a:off x="609600" y="1608323"/>
            <a:ext cx="7924800" cy="1477328"/>
          </a:xfrm>
          <a:prstGeom prst="rect">
            <a:avLst/>
          </a:prstGeom>
        </p:spPr>
        <p:txBody>
          <a:bodyPr wrap="square">
            <a:spAutoFit/>
          </a:bodyPr>
          <a:lstStyle/>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p:txBody>
      </p:sp>
      <p:sp>
        <p:nvSpPr>
          <p:cNvPr id="11" name="Rounded Rectangle 10"/>
          <p:cNvSpPr/>
          <p:nvPr/>
        </p:nvSpPr>
        <p:spPr>
          <a:xfrm>
            <a:off x="686788" y="2587841"/>
            <a:ext cx="2894612" cy="343195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imes New Roman" panose="02020603050405020304" pitchFamily="18" charset="0"/>
                <a:cs typeface="Times New Roman" panose="02020603050405020304" pitchFamily="18" charset="0"/>
              </a:rPr>
              <a:t> - </a:t>
            </a:r>
            <a:r>
              <a:rPr lang="vi-VN" dirty="0">
                <a:latin typeface="Times New Roman" panose="02020603050405020304" pitchFamily="18" charset="0"/>
                <a:cs typeface="Times New Roman" panose="02020603050405020304" pitchFamily="18" charset="0"/>
              </a:rPr>
              <a:t>T</a:t>
            </a:r>
            <a:r>
              <a:rPr lang="en-US" dirty="0" err="1">
                <a:latin typeface="Times New Roman" panose="02020603050405020304" pitchFamily="18" charset="0"/>
                <a:cs typeface="Times New Roman" panose="02020603050405020304" pitchFamily="18" charset="0"/>
              </a:rPr>
              <a:t>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a:t>
            </a:r>
            <a:r>
              <a:rPr lang="vi-VN" dirty="0">
                <a:latin typeface="Times New Roman" panose="02020603050405020304" pitchFamily="18" charset="0"/>
                <a:cs typeface="Times New Roman" panose="02020603050405020304" pitchFamily="18" charset="0"/>
              </a:rPr>
              <a:t>ụ huynh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T</a:t>
            </a:r>
            <a:r>
              <a:rPr lang="en-US" dirty="0" err="1">
                <a:latin typeface="Times New Roman" panose="02020603050405020304" pitchFamily="18" charset="0"/>
                <a:cs typeface="Times New Roman" panose="02020603050405020304" pitchFamily="18" charset="0"/>
              </a:rPr>
              <a:t>rao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kịp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hòa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video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niềm</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huynh</a:t>
            </a:r>
            <a:r>
              <a:rPr lang="en-US" dirty="0">
                <a:latin typeface="Times New Roman" panose="02020603050405020304" pitchFamily="18" charset="0"/>
                <a:cs typeface="Times New Roman" panose="02020603050405020304" pitchFamily="18" charset="0"/>
              </a:rPr>
              <a:t>. </a:t>
            </a:r>
          </a:p>
        </p:txBody>
      </p:sp>
      <p:sp>
        <p:nvSpPr>
          <p:cNvPr id="14" name="TextBox 13"/>
          <p:cNvSpPr txBox="1"/>
          <p:nvPr/>
        </p:nvSpPr>
        <p:spPr>
          <a:xfrm>
            <a:off x="686789" y="1524398"/>
            <a:ext cx="7869382" cy="1015663"/>
          </a:xfrm>
          <a:prstGeom prst="rect">
            <a:avLst/>
          </a:prstGeom>
          <a:noFill/>
        </p:spPr>
        <p:txBody>
          <a:bodyPr wrap="square" rtlCol="0">
            <a:spAutoFit/>
          </a:bodyPr>
          <a:lstStyle/>
          <a:p>
            <a:r>
              <a:rPr lang="en-US" sz="2000" b="1" i="1" dirty="0">
                <a:latin typeface="Times New Roman" pitchFamily="18" charset="0"/>
                <a:cs typeface="Times New Roman" pitchFamily="18" charset="0"/>
              </a:rPr>
              <a:t>3. </a:t>
            </a:r>
            <a:r>
              <a:rPr lang="en-US" sz="2000" b="1" i="1" dirty="0" err="1">
                <a:latin typeface="Times New Roman" pitchFamily="18" charset="0"/>
                <a:cs typeface="Times New Roman" pitchFamily="18" charset="0"/>
              </a:rPr>
              <a:t>Phối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hợp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kịp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thời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linh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hoạt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với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a:t>
            </a:r>
            <a:r>
              <a:rPr lang="vi-VN" sz="2000" b="1" i="1" dirty="0">
                <a:latin typeface="Times New Roman" pitchFamily="18" charset="0"/>
                <a:cs typeface="Times New Roman" pitchFamily="18" charset="0"/>
              </a:rPr>
              <a:t>ụ huynh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để</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đảm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bảo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đúng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quy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chế</a:t>
            </a:r>
            <a:r>
              <a:rPr lang="en-US" sz="2000" b="1" i="1" dirty="0">
                <a:latin typeface="Times New Roman" pitchFamily="18" charset="0"/>
                <a:cs typeface="Times New Roman" pitchFamily="18" charset="0"/>
              </a:rPr>
              <a:t> </a:t>
            </a:r>
            <a:r>
              <a:rPr lang="vi-VN" sz="2000" b="1" i="1" dirty="0">
                <a:latin typeface="Times New Roman" pitchFamily="18" charset="0"/>
                <a:cs typeface="Times New Roman" pitchFamily="18" charset="0"/>
              </a:rPr>
              <a:t>CSGD</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bé</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giúp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bé</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coi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lớp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học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ngôi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thứ</a:t>
            </a:r>
            <a:r>
              <a:rPr lang="en-US" sz="2000" b="1" i="1" dirty="0">
                <a:latin typeface="Times New Roman" pitchFamily="18" charset="0"/>
                <a:cs typeface="Times New Roman" pitchFamily="18" charset="0"/>
              </a:rPr>
              <a:t> 2", </a:t>
            </a:r>
            <a:r>
              <a:rPr lang="en-US" sz="2000" b="1" i="1" dirty="0" err="1">
                <a:latin typeface="Times New Roman" pitchFamily="18" charset="0"/>
                <a:cs typeface="Times New Roman" pitchFamily="18" charset="0"/>
              </a:rPr>
              <a:t>và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coi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cô</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giáo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như</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người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mẹ</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thứ</a:t>
            </a:r>
            <a:r>
              <a:rPr lang="en-US" sz="2000" b="1" i="1" dirty="0">
                <a:latin typeface="Times New Roman" pitchFamily="18" charset="0"/>
                <a:cs typeface="Times New Roman" pitchFamily="18" charset="0"/>
              </a:rPr>
              <a:t> 2" </a:t>
            </a:r>
            <a:r>
              <a:rPr lang="en-US" sz="2000" b="1" i="1" dirty="0" err="1">
                <a:latin typeface="Times New Roman" pitchFamily="18" charset="0"/>
                <a:cs typeface="Times New Roman" pitchFamily="18" charset="0"/>
              </a:rPr>
              <a:t>của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mình</a:t>
            </a:r>
            <a:r>
              <a:rPr lang="en-US" sz="2000" b="1" i="1" dirty="0">
                <a:latin typeface="Times New Roman" pitchFamily="18" charset="0"/>
                <a:cs typeface="Times New Roman" pitchFamily="18" charset="0"/>
              </a:rPr>
              <a:t>.</a:t>
            </a:r>
          </a:p>
        </p:txBody>
      </p:sp>
      <p:pic>
        <p:nvPicPr>
          <p:cNvPr id="8" name="Picture 7"/>
          <p:cNvPicPr>
            <a:picLocks noChangeAspect="1"/>
          </p:cNvPicPr>
          <p:nvPr/>
        </p:nvPicPr>
        <p:blipFill rotWithShape="1">
          <a:blip r:embed="rId3"/>
          <a:srcRect l="5000" t="2170" b="7673"/>
          <a:stretch/>
        </p:blipFill>
        <p:spPr>
          <a:xfrm>
            <a:off x="4572000" y="2192685"/>
            <a:ext cx="3124200" cy="3864142"/>
          </a:xfrm>
          <a:prstGeom prst="rect">
            <a:avLst/>
          </a:prstGeom>
        </p:spPr>
      </p:pic>
    </p:spTree>
    <p:extLst>
      <p:ext uri="{BB962C8B-B14F-4D97-AF65-F5344CB8AC3E}">
        <p14:creationId xmlns:p14="http://schemas.microsoft.com/office/powerpoint/2010/main" val="295292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circle(in)">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1043</TotalTime>
  <Words>1613</Words>
  <Application>Microsoft Office PowerPoint</Application>
  <PresentationFormat>On-screen Show (4:3)</PresentationFormat>
  <Paragraphs>148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.VnTime</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SKY</dc:creator>
  <cp:lastModifiedBy>Vũ Thị Ngọc Anh</cp:lastModifiedBy>
  <cp:revision>46</cp:revision>
  <dcterms:created xsi:type="dcterms:W3CDTF">2020-11-10T06:27:44Z</dcterms:created>
  <dcterms:modified xsi:type="dcterms:W3CDTF">2022-12-04T09:06:01Z</dcterms:modified>
</cp:coreProperties>
</file>