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Lst>
  <p:notesMasterIdLst>
    <p:notesMasterId r:id="rId22"/>
  </p:notesMasterIdLst>
  <p:sldIdLst>
    <p:sldId id="256" r:id="rId5"/>
    <p:sldId id="349" r:id="rId6"/>
    <p:sldId id="350" r:id="rId7"/>
    <p:sldId id="351" r:id="rId8"/>
    <p:sldId id="332" r:id="rId9"/>
    <p:sldId id="321" r:id="rId10"/>
    <p:sldId id="325" r:id="rId11"/>
    <p:sldId id="333" r:id="rId12"/>
    <p:sldId id="323" r:id="rId13"/>
    <p:sldId id="312" r:id="rId14"/>
    <p:sldId id="314" r:id="rId15"/>
    <p:sldId id="324" r:id="rId16"/>
    <p:sldId id="261" r:id="rId17"/>
    <p:sldId id="326" r:id="rId18"/>
    <p:sldId id="327" r:id="rId19"/>
    <p:sldId id="366" r:id="rId20"/>
    <p:sldId id="3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userDrawn="1">
          <p15:clr>
            <a:srgbClr val="A4A3A4"/>
          </p15:clr>
        </p15:guide>
        <p15:guide id="2" pos="37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a:srgbClr val="9A0000"/>
    <a:srgbClr val="FEF2E8"/>
    <a:srgbClr val="AD403D"/>
    <a:srgbClr val="D99593"/>
    <a:srgbClr val="5C732F"/>
    <a:srgbClr val="C40000"/>
    <a:srgbClr val="DA0000"/>
    <a:srgbClr val="9E3C2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756" y="72"/>
      </p:cViewPr>
      <p:guideLst>
        <p:guide orient="horz" pos="2201"/>
        <p:guide pos="373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24CD063-5834-4304-B6D0-9406FB474E38}"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en-US"/>
        </a:p>
      </dgm:t>
    </dgm:pt>
    <dgm:pt modelId="{EF2CC770-4715-4DEE-8A7F-8FC275A12CF4}">
      <dgm:prSet phldrT="[Text]" custT="1"/>
      <dgm:spPr>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nSpc>
              <a:spcPts val="3800"/>
            </a:lnSpc>
            <a:spcBef>
              <a:spcPts val="600"/>
            </a:spcBef>
            <a:spcAft>
              <a:spcPts val="600"/>
            </a:spcAft>
          </a:pPr>
          <a:r>
            <a:rPr lang="en-US" sz="2400" dirty="0" err="1" smtClean="0">
              <a:solidFill>
                <a:schemeClr val="tx1"/>
              </a:solidFill>
              <a:latin typeface="Times New Roman" panose="02020603050405020304" pitchFamily="18" charset="0"/>
              <a:cs typeface="Times New Roman" panose="02020603050405020304" pitchFamily="18" charset="0"/>
            </a:rPr>
            <a:t>Tôi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tiến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hiện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bài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tập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ứng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dụng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mình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trẻ</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việc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thiết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mảng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tường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mở</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đồ</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đồ</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nhằm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triển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xúc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động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trẻ</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Mảng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tường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mở</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đồ</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đồ</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tôi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dụng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được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từ</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nguyên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liệu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mở</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nhau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nhưng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tạo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độ</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gần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gũi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với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trẻ</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kiệm</a:t>
          </a:r>
          <a:r>
            <a:rPr lang="en-US" sz="2400" dirty="0" smtClean="0">
              <a:solidFill>
                <a:schemeClr val="tx1"/>
              </a:solidFill>
              <a:latin typeface="Times New Roman" panose="02020603050405020304" pitchFamily="18" charset="0"/>
              <a:cs typeface="Times New Roman" panose="02020603050405020304" pitchFamily="18" charset="0"/>
            </a:rPr>
            <a:t> chi </a:t>
          </a:r>
          <a:r>
            <a:rPr lang="en-US" sz="2400" dirty="0" err="1" smtClean="0">
              <a:solidFill>
                <a:schemeClr val="tx1"/>
              </a:solidFill>
              <a:latin typeface="Times New Roman" panose="02020603050405020304" pitchFamily="18" charset="0"/>
              <a:cs typeface="Times New Roman" panose="02020603050405020304" pitchFamily="18" charset="0"/>
            </a:rPr>
            <a:t>phí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trình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hiện</a:t>
          </a:r>
          <a:r>
            <a:rPr lang="en-US" sz="24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dgm:t>
    </dgm:pt>
    <dgm:pt modelId="{4DB5834F-2AC2-4F16-A9EA-E801E5D1B2C0}" type="parTrans" cxnId="{1749685D-5C19-4F2D-8352-B347682587EE}">
      <dgm:prSet/>
      <dgm:spPr/>
      <dgm:t>
        <a:bodyPr/>
        <a:lstStyle/>
        <a:p>
          <a:endParaRPr lang="en-US" sz="2400"/>
        </a:p>
      </dgm:t>
    </dgm:pt>
    <dgm:pt modelId="{A60C4177-721D-4D69-AEC2-374755994B1E}" type="sibTrans" cxnId="{1749685D-5C19-4F2D-8352-B347682587EE}">
      <dgm:prSet/>
      <dgm:spPr/>
      <dgm:t>
        <a:bodyPr/>
        <a:lstStyle/>
        <a:p>
          <a:endParaRPr lang="en-US" sz="2400"/>
        </a:p>
      </dgm:t>
    </dgm:pt>
    <dgm:pt modelId="{2FD87AF8-E4A1-4CD7-A861-0370151409B9}" type="pres">
      <dgm:prSet presAssocID="{524CD063-5834-4304-B6D0-9406FB474E38}" presName="linear" presStyleCnt="0">
        <dgm:presLayoutVars>
          <dgm:dir/>
          <dgm:animLvl val="lvl"/>
          <dgm:resizeHandles val="exact"/>
        </dgm:presLayoutVars>
      </dgm:prSet>
      <dgm:spPr/>
      <dgm:t>
        <a:bodyPr/>
        <a:lstStyle/>
        <a:p>
          <a:endParaRPr lang="en-US"/>
        </a:p>
      </dgm:t>
    </dgm:pt>
    <dgm:pt modelId="{417C36E1-26C4-417F-8CF3-0A9E9D4F569F}" type="pres">
      <dgm:prSet presAssocID="{EF2CC770-4715-4DEE-8A7F-8FC275A12CF4}" presName="parentLin" presStyleCnt="0"/>
      <dgm:spPr/>
    </dgm:pt>
    <dgm:pt modelId="{7269C22A-F1A8-4704-9853-F589B9AF3EEB}" type="pres">
      <dgm:prSet presAssocID="{EF2CC770-4715-4DEE-8A7F-8FC275A12CF4}" presName="parentLeftMargin" presStyleLbl="node1" presStyleIdx="0" presStyleCnt="1"/>
      <dgm:spPr/>
      <dgm:t>
        <a:bodyPr/>
        <a:lstStyle/>
        <a:p>
          <a:endParaRPr lang="en-US"/>
        </a:p>
      </dgm:t>
    </dgm:pt>
    <dgm:pt modelId="{025687EE-1DC4-4A99-A606-0D606AF77365}" type="pres">
      <dgm:prSet presAssocID="{EF2CC770-4715-4DEE-8A7F-8FC275A12CF4}" presName="parentText" presStyleLbl="node1" presStyleIdx="0" presStyleCnt="1" custScaleX="133428" custScaleY="242485" custLinFactNeighborX="-7743" custLinFactNeighborY="16157">
        <dgm:presLayoutVars>
          <dgm:chMax val="0"/>
          <dgm:bulletEnabled val="1"/>
        </dgm:presLayoutVars>
      </dgm:prSet>
      <dgm:spPr/>
      <dgm:t>
        <a:bodyPr/>
        <a:lstStyle/>
        <a:p>
          <a:endParaRPr lang="en-US"/>
        </a:p>
      </dgm:t>
    </dgm:pt>
    <dgm:pt modelId="{E4D9B4FE-6669-403E-98F0-0A09ADA6EA7F}" type="pres">
      <dgm:prSet presAssocID="{EF2CC770-4715-4DEE-8A7F-8FC275A12CF4}" presName="negativeSpace" presStyleCnt="0"/>
      <dgm:spPr/>
    </dgm:pt>
    <dgm:pt modelId="{1781F4B0-26FE-44C3-95C3-DC7278317BE6}" type="pres">
      <dgm:prSet presAssocID="{EF2CC770-4715-4DEE-8A7F-8FC275A12CF4}" presName="childText" presStyleLbl="conFgAcc1" presStyleIdx="0" presStyleCnt="1">
        <dgm:presLayoutVars>
          <dgm:bulletEnabled val="1"/>
        </dgm:presLayoutVars>
      </dgm:prSet>
      <dgm:spPr/>
    </dgm:pt>
  </dgm:ptLst>
  <dgm:cxnLst>
    <dgm:cxn modelId="{77A6D340-459E-4BB4-82E7-5515D9FC107F}" type="presOf" srcId="{EF2CC770-4715-4DEE-8A7F-8FC275A12CF4}" destId="{7269C22A-F1A8-4704-9853-F589B9AF3EEB}" srcOrd="0" destOrd="0" presId="urn:microsoft.com/office/officeart/2005/8/layout/list1#1"/>
    <dgm:cxn modelId="{5B4F2050-00DF-4C1E-9690-0B0D3F74AAF4}" type="presOf" srcId="{EF2CC770-4715-4DEE-8A7F-8FC275A12CF4}" destId="{025687EE-1DC4-4A99-A606-0D606AF77365}" srcOrd="1" destOrd="0" presId="urn:microsoft.com/office/officeart/2005/8/layout/list1#1"/>
    <dgm:cxn modelId="{7F6853E3-37C9-44DF-B434-978C4D6CDEC6}" type="presOf" srcId="{524CD063-5834-4304-B6D0-9406FB474E38}" destId="{2FD87AF8-E4A1-4CD7-A861-0370151409B9}" srcOrd="0" destOrd="0" presId="urn:microsoft.com/office/officeart/2005/8/layout/list1#1"/>
    <dgm:cxn modelId="{1749685D-5C19-4F2D-8352-B347682587EE}" srcId="{524CD063-5834-4304-B6D0-9406FB474E38}" destId="{EF2CC770-4715-4DEE-8A7F-8FC275A12CF4}" srcOrd="0" destOrd="0" parTransId="{4DB5834F-2AC2-4F16-A9EA-E801E5D1B2C0}" sibTransId="{A60C4177-721D-4D69-AEC2-374755994B1E}"/>
    <dgm:cxn modelId="{6A035A9E-86B2-4608-8BFE-303636AD223B}" type="presParOf" srcId="{2FD87AF8-E4A1-4CD7-A861-0370151409B9}" destId="{417C36E1-26C4-417F-8CF3-0A9E9D4F569F}" srcOrd="0" destOrd="0" presId="urn:microsoft.com/office/officeart/2005/8/layout/list1#1"/>
    <dgm:cxn modelId="{3E6FA8E1-9003-4A4B-929A-72A23B4524D9}" type="presParOf" srcId="{417C36E1-26C4-417F-8CF3-0A9E9D4F569F}" destId="{7269C22A-F1A8-4704-9853-F589B9AF3EEB}" srcOrd="0" destOrd="0" presId="urn:microsoft.com/office/officeart/2005/8/layout/list1#1"/>
    <dgm:cxn modelId="{146E4E01-307A-44B4-900B-352622AF69A2}" type="presParOf" srcId="{417C36E1-26C4-417F-8CF3-0A9E9D4F569F}" destId="{025687EE-1DC4-4A99-A606-0D606AF77365}" srcOrd="1" destOrd="0" presId="urn:microsoft.com/office/officeart/2005/8/layout/list1#1"/>
    <dgm:cxn modelId="{0D3E6275-D3AB-47BE-9A49-CA7F7A887475}" type="presParOf" srcId="{2FD87AF8-E4A1-4CD7-A861-0370151409B9}" destId="{E4D9B4FE-6669-403E-98F0-0A09ADA6EA7F}" srcOrd="1" destOrd="0" presId="urn:microsoft.com/office/officeart/2005/8/layout/list1#1"/>
    <dgm:cxn modelId="{74B603E3-7028-4D11-B228-EF88DCF3E86B}" type="presParOf" srcId="{2FD87AF8-E4A1-4CD7-A861-0370151409B9}" destId="{1781F4B0-26FE-44C3-95C3-DC7278317BE6}" srcOrd="2"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CD063-5834-4304-B6D0-9406FB474E38}" type="doc">
      <dgm:prSet loTypeId="urn:microsoft.com/office/officeart/2005/8/layout/list1#2" loCatId="list" qsTypeId="urn:microsoft.com/office/officeart/2005/8/quickstyle/simple1#2" qsCatId="simple" csTypeId="urn:microsoft.com/office/officeart/2005/8/colors/accent1_2#2" csCatId="accent1" phldr="1"/>
      <dgm:spPr/>
      <dgm:t>
        <a:bodyPr/>
        <a:lstStyle/>
        <a:p>
          <a:endParaRPr lang="en-US"/>
        </a:p>
      </dgm:t>
    </dgm:pt>
    <dgm:pt modelId="{EF2CC770-4715-4DEE-8A7F-8FC275A12CF4}">
      <dgm:prSet phldrT="[Text]" custT="1"/>
      <dgm:spPr>
        <a:solidFill>
          <a:schemeClr val="accent4">
            <a:lumMod val="75000"/>
          </a:schemeClr>
        </a:solidFill>
      </dgm:spPr>
      <dgm:t>
        <a:bodyPr/>
        <a:lstStyle/>
        <a:p>
          <a:pPr>
            <a:lnSpc>
              <a:spcPct val="100000"/>
            </a:lnSpc>
            <a:spcBef>
              <a:spcPts val="600"/>
            </a:spcBef>
            <a:spcAft>
              <a:spcPts val="600"/>
            </a:spcAft>
          </a:pPr>
          <a:r>
            <a:rPr lang="en-US" sz="2400" dirty="0" err="1" smtClean="0">
              <a:latin typeface="Times New Roman" panose="02020603050405020304" pitchFamily="18" charset="0"/>
              <a:cs typeface="Times New Roman" panose="02020603050405020304" pitchFamily="18" charset="0"/>
            </a:rPr>
            <a:t>Hướng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cha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tốt</a:t>
          </a:r>
          <a:r>
            <a:rPr lang="en-US" sz="2400" smtClean="0">
              <a:latin typeface="Times New Roman" panose="02020603050405020304" pitchFamily="18" charset="0"/>
              <a:cs typeface="Times New Roman" panose="02020603050405020304" pitchFamily="18" charset="0"/>
            </a:rPr>
            <a:t> .Trao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huynh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4DB5834F-2AC2-4F16-A9EA-E801E5D1B2C0}" type="parTrans" cxnId="{1749685D-5C19-4F2D-8352-B347682587EE}">
      <dgm:prSet/>
      <dgm:spPr/>
      <dgm:t>
        <a:bodyPr/>
        <a:lstStyle/>
        <a:p>
          <a:pPr>
            <a:lnSpc>
              <a:spcPts val="3300"/>
            </a:lnSpc>
            <a:spcBef>
              <a:spcPts val="600"/>
            </a:spcBef>
            <a:spcAft>
              <a:spcPts val="600"/>
            </a:spcAft>
          </a:pPr>
          <a:endParaRPr lang="en-US" sz="2400">
            <a:latin typeface="Times New Roman" panose="02020603050405020304" pitchFamily="18" charset="0"/>
            <a:cs typeface="Times New Roman" panose="02020603050405020304" pitchFamily="18" charset="0"/>
          </a:endParaRPr>
        </a:p>
      </dgm:t>
    </dgm:pt>
    <dgm:pt modelId="{A60C4177-721D-4D69-AEC2-374755994B1E}" type="sibTrans" cxnId="{1749685D-5C19-4F2D-8352-B347682587EE}">
      <dgm:prSet/>
      <dgm:spPr/>
      <dgm:t>
        <a:bodyPr/>
        <a:lstStyle/>
        <a:p>
          <a:pPr>
            <a:lnSpc>
              <a:spcPts val="3300"/>
            </a:lnSpc>
            <a:spcBef>
              <a:spcPts val="600"/>
            </a:spcBef>
            <a:spcAft>
              <a:spcPts val="600"/>
            </a:spcAft>
          </a:pPr>
          <a:endParaRPr lang="en-US" sz="2400">
            <a:latin typeface="Times New Roman" panose="02020603050405020304" pitchFamily="18" charset="0"/>
            <a:cs typeface="Times New Roman" panose="02020603050405020304" pitchFamily="18" charset="0"/>
          </a:endParaRPr>
        </a:p>
      </dgm:t>
    </dgm:pt>
    <dgm:pt modelId="{2FD87AF8-E4A1-4CD7-A861-0370151409B9}" type="pres">
      <dgm:prSet presAssocID="{524CD063-5834-4304-B6D0-9406FB474E38}" presName="linear" presStyleCnt="0">
        <dgm:presLayoutVars>
          <dgm:dir/>
          <dgm:animLvl val="lvl"/>
          <dgm:resizeHandles val="exact"/>
        </dgm:presLayoutVars>
      </dgm:prSet>
      <dgm:spPr/>
      <dgm:t>
        <a:bodyPr/>
        <a:lstStyle/>
        <a:p>
          <a:endParaRPr lang="en-US"/>
        </a:p>
      </dgm:t>
    </dgm:pt>
    <dgm:pt modelId="{417C36E1-26C4-417F-8CF3-0A9E9D4F569F}" type="pres">
      <dgm:prSet presAssocID="{EF2CC770-4715-4DEE-8A7F-8FC275A12CF4}" presName="parentLin" presStyleCnt="0"/>
      <dgm:spPr/>
    </dgm:pt>
    <dgm:pt modelId="{7269C22A-F1A8-4704-9853-F589B9AF3EEB}" type="pres">
      <dgm:prSet presAssocID="{EF2CC770-4715-4DEE-8A7F-8FC275A12CF4}" presName="parentLeftMargin" presStyleLbl="node1" presStyleIdx="0" presStyleCnt="1"/>
      <dgm:spPr/>
      <dgm:t>
        <a:bodyPr/>
        <a:lstStyle/>
        <a:p>
          <a:endParaRPr lang="en-US"/>
        </a:p>
      </dgm:t>
    </dgm:pt>
    <dgm:pt modelId="{025687EE-1DC4-4A99-A606-0D606AF77365}" type="pres">
      <dgm:prSet presAssocID="{EF2CC770-4715-4DEE-8A7F-8FC275A12CF4}" presName="parentText" presStyleLbl="node1" presStyleIdx="0" presStyleCnt="1" custScaleX="138328" custScaleY="75084" custLinFactY="-17766" custLinFactNeighborX="66514" custLinFactNeighborY="-100000">
        <dgm:presLayoutVars>
          <dgm:chMax val="0"/>
          <dgm:bulletEnabled val="1"/>
        </dgm:presLayoutVars>
      </dgm:prSet>
      <dgm:spPr/>
      <dgm:t>
        <a:bodyPr/>
        <a:lstStyle/>
        <a:p>
          <a:endParaRPr lang="en-US"/>
        </a:p>
      </dgm:t>
    </dgm:pt>
    <dgm:pt modelId="{E4D9B4FE-6669-403E-98F0-0A09ADA6EA7F}" type="pres">
      <dgm:prSet presAssocID="{EF2CC770-4715-4DEE-8A7F-8FC275A12CF4}" presName="negativeSpace" presStyleCnt="0"/>
      <dgm:spPr/>
    </dgm:pt>
    <dgm:pt modelId="{1781F4B0-26FE-44C3-95C3-DC7278317BE6}" type="pres">
      <dgm:prSet presAssocID="{EF2CC770-4715-4DEE-8A7F-8FC275A12CF4}" presName="childText" presStyleLbl="conFgAcc1" presStyleIdx="0" presStyleCnt="1" custScaleY="47397">
        <dgm:presLayoutVars>
          <dgm:bulletEnabled val="1"/>
        </dgm:presLayoutVars>
      </dgm:prSet>
      <dgm:spPr/>
    </dgm:pt>
  </dgm:ptLst>
  <dgm:cxnLst>
    <dgm:cxn modelId="{55918C03-1446-4011-A480-95D812194F37}" type="presOf" srcId="{524CD063-5834-4304-B6D0-9406FB474E38}" destId="{2FD87AF8-E4A1-4CD7-A861-0370151409B9}" srcOrd="0" destOrd="0" presId="urn:microsoft.com/office/officeart/2005/8/layout/list1#2"/>
    <dgm:cxn modelId="{93F7649A-12CD-49DB-9790-67B24AEC2638}" type="presOf" srcId="{EF2CC770-4715-4DEE-8A7F-8FC275A12CF4}" destId="{7269C22A-F1A8-4704-9853-F589B9AF3EEB}" srcOrd="0" destOrd="0" presId="urn:microsoft.com/office/officeart/2005/8/layout/list1#2"/>
    <dgm:cxn modelId="{878526AD-4FC5-43D5-B809-E3D151C23866}" type="presOf" srcId="{EF2CC770-4715-4DEE-8A7F-8FC275A12CF4}" destId="{025687EE-1DC4-4A99-A606-0D606AF77365}" srcOrd="1" destOrd="0" presId="urn:microsoft.com/office/officeart/2005/8/layout/list1#2"/>
    <dgm:cxn modelId="{1749685D-5C19-4F2D-8352-B347682587EE}" srcId="{524CD063-5834-4304-B6D0-9406FB474E38}" destId="{EF2CC770-4715-4DEE-8A7F-8FC275A12CF4}" srcOrd="0" destOrd="0" parTransId="{4DB5834F-2AC2-4F16-A9EA-E801E5D1B2C0}" sibTransId="{A60C4177-721D-4D69-AEC2-374755994B1E}"/>
    <dgm:cxn modelId="{6534F55B-3A02-490E-BA9F-29EA64FB6E44}" type="presParOf" srcId="{2FD87AF8-E4A1-4CD7-A861-0370151409B9}" destId="{417C36E1-26C4-417F-8CF3-0A9E9D4F569F}" srcOrd="0" destOrd="0" presId="urn:microsoft.com/office/officeart/2005/8/layout/list1#2"/>
    <dgm:cxn modelId="{0FD8CE95-7D81-418A-AD4C-AF6F693A3AF0}" type="presParOf" srcId="{417C36E1-26C4-417F-8CF3-0A9E9D4F569F}" destId="{7269C22A-F1A8-4704-9853-F589B9AF3EEB}" srcOrd="0" destOrd="0" presId="urn:microsoft.com/office/officeart/2005/8/layout/list1#2"/>
    <dgm:cxn modelId="{C62DAF1A-10F5-4C7B-839D-B909A5AE052A}" type="presParOf" srcId="{417C36E1-26C4-417F-8CF3-0A9E9D4F569F}" destId="{025687EE-1DC4-4A99-A606-0D606AF77365}" srcOrd="1" destOrd="0" presId="urn:microsoft.com/office/officeart/2005/8/layout/list1#2"/>
    <dgm:cxn modelId="{E29844D6-9151-491A-B9A4-E5DCB5A97525}" type="presParOf" srcId="{2FD87AF8-E4A1-4CD7-A861-0370151409B9}" destId="{E4D9B4FE-6669-403E-98F0-0A09ADA6EA7F}" srcOrd="1" destOrd="0" presId="urn:microsoft.com/office/officeart/2005/8/layout/list1#2"/>
    <dgm:cxn modelId="{8DAAC59F-19B8-4D12-A54B-5CA3D78D1389}" type="presParOf" srcId="{2FD87AF8-E4A1-4CD7-A861-0370151409B9}" destId="{1781F4B0-26FE-44C3-95C3-DC7278317BE6}" srcOrd="2"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1F4B0-26FE-44C3-95C3-DC7278317BE6}">
      <dsp:nvSpPr>
        <dsp:cNvPr id="0" name=""/>
        <dsp:cNvSpPr/>
      </dsp:nvSpPr>
      <dsp:spPr>
        <a:xfrm>
          <a:off x="0" y="2362742"/>
          <a:ext cx="10972800"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5687EE-1DC4-4A99-A606-0D606AF77365}">
      <dsp:nvSpPr>
        <dsp:cNvPr id="0" name=""/>
        <dsp:cNvSpPr/>
      </dsp:nvSpPr>
      <dsp:spPr>
        <a:xfrm>
          <a:off x="505664" y="228609"/>
          <a:ext cx="10238542" cy="2934844"/>
        </a:xfrm>
        <a:prstGeom prst="roundRect">
          <a:avLst/>
        </a:prstGeom>
        <a:solidFill>
          <a:schemeClr val="accent6">
            <a:lumMod val="40000"/>
            <a:lumOff val="6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1066800">
            <a:lnSpc>
              <a:spcPts val="3800"/>
            </a:lnSpc>
            <a:spcBef>
              <a:spcPct val="0"/>
            </a:spcBef>
            <a:spcAft>
              <a:spcPts val="600"/>
            </a:spcAft>
          </a:pPr>
          <a:r>
            <a:rPr lang="en-US" sz="2400" kern="1200" dirty="0" err="1" smtClean="0">
              <a:solidFill>
                <a:schemeClr val="tx1"/>
              </a:solidFill>
              <a:latin typeface="Times New Roman" panose="02020603050405020304" pitchFamily="18" charset="0"/>
              <a:cs typeface="Times New Roman" panose="02020603050405020304" pitchFamily="18" charset="0"/>
            </a:rPr>
            <a:t>Tôi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tiến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hành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thực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hiện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các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bài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tập</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ứng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dụng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của</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mình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trên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trẻ</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đó</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là</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việc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thiết</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kế</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mảng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tường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mở</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và</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các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đồ</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dùng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đồ</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chơi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nhằm</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phát</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triển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xúc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giác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và</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vận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động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tinh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cho</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trẻ</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Mảng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tường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mở</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và</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các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đồ</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dùng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đồ</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chơi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mà</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tôi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sử</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dụng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được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làm</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từ</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các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nguyên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vật</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liệu</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mở</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khác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nhau</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nhưng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tạo</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độ</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gần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gũi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với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trẻ</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và</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tiết</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kiệm</a:t>
          </a:r>
          <a:r>
            <a:rPr lang="en-US" sz="2400" kern="1200" dirty="0" smtClean="0">
              <a:solidFill>
                <a:schemeClr val="tx1"/>
              </a:solidFill>
              <a:latin typeface="Times New Roman" panose="02020603050405020304" pitchFamily="18" charset="0"/>
              <a:cs typeface="Times New Roman" panose="02020603050405020304" pitchFamily="18" charset="0"/>
            </a:rPr>
            <a:t> chi </a:t>
          </a:r>
          <a:r>
            <a:rPr lang="en-US" sz="2400" kern="1200" dirty="0" err="1" smtClean="0">
              <a:solidFill>
                <a:schemeClr val="tx1"/>
              </a:solidFill>
              <a:latin typeface="Times New Roman" panose="02020603050405020304" pitchFamily="18" charset="0"/>
              <a:cs typeface="Times New Roman" panose="02020603050405020304" pitchFamily="18" charset="0"/>
            </a:rPr>
            <a:t>phí</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cho</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quá</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trình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thực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hiện</a:t>
          </a:r>
          <a:r>
            <a:rPr lang="en-US" sz="2400" kern="1200" dirty="0" smtClean="0">
              <a:solidFill>
                <a:schemeClr val="tx1"/>
              </a:solidFill>
              <a:latin typeface="Times New Roman" panose="02020603050405020304" pitchFamily="18" charset="0"/>
              <a:cs typeface="Times New Roman" panose="02020603050405020304" pitchFamily="18" charset="0"/>
            </a:rPr>
            <a:t> .</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648931" y="371876"/>
        <a:ext cx="9952008" cy="2648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1F4B0-26FE-44C3-95C3-DC7278317BE6}">
      <dsp:nvSpPr>
        <dsp:cNvPr id="0" name=""/>
        <dsp:cNvSpPr/>
      </dsp:nvSpPr>
      <dsp:spPr>
        <a:xfrm>
          <a:off x="0" y="738904"/>
          <a:ext cx="11190514" cy="7644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5687EE-1DC4-4A99-A606-0D606AF77365}">
      <dsp:nvSpPr>
        <dsp:cNvPr id="0" name=""/>
        <dsp:cNvSpPr/>
      </dsp:nvSpPr>
      <dsp:spPr>
        <a:xfrm>
          <a:off x="555837" y="0"/>
          <a:ext cx="10634676" cy="1418546"/>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082" tIns="0" rIns="296082" bIns="0" numCol="1" spcCol="1270" anchor="ctr" anchorCtr="0">
          <a:noAutofit/>
        </a:bodyPr>
        <a:lstStyle/>
        <a:p>
          <a:pPr lvl="0" algn="l" defTabSz="1066800">
            <a:lnSpc>
              <a:spcPct val="100000"/>
            </a:lnSpc>
            <a:spcBef>
              <a:spcPct val="0"/>
            </a:spcBef>
            <a:spcAft>
              <a:spcPts val="600"/>
            </a:spcAft>
          </a:pPr>
          <a:r>
            <a:rPr lang="en-US" sz="2400" kern="1200" dirty="0" err="1" smtClean="0">
              <a:latin typeface="Times New Roman" panose="02020603050405020304" pitchFamily="18" charset="0"/>
              <a:cs typeface="Times New Roman" panose="02020603050405020304" pitchFamily="18" charset="0"/>
            </a:rPr>
            <a:t>Hướng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dẫn</a:t>
          </a:r>
          <a:r>
            <a:rPr lang="en-US" sz="2400" kern="1200" dirty="0" smtClean="0">
              <a:latin typeface="Times New Roman" panose="02020603050405020304" pitchFamily="18" charset="0"/>
              <a:cs typeface="Times New Roman" panose="02020603050405020304" pitchFamily="18" charset="0"/>
            </a:rPr>
            <a:t> cha </a:t>
          </a:r>
          <a:r>
            <a:rPr lang="en-US" sz="2400" kern="1200" dirty="0" err="1" smtClean="0">
              <a:latin typeface="Times New Roman" panose="02020603050405020304" pitchFamily="18" charset="0"/>
              <a:cs typeface="Times New Roman" panose="02020603050405020304" pitchFamily="18" charset="0"/>
            </a:rPr>
            <a:t>mẹ</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trẻ</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thực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hiện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bài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tập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với</a:t>
          </a:r>
          <a:r>
            <a:rPr lang="en-US" sz="2400" kern="1200" dirty="0" smtClean="0">
              <a:latin typeface="Times New Roman" panose="02020603050405020304" pitchFamily="18" charset="0"/>
              <a:cs typeface="Times New Roman" panose="02020603050405020304" pitchFamily="18" charset="0"/>
            </a:rPr>
            <a:t> con </a:t>
          </a:r>
          <a:r>
            <a:rPr lang="en-US" sz="2400" kern="1200" dirty="0" err="1" smtClean="0">
              <a:latin typeface="Times New Roman" panose="02020603050405020304" pitchFamily="18" charset="0"/>
              <a:cs typeface="Times New Roman" panose="02020603050405020304" pitchFamily="18" charset="0"/>
            </a:rPr>
            <a:t>để</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đạt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được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quả</a:t>
          </a:r>
          <a:r>
            <a:rPr lang="en-US" sz="2400" kern="1200" dirty="0" smtClean="0">
              <a:latin typeface="Times New Roman" panose="02020603050405020304" pitchFamily="18" charset="0"/>
              <a:cs typeface="Times New Roman" panose="02020603050405020304" pitchFamily="18" charset="0"/>
            </a:rPr>
            <a:t> </a:t>
          </a:r>
          <a:r>
            <a:rPr lang="en-US" sz="2400" kern="1200" err="1" smtClean="0">
              <a:latin typeface="Times New Roman" panose="02020603050405020304" pitchFamily="18" charset="0"/>
              <a:cs typeface="Times New Roman" panose="02020603050405020304" pitchFamily="18" charset="0"/>
            </a:rPr>
            <a:t>tốt</a:t>
          </a:r>
          <a:r>
            <a:rPr lang="en-US" sz="2400" kern="1200" smtClean="0">
              <a:latin typeface="Times New Roman" panose="02020603050405020304" pitchFamily="18" charset="0"/>
              <a:cs typeface="Times New Roman" panose="02020603050405020304" pitchFamily="18" charset="0"/>
            </a:rPr>
            <a:t> .Trao </a:t>
          </a:r>
          <a:r>
            <a:rPr lang="en-US" sz="2400" kern="1200" dirty="0" err="1" smtClean="0">
              <a:latin typeface="Times New Roman" panose="02020603050405020304" pitchFamily="18" charset="0"/>
              <a:cs typeface="Times New Roman" panose="02020603050405020304" pitchFamily="18" charset="0"/>
            </a:rPr>
            <a:t>đổi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với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phụ</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huynh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về</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khả</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năng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sáng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tạo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tính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kiên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trì</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của</a:t>
          </a:r>
          <a:r>
            <a:rPr lang="en-US" sz="2400" kern="1200" dirty="0" smtClean="0">
              <a:latin typeface="Times New Roman" panose="02020603050405020304" pitchFamily="18" charset="0"/>
              <a:cs typeface="Times New Roman" panose="02020603050405020304" pitchFamily="18" charset="0"/>
            </a:rPr>
            <a:t> con </a:t>
          </a:r>
          <a:r>
            <a:rPr lang="en-US" sz="2400" kern="1200" dirty="0" err="1" smtClean="0">
              <a:latin typeface="Times New Roman" panose="02020603050405020304" pitchFamily="18" charset="0"/>
              <a:cs typeface="Times New Roman" panose="02020603050405020304" pitchFamily="18" charset="0"/>
            </a:rPr>
            <a:t>em</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mình</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từ</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cô</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giáo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phương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pháp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hướng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dẫn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cụ</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thể</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dễ</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hiểu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từng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trẻ</a:t>
          </a:r>
          <a:r>
            <a:rPr lang="en-US" sz="2400" kern="1200" dirty="0" smtClean="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dsp:txBody>
      <dsp:txXfrm>
        <a:off x="625085" y="69248"/>
        <a:ext cx="10496180" cy="128005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E8E60-0E2A-4379-8FEE-3611ED497F32}" type="datetimeFigureOut">
              <a:rPr lang="en-US" smtClean="0"/>
              <a:t>17/10/2023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62B0F-3ADA-4C4C-B5E4-1F436B41394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F79495-F4C6-4AA3-A23F-BC15FFB69A68}"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79495-F4C6-4AA3-A23F-BC15FFB69A68}"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79495-F4C6-4AA3-A23F-BC15FFB69A68}"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79495-F4C6-4AA3-A23F-BC15FFB69A68}"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174849-A29D-4A98-9549-02656FB93547}" type="datetimeFigureOut">
              <a:rPr lang="en-US" smtClean="0">
                <a:solidFill>
                  <a:prstClr val="black">
                    <a:tint val="75000"/>
                  </a:prstClr>
                </a:solidFill>
              </a:rPr>
              <a:t>17/10/2023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B4BFC3-AC6B-4979-899F-C5DACE3F66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79495-F4C6-4AA3-A23F-BC15FFB69A68}"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Chỗ dành sẵn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8F77FC70-716C-40BF-B175-2B48BE74B56A}" type="slidenum">
              <a:rPr lang="en-US">
                <a:solidFill>
                  <a:srgbClr val="000066"/>
                </a:solidFill>
              </a:rPr>
              <a:t>‹#›</a:t>
            </a:fld>
            <a:endParaRPr lang="en-US">
              <a:solidFill>
                <a:srgbClr val="000066"/>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F79495-F4C6-4AA3-A23F-BC15FFB69A68}"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Chỗ dành sẵn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8F77FC70-716C-40BF-B175-2B48BE74B56A}" type="slidenum">
              <a:rPr lang="en-US">
                <a:solidFill>
                  <a:srgbClr val="000066"/>
                </a:solidFill>
              </a:rPr>
              <a:t>‹#›</a:t>
            </a:fld>
            <a:endParaRPr lang="en-US">
              <a:solidFill>
                <a:srgbClr val="00006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F79495-F4C6-4AA3-A23F-BC15FFB69A68}" type="datetimeFigureOut">
              <a:rPr lang="en-US" smtClean="0"/>
              <a:t>17/10/2023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F79495-F4C6-4AA3-A23F-BC15FFB69A68}" type="datetimeFigureOut">
              <a:rPr lang="en-US" smtClean="0"/>
              <a:t>17/10/2023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79495-F4C6-4AA3-A23F-BC15FFB69A68}" type="datetimeFigureOut">
              <a:rPr lang="en-US" smtClean="0"/>
              <a:t>17/10/2023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79495-F4C6-4AA3-A23F-BC15FFB69A68}"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79495-F4C6-4AA3-A23F-BC15FFB69A68}"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AA1E-12A1-43B2-8E22-ADFBDCC19FD9}" type="slidenum">
              <a:rPr lang="en-US" smtClean="0"/>
              <a:t>‹#›</a:t>
            </a:fld>
            <a:endParaRPr lang="en-US"/>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79495-F4C6-4AA3-A23F-BC15FFB69A68}" type="datetimeFigureOut">
              <a:rPr lang="en-US" smtClean="0"/>
              <a:t>17/10/2023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AA1E-12A1-43B2-8E22-ADFBDCC19F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79495-F4C6-4AA3-A23F-BC15FFB69A68}" type="datetimeFigureOut">
              <a:rPr lang="en-US" smtClean="0"/>
              <a:t>17/10/2023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AA1E-12A1-43B2-8E22-ADFBDCC19F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defTabSz="457200"/>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defTabSz="457200"/>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defTabSz="457200"/>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defTabSz="457200"/>
            <a:fld id="{B61BEF0D-F0BB-DE4B-95CE-6DB70DBA9567}" type="datetimeFigureOut">
              <a:rPr lang="en-US" smtClean="0">
                <a:solidFill>
                  <a:prstClr val="black">
                    <a:lumMod val="50000"/>
                    <a:lumOff val="50000"/>
                  </a:prstClr>
                </a:solidFill>
              </a:rPr>
              <a:t>17/10/2023</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defTabSz="457200"/>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defTabSz="457200"/>
            <a:fld id="{D57F1E4F-1CFF-5643-939E-217C01CDF565}"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533400"/>
            <a:ext cx="8229600" cy="1371600"/>
          </a:xfrm>
        </p:spPr>
        <p:txBody>
          <a:bodyPr>
            <a:normAutofit/>
          </a:bodyPr>
          <a:lstStyle/>
          <a:p>
            <a:r>
              <a:rPr lang="en-US" sz="2400" kern="0" dirty="0">
                <a:solidFill>
                  <a:schemeClr val="accent6">
                    <a:lumMod val="75000"/>
                  </a:schemeClr>
                </a:solidFill>
                <a:latin typeface="Times New Roman" panose="02020603050405020304" pitchFamily="18" charset="0"/>
                <a:cs typeface="Times New Roman" panose="02020603050405020304" pitchFamily="18" charset="0"/>
              </a:rPr>
              <a:t>PHÒNG GIÁO DỤC &amp; ĐÀO TẠO QUẬN LONG BIÊN</a:t>
            </a:r>
            <a:br>
              <a:rPr lang="en-US" sz="2400" kern="0" dirty="0">
                <a:solidFill>
                  <a:schemeClr val="accent6">
                    <a:lumMod val="75000"/>
                  </a:schemeClr>
                </a:solidFill>
                <a:latin typeface="Times New Roman" panose="02020603050405020304" pitchFamily="18" charset="0"/>
                <a:cs typeface="Times New Roman" panose="02020603050405020304" pitchFamily="18" charset="0"/>
              </a:rPr>
            </a:br>
            <a:r>
              <a:rPr lang="en-US" sz="2400" kern="0" dirty="0">
                <a:solidFill>
                  <a:schemeClr val="accent6">
                    <a:lumMod val="75000"/>
                  </a:schemeClr>
                </a:solidFill>
                <a:latin typeface="Times New Roman" panose="02020603050405020304" pitchFamily="18" charset="0"/>
                <a:cs typeface="Times New Roman" panose="02020603050405020304" pitchFamily="18" charset="0"/>
              </a:rPr>
              <a:t>TRƯỜNG MẦM NON HOA HƯỚNG DƯƠNG</a:t>
            </a:r>
            <a:endParaRPr lang="en-US" sz="26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4294967295"/>
          </p:nvPr>
        </p:nvSpPr>
        <p:spPr>
          <a:xfrm>
            <a:off x="1676400" y="3581460"/>
            <a:ext cx="8839200" cy="1219200"/>
          </a:xfrm>
        </p:spPr>
        <p:txBody>
          <a:bodyPr>
            <a:normAutofit fontScale="72500" lnSpcReduction="20000"/>
          </a:bodyPr>
          <a:lstStyle/>
          <a:p>
            <a:pPr marL="0" indent="0" algn="ctr">
              <a:buNone/>
            </a:pPr>
            <a:r>
              <a:rPr lang="nl-NL" b="1" dirty="0" smtClean="0">
                <a:solidFill>
                  <a:schemeClr val="accent1"/>
                </a:solidFill>
                <a:latin typeface="Times New Roman" panose="02020603050405020304" pitchFamily="18" charset="0"/>
                <a:cs typeface="Times New Roman" panose="02020603050405020304" pitchFamily="18" charset="0"/>
              </a:rPr>
              <a:t> “ </a:t>
            </a:r>
            <a:r>
              <a:rPr lang="nl-NL" b="1" i="1" dirty="0" smtClean="0">
                <a:solidFill>
                  <a:schemeClr val="accent1"/>
                </a:solidFill>
                <a:latin typeface="Times New Roman" panose="02020603050405020304" pitchFamily="18" charset="0"/>
                <a:cs typeface="Times New Roman" panose="02020603050405020304" pitchFamily="18" charset="0"/>
              </a:rPr>
              <a:t>Một số kinh nghiệm trong việc ứng dụng phương pháp Montess</a:t>
            </a:r>
            <a:r>
              <a:rPr lang="en-US" altLang="nl-NL" b="1" i="1" dirty="0" smtClean="0">
                <a:solidFill>
                  <a:schemeClr val="accent1"/>
                </a:solidFill>
                <a:latin typeface="Times New Roman" panose="02020603050405020304" pitchFamily="18" charset="0"/>
                <a:cs typeface="Times New Roman" panose="02020603050405020304" pitchFamily="18" charset="0"/>
              </a:rPr>
              <a:t>ori</a:t>
            </a:r>
            <a:r>
              <a:rPr lang="nl-NL" b="1" i="1" dirty="0" smtClean="0">
                <a:solidFill>
                  <a:schemeClr val="accent1"/>
                </a:solidFill>
                <a:latin typeface="Times New Roman" panose="02020603050405020304" pitchFamily="18" charset="0"/>
                <a:cs typeface="Times New Roman" panose="02020603050405020304" pitchFamily="18" charset="0"/>
              </a:rPr>
              <a:t> để phát triển xúc giác và vận động tinh cho trẻ nhà trẻ 24 – 36 tháng</a:t>
            </a:r>
            <a:r>
              <a:rPr lang="en-US" altLang="nl-NL" b="1" i="1" dirty="0" smtClean="0">
                <a:solidFill>
                  <a:schemeClr val="accent1"/>
                </a:solidFill>
                <a:latin typeface="Times New Roman" panose="02020603050405020304" pitchFamily="18" charset="0"/>
                <a:cs typeface="Times New Roman" panose="02020603050405020304" pitchFamily="18" charset="0"/>
              </a:rPr>
              <a:t> tại lớp NT D2 trường MN Hoa Hướng Dương</a:t>
            </a:r>
            <a:r>
              <a:rPr lang="nl-NL" b="1" dirty="0" smtClean="0">
                <a:solidFill>
                  <a:schemeClr val="accent1"/>
                </a:solidFill>
                <a:latin typeface="Times New Roman" panose="02020603050405020304" pitchFamily="18" charset="0"/>
                <a:cs typeface="Times New Roman" panose="02020603050405020304" pitchFamily="18" charset="0"/>
              </a:rPr>
              <a:t>” </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4294967295"/>
          </p:nvPr>
        </p:nvSpPr>
        <p:spPr>
          <a:xfrm>
            <a:off x="4114800" y="4724156"/>
            <a:ext cx="6286500" cy="849511"/>
          </a:xfrm>
        </p:spPr>
        <p:txBody>
          <a:bodyPr>
            <a:noAutofit/>
          </a:bodyPr>
          <a:lstStyle/>
          <a:p>
            <a:pPr algn="l"/>
            <a:r>
              <a:rPr lang="en-US" sz="2600" b="1" dirty="0">
                <a:solidFill>
                  <a:srgbClr val="FF0000"/>
                </a:solidFill>
                <a:latin typeface="Times New Roman" panose="02020603050405020304" pitchFamily="18" charset="0"/>
                <a:cs typeface="Times New Roman" panose="02020603050405020304" pitchFamily="18" charset="0"/>
              </a:rPr>
              <a:t>Giáo viên: </a:t>
            </a:r>
            <a:r>
              <a:rPr lang="en-US" sz="2600" b="1" dirty="0" err="1">
                <a:solidFill>
                  <a:srgbClr val="FF0000"/>
                </a:solidFill>
                <a:latin typeface="Times New Roman" panose="02020603050405020304" pitchFamily="18" charset="0"/>
                <a:cs typeface="Times New Roman" panose="02020603050405020304" pitchFamily="18" charset="0"/>
              </a:rPr>
              <a:t>Dương Thị Hồng Hải</a:t>
            </a:r>
          </a:p>
          <a:p>
            <a:pPr algn="l"/>
            <a:r>
              <a:rPr lang="en-US" sz="2600" b="1" dirty="0">
                <a:solidFill>
                  <a:srgbClr val="FF0000"/>
                </a:solidFill>
                <a:latin typeface="Times New Roman" panose="02020603050405020304" pitchFamily="18" charset="0"/>
                <a:cs typeface="Times New Roman" panose="02020603050405020304" pitchFamily="18" charset="0"/>
              </a:rPr>
              <a:t>Lớp: nhà trẻ D2</a:t>
            </a:r>
          </a:p>
          <a:p>
            <a:pPr algn="l"/>
            <a:r>
              <a:rPr lang="en-US" sz="2600" b="1" dirty="0">
                <a:solidFill>
                  <a:srgbClr val="FF0000"/>
                </a:solidFill>
                <a:latin typeface="Times New Roman" panose="02020603050405020304" pitchFamily="18" charset="0"/>
                <a:cs typeface="Times New Roman" panose="02020603050405020304" pitchFamily="18" charset="0"/>
              </a:rPr>
              <a:t>Năm học: 2023- 2024</a:t>
            </a:r>
          </a:p>
          <a:p>
            <a:endParaRPr lang="en-US" sz="2600" b="1" dirty="0">
              <a:solidFill>
                <a:srgbClr val="FF0000"/>
              </a:solidFill>
              <a:latin typeface="Times New Roman" panose="02020603050405020304" pitchFamily="18" charset="0"/>
              <a:cs typeface="Times New Roman" panose="02020603050405020304" pitchFamily="18" charset="0"/>
            </a:endParaRPr>
          </a:p>
          <a:p>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2" y="2895661"/>
            <a:ext cx="9143999" cy="5835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 THUYẾT TRÌNH BIỆN PHÁP SÁNG TẠO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588770"/>
            <a:ext cx="1306830" cy="13068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7" name="6-Point Star 6"/>
          <p:cNvSpPr/>
          <p:nvPr/>
        </p:nvSpPr>
        <p:spPr>
          <a:xfrm>
            <a:off x="350519" y="2209800"/>
            <a:ext cx="2926081" cy="2971800"/>
          </a:xfrm>
          <a:prstGeom prst="star6">
            <a:avLst/>
          </a:prstGeom>
          <a:solidFill>
            <a:schemeClr val="accent1">
              <a:lumMod val="75000"/>
            </a:schemeClr>
          </a:solidFill>
          <a:ln w="12700" cap="flat" cmpd="sng" algn="ctr">
            <a:noFill/>
            <a:prstDash val="solid"/>
            <a:miter lim="800000"/>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prst="artDeco"/>
          </a:sp3d>
        </p:spPr>
        <p:txBody>
          <a:bodyPr rtlCol="0" anchor="ctr"/>
          <a:lstStyle/>
          <a:p>
            <a:pPr algn="ctr"/>
            <a:r>
              <a:rPr lang="en-US" sz="2400" b="1" i="1" u="sng" dirty="0" err="1">
                <a:solidFill>
                  <a:schemeClr val="bg1"/>
                </a:solidFill>
                <a:latin typeface="Times New Roman" panose="02020603050405020304" pitchFamily="18" charset="0"/>
                <a:cs typeface="Times New Roman" panose="02020603050405020304" pitchFamily="18" charset="0"/>
              </a:rPr>
              <a:t>Bài</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tập</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rèn</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luyện</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xúc</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giác</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kern="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042137" y="609600"/>
            <a:ext cx="8686800" cy="1887696"/>
          </a:xfrm>
          <a:prstGeom prst="rect">
            <a:avLst/>
          </a:prstGeom>
          <a:solidFill>
            <a:schemeClr val="accent1">
              <a:lumMod val="20000"/>
              <a:lumOff val="80000"/>
            </a:schemeClr>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lnSpc>
                <a:spcPts val="3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ngón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dấu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mịn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218" y="2667000"/>
            <a:ext cx="3860800" cy="2895600"/>
          </a:xfrm>
          <a:prstGeom prst="roundRect">
            <a:avLst>
              <a:gd name="adj" fmla="val 22338"/>
            </a:avLst>
          </a:prstGeom>
          <a:solidFill>
            <a:srgbClr val="FFFFFF">
              <a:shade val="85000"/>
            </a:srgbClr>
          </a:solidFill>
          <a:ln>
            <a:noFill/>
          </a:ln>
          <a:effectLst>
            <a:reflection blurRad="12700" stA="38000" endPos="28000" dist="5000" dir="5400000" sy="-100000" algn="bl" rotWithShape="0"/>
          </a:effectLst>
        </p:spPr>
      </p:pic>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72400" y="2794000"/>
            <a:ext cx="3676015" cy="2755900"/>
          </a:xfrm>
          <a:prstGeom prst="round2DiagRect">
            <a:avLst>
              <a:gd name="adj1" fmla="val 30534"/>
              <a:gd name="adj2" fmla="val 14467"/>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26"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290">
                                          <p:stCondLst>
                                            <p:cond delay="0"/>
                                          </p:stCondLst>
                                        </p:cTn>
                                        <p:tgtEl>
                                          <p:spTgt spid="2"/>
                                        </p:tgtEl>
                                      </p:cBhvr>
                                    </p:animEffect>
                                    <p:anim calcmode="lin" valueType="num">
                                      <p:cBhvr>
                                        <p:cTn id="16"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21" dur="13">
                                          <p:stCondLst>
                                            <p:cond delay="325"/>
                                          </p:stCondLst>
                                        </p:cTn>
                                        <p:tgtEl>
                                          <p:spTgt spid="2"/>
                                        </p:tgtEl>
                                      </p:cBhvr>
                                      <p:to x="100000" y="60000"/>
                                    </p:animScale>
                                    <p:animScale>
                                      <p:cBhvr>
                                        <p:cTn id="22" dur="83" decel="50000">
                                          <p:stCondLst>
                                            <p:cond delay="338"/>
                                          </p:stCondLst>
                                        </p:cTn>
                                        <p:tgtEl>
                                          <p:spTgt spid="2"/>
                                        </p:tgtEl>
                                      </p:cBhvr>
                                      <p:to x="100000" y="100000"/>
                                    </p:animScale>
                                    <p:animScale>
                                      <p:cBhvr>
                                        <p:cTn id="23" dur="13">
                                          <p:stCondLst>
                                            <p:cond delay="656"/>
                                          </p:stCondLst>
                                        </p:cTn>
                                        <p:tgtEl>
                                          <p:spTgt spid="2"/>
                                        </p:tgtEl>
                                      </p:cBhvr>
                                      <p:to x="100000" y="80000"/>
                                    </p:animScale>
                                    <p:animScale>
                                      <p:cBhvr>
                                        <p:cTn id="24" dur="83" decel="50000">
                                          <p:stCondLst>
                                            <p:cond delay="669"/>
                                          </p:stCondLst>
                                        </p:cTn>
                                        <p:tgtEl>
                                          <p:spTgt spid="2"/>
                                        </p:tgtEl>
                                      </p:cBhvr>
                                      <p:to x="100000" y="100000"/>
                                    </p:animScale>
                                    <p:animScale>
                                      <p:cBhvr>
                                        <p:cTn id="25" dur="13">
                                          <p:stCondLst>
                                            <p:cond delay="821"/>
                                          </p:stCondLst>
                                        </p:cTn>
                                        <p:tgtEl>
                                          <p:spTgt spid="2"/>
                                        </p:tgtEl>
                                      </p:cBhvr>
                                      <p:to x="100000" y="90000"/>
                                    </p:animScale>
                                    <p:animScale>
                                      <p:cBhvr>
                                        <p:cTn id="26" dur="83" decel="50000">
                                          <p:stCondLst>
                                            <p:cond delay="834"/>
                                          </p:stCondLst>
                                        </p:cTn>
                                        <p:tgtEl>
                                          <p:spTgt spid="2"/>
                                        </p:tgtEl>
                                      </p:cBhvr>
                                      <p:to x="100000" y="100000"/>
                                    </p:animScale>
                                    <p:animScale>
                                      <p:cBhvr>
                                        <p:cTn id="27" dur="13">
                                          <p:stCondLst>
                                            <p:cond delay="904"/>
                                          </p:stCondLst>
                                        </p:cTn>
                                        <p:tgtEl>
                                          <p:spTgt spid="2"/>
                                        </p:tgtEl>
                                      </p:cBhvr>
                                      <p:to x="100000" y="95000"/>
                                    </p:animScale>
                                    <p:animScale>
                                      <p:cBhvr>
                                        <p:cTn id="28" dur="83" decel="50000">
                                          <p:stCondLst>
                                            <p:cond delay="917"/>
                                          </p:stCondLst>
                                        </p:cTn>
                                        <p:tgtEl>
                                          <p:spTgt spid="2"/>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290">
                                          <p:stCondLst>
                                            <p:cond delay="0"/>
                                          </p:stCondLst>
                                        </p:cTn>
                                        <p:tgtEl>
                                          <p:spTgt spid="10"/>
                                        </p:tgtEl>
                                      </p:cBhvr>
                                    </p:animEffect>
                                    <p:anim calcmode="lin" valueType="num">
                                      <p:cBhvr>
                                        <p:cTn id="32"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7" dur="13">
                                          <p:stCondLst>
                                            <p:cond delay="325"/>
                                          </p:stCondLst>
                                        </p:cTn>
                                        <p:tgtEl>
                                          <p:spTgt spid="10"/>
                                        </p:tgtEl>
                                      </p:cBhvr>
                                      <p:to x="100000" y="60000"/>
                                    </p:animScale>
                                    <p:animScale>
                                      <p:cBhvr>
                                        <p:cTn id="38" dur="83" decel="50000">
                                          <p:stCondLst>
                                            <p:cond delay="338"/>
                                          </p:stCondLst>
                                        </p:cTn>
                                        <p:tgtEl>
                                          <p:spTgt spid="10"/>
                                        </p:tgtEl>
                                      </p:cBhvr>
                                      <p:to x="100000" y="100000"/>
                                    </p:animScale>
                                    <p:animScale>
                                      <p:cBhvr>
                                        <p:cTn id="39" dur="13">
                                          <p:stCondLst>
                                            <p:cond delay="656"/>
                                          </p:stCondLst>
                                        </p:cTn>
                                        <p:tgtEl>
                                          <p:spTgt spid="10"/>
                                        </p:tgtEl>
                                      </p:cBhvr>
                                      <p:to x="100000" y="80000"/>
                                    </p:animScale>
                                    <p:animScale>
                                      <p:cBhvr>
                                        <p:cTn id="40" dur="83" decel="50000">
                                          <p:stCondLst>
                                            <p:cond delay="669"/>
                                          </p:stCondLst>
                                        </p:cTn>
                                        <p:tgtEl>
                                          <p:spTgt spid="10"/>
                                        </p:tgtEl>
                                      </p:cBhvr>
                                      <p:to x="100000" y="100000"/>
                                    </p:animScale>
                                    <p:animScale>
                                      <p:cBhvr>
                                        <p:cTn id="41" dur="13">
                                          <p:stCondLst>
                                            <p:cond delay="821"/>
                                          </p:stCondLst>
                                        </p:cTn>
                                        <p:tgtEl>
                                          <p:spTgt spid="10"/>
                                        </p:tgtEl>
                                      </p:cBhvr>
                                      <p:to x="100000" y="90000"/>
                                    </p:animScale>
                                    <p:animScale>
                                      <p:cBhvr>
                                        <p:cTn id="42" dur="83" decel="50000">
                                          <p:stCondLst>
                                            <p:cond delay="834"/>
                                          </p:stCondLst>
                                        </p:cTn>
                                        <p:tgtEl>
                                          <p:spTgt spid="10"/>
                                        </p:tgtEl>
                                      </p:cBhvr>
                                      <p:to x="100000" y="100000"/>
                                    </p:animScale>
                                    <p:animScale>
                                      <p:cBhvr>
                                        <p:cTn id="43" dur="13">
                                          <p:stCondLst>
                                            <p:cond delay="904"/>
                                          </p:stCondLst>
                                        </p:cTn>
                                        <p:tgtEl>
                                          <p:spTgt spid="10"/>
                                        </p:tgtEl>
                                      </p:cBhvr>
                                      <p:to x="100000" y="95000"/>
                                    </p:animScale>
                                    <p:animScale>
                                      <p:cBhvr>
                                        <p:cTn id="44"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05200" y="609600"/>
            <a:ext cx="8191500" cy="1200329"/>
          </a:xfrm>
          <a:prstGeom prst="rect">
            <a:avLst/>
          </a:prstGeom>
          <a:solidFill>
            <a:schemeClr val="accent2">
              <a:lumMod val="20000"/>
              <a:lumOff val="80000"/>
            </a:schemeClr>
          </a:solidFill>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spcBef>
                <a:spcPts val="600"/>
              </a:spcBef>
              <a:spcAft>
                <a:spcPts val="600"/>
              </a:spcAft>
            </a:pPr>
            <a:r>
              <a:rPr lang="en-US" sz="2400" b="1" i="1" dirty="0">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tập</a:t>
            </a:r>
            <a:r>
              <a:rPr lang="en-US" sz="2400" b="1" i="1" dirty="0">
                <a:latin typeface="Times New Roman" panose="02020603050405020304" pitchFamily="18" charset="0"/>
                <a:cs typeface="Times New Roman" panose="02020603050405020304" pitchFamily="18" charset="0"/>
              </a:rPr>
              <a:t> : </a:t>
            </a:r>
            <a:r>
              <a:rPr lang="en-US" sz="2400" b="1" i="1" dirty="0" err="1">
                <a:latin typeface="Times New Roman" panose="02020603050405020304" pitchFamily="18" charset="0"/>
                <a:cs typeface="Times New Roman" panose="02020603050405020304" pitchFamily="18" charset="0"/>
              </a:rPr>
              <a:t>Mở</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nút</a:t>
            </a:r>
            <a:r>
              <a:rPr lang="en-US" sz="2400" b="1" i="1" dirty="0">
                <a:latin typeface="Times New Roman" panose="02020603050405020304" pitchFamily="18" charset="0"/>
                <a:cs typeface="Times New Roman" panose="02020603050405020304" pitchFamily="18" charset="0"/>
              </a:rPr>
              <a:t> </a:t>
            </a:r>
            <a:r>
              <a:rPr lang="en-US" sz="2400" b="1" i="1">
                <a:latin typeface="Times New Roman" panose="02020603050405020304" pitchFamily="18" charset="0"/>
                <a:cs typeface="Times New Roman" panose="02020603050405020304" pitchFamily="18" charset="0"/>
              </a:rPr>
              <a:t>chai </a:t>
            </a:r>
            <a:r>
              <a:rPr lang="en-US" sz="2400" b="1" i="1"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Trẻ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chai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cụ</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để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trước</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để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chai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6" name="6-Point Star 5"/>
          <p:cNvSpPr/>
          <p:nvPr/>
        </p:nvSpPr>
        <p:spPr>
          <a:xfrm>
            <a:off x="381000" y="2133600"/>
            <a:ext cx="3124200" cy="3419977"/>
          </a:xfrm>
          <a:prstGeom prst="star6">
            <a:avLst/>
          </a:prstGeom>
          <a:solidFill>
            <a:schemeClr val="accent2">
              <a:lumMod val="75000"/>
            </a:schemeClr>
          </a:solidFill>
          <a:ln w="12700" cap="flat" cmpd="sng" algn="ctr">
            <a:noFill/>
            <a:prstDash val="solid"/>
            <a:miter lim="800000"/>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prst="artDeco"/>
          </a:sp3d>
        </p:spPr>
        <p:txBody>
          <a:bodyPr rtlCol="0" anchor="ctr"/>
          <a:lstStyle/>
          <a:p>
            <a:pPr algn="ctr"/>
            <a:r>
              <a:rPr lang="en-US" sz="2400" b="1" i="1" u="sng" dirty="0" err="1">
                <a:solidFill>
                  <a:schemeClr val="bg1"/>
                </a:solidFill>
                <a:latin typeface="Times New Roman" panose="02020603050405020304" pitchFamily="18" charset="0"/>
                <a:cs typeface="Times New Roman" panose="02020603050405020304" pitchFamily="18" charset="0"/>
              </a:rPr>
              <a:t>Bài</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tập</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phối</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hợp</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rèn</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luyện</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cử</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động</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ngón</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tay</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và</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bàn</a:t>
            </a:r>
            <a:r>
              <a:rPr lang="en-US" sz="2400" b="1" i="1" u="sng" dirty="0">
                <a:solidFill>
                  <a:schemeClr val="bg1"/>
                </a:solidFill>
                <a:latin typeface="Times New Roman" panose="02020603050405020304" pitchFamily="18" charset="0"/>
                <a:cs typeface="Times New Roman" panose="02020603050405020304" pitchFamily="18" charset="0"/>
              </a:rPr>
              <a:t> </a:t>
            </a:r>
            <a:r>
              <a:rPr lang="en-US" sz="2400" b="1" i="1" u="sng" dirty="0" err="1">
                <a:solidFill>
                  <a:schemeClr val="bg1"/>
                </a:solidFill>
                <a:latin typeface="Times New Roman" panose="02020603050405020304" pitchFamily="18" charset="0"/>
                <a:cs typeface="Times New Roman" panose="02020603050405020304" pitchFamily="18" charset="0"/>
              </a:rPr>
              <a:t>tay</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514600"/>
            <a:ext cx="5715000" cy="3396343"/>
          </a:xfrm>
          <a:prstGeom prst="roundRect">
            <a:avLst>
              <a:gd name="adj" fmla="val 13169"/>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6"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290">
                                          <p:stCondLst>
                                            <p:cond delay="0"/>
                                          </p:stCondLst>
                                        </p:cTn>
                                        <p:tgtEl>
                                          <p:spTgt spid="2"/>
                                        </p:tgtEl>
                                      </p:cBhvr>
                                    </p:animEffect>
                                    <p:anim calcmode="lin" valueType="num">
                                      <p:cBhvr>
                                        <p:cTn id="16"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21" dur="13">
                                          <p:stCondLst>
                                            <p:cond delay="325"/>
                                          </p:stCondLst>
                                        </p:cTn>
                                        <p:tgtEl>
                                          <p:spTgt spid="2"/>
                                        </p:tgtEl>
                                      </p:cBhvr>
                                      <p:to x="100000" y="60000"/>
                                    </p:animScale>
                                    <p:animScale>
                                      <p:cBhvr>
                                        <p:cTn id="22" dur="83" decel="50000">
                                          <p:stCondLst>
                                            <p:cond delay="338"/>
                                          </p:stCondLst>
                                        </p:cTn>
                                        <p:tgtEl>
                                          <p:spTgt spid="2"/>
                                        </p:tgtEl>
                                      </p:cBhvr>
                                      <p:to x="100000" y="100000"/>
                                    </p:animScale>
                                    <p:animScale>
                                      <p:cBhvr>
                                        <p:cTn id="23" dur="13">
                                          <p:stCondLst>
                                            <p:cond delay="656"/>
                                          </p:stCondLst>
                                        </p:cTn>
                                        <p:tgtEl>
                                          <p:spTgt spid="2"/>
                                        </p:tgtEl>
                                      </p:cBhvr>
                                      <p:to x="100000" y="80000"/>
                                    </p:animScale>
                                    <p:animScale>
                                      <p:cBhvr>
                                        <p:cTn id="24" dur="83" decel="50000">
                                          <p:stCondLst>
                                            <p:cond delay="669"/>
                                          </p:stCondLst>
                                        </p:cTn>
                                        <p:tgtEl>
                                          <p:spTgt spid="2"/>
                                        </p:tgtEl>
                                      </p:cBhvr>
                                      <p:to x="100000" y="100000"/>
                                    </p:animScale>
                                    <p:animScale>
                                      <p:cBhvr>
                                        <p:cTn id="25" dur="13">
                                          <p:stCondLst>
                                            <p:cond delay="821"/>
                                          </p:stCondLst>
                                        </p:cTn>
                                        <p:tgtEl>
                                          <p:spTgt spid="2"/>
                                        </p:tgtEl>
                                      </p:cBhvr>
                                      <p:to x="100000" y="90000"/>
                                    </p:animScale>
                                    <p:animScale>
                                      <p:cBhvr>
                                        <p:cTn id="26" dur="83" decel="50000">
                                          <p:stCondLst>
                                            <p:cond delay="834"/>
                                          </p:stCondLst>
                                        </p:cTn>
                                        <p:tgtEl>
                                          <p:spTgt spid="2"/>
                                        </p:tgtEl>
                                      </p:cBhvr>
                                      <p:to x="100000" y="100000"/>
                                    </p:animScale>
                                    <p:animScale>
                                      <p:cBhvr>
                                        <p:cTn id="27" dur="13">
                                          <p:stCondLst>
                                            <p:cond delay="904"/>
                                          </p:stCondLst>
                                        </p:cTn>
                                        <p:tgtEl>
                                          <p:spTgt spid="2"/>
                                        </p:tgtEl>
                                      </p:cBhvr>
                                      <p:to x="100000" y="95000"/>
                                    </p:animScale>
                                    <p:animScale>
                                      <p:cBhvr>
                                        <p:cTn id="28" dur="83" decel="50000">
                                          <p:stCondLst>
                                            <p:cond delay="91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3107" y="653143"/>
            <a:ext cx="7989293" cy="1632857"/>
          </a:xfrm>
          <a:prstGeom prst="roundRect">
            <a:avLst>
              <a:gd name="adj" fmla="val 24027"/>
            </a:avLst>
          </a:prstGeom>
          <a:solidFill>
            <a:srgbClr val="92D050"/>
          </a:solidFill>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hiện</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dùng tay để xúc, để kẹp với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tập</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cụ</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để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phía</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trước mặt trẻ.</a:t>
            </a:r>
            <a:endParaRPr lang="en-US" sz="2000"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 name="6-Point Star 5"/>
          <p:cNvSpPr/>
          <p:nvPr/>
        </p:nvSpPr>
        <p:spPr>
          <a:xfrm>
            <a:off x="228600" y="1676400"/>
            <a:ext cx="3505200" cy="3505200"/>
          </a:xfrm>
          <a:prstGeom prst="star6">
            <a:avLst/>
          </a:prstGeom>
          <a:solidFill>
            <a:srgbClr val="5C732F"/>
          </a:solidFill>
          <a:ln w="12700" cap="flat" cmpd="sng" algn="ctr">
            <a:noFill/>
            <a:prstDash val="solid"/>
            <a:miter lim="800000"/>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prst="artDeco"/>
          </a:sp3d>
        </p:spPr>
        <p:txBody>
          <a:bodyPr rtlCol="0" anchor="ctr"/>
          <a:lstStyle/>
          <a:p>
            <a:pPr algn="ctr"/>
            <a:r>
              <a:rPr lang="en-US" sz="2400" b="1" i="1" dirty="0" err="1">
                <a:solidFill>
                  <a:schemeClr val="bg1"/>
                </a:solidFill>
                <a:latin typeface="Times New Roman" panose="02020603050405020304" pitchFamily="18" charset="0"/>
                <a:cs typeface="Times New Roman" panose="02020603050405020304" pitchFamily="18" charset="0"/>
              </a:rPr>
              <a:t>Bài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tập</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a:solidFill>
                  <a:schemeClr val="bg1"/>
                </a:solidFill>
                <a:latin typeface="Times New Roman" panose="02020603050405020304" pitchFamily="18" charset="0"/>
                <a:cs typeface="Times New Roman" panose="02020603050405020304" pitchFamily="18" charset="0"/>
              </a:rPr>
              <a:t>: </a:t>
            </a:r>
            <a:r>
              <a:rPr lang="en-US" sz="2400" b="1" i="1" smtClean="0">
                <a:solidFill>
                  <a:schemeClr val="bg1"/>
                </a:solidFill>
                <a:latin typeface="Times New Roman" panose="02020603050405020304" pitchFamily="18" charset="0"/>
                <a:cs typeface="Times New Roman" panose="02020603050405020304" pitchFamily="18" charset="0"/>
              </a:rPr>
              <a:t>Chuyển hạt bằng thìa + Chuyển hạt bằng kẹp</a:t>
            </a:r>
            <a:endParaRPr lang="en-US" sz="2400" kern="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2514600"/>
            <a:ext cx="5867400" cy="3581400"/>
          </a:xfrm>
          <a:prstGeom prst="roundRect">
            <a:avLst>
              <a:gd name="adj" fmla="val 18136"/>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6" presetClass="entr" presetSubtype="3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805332" y="381000"/>
            <a:ext cx="7162800" cy="609600"/>
          </a:xfrm>
          <a:prstGeom prst="rect">
            <a:avLst/>
          </a:prstGeom>
          <a:solidFill>
            <a:srgbClr val="FEF2E8"/>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400"/>
              </a:lnSpc>
              <a:spcBef>
                <a:spcPts val="300"/>
              </a:spcBef>
              <a:spcAft>
                <a:spcPts val="300"/>
              </a:spcAft>
            </a:pPr>
            <a:r>
              <a:rPr lang="en-US" sz="3000" b="1" dirty="0" err="1" smtClean="0">
                <a:solidFill>
                  <a:srgbClr val="FF0000"/>
                </a:solidFill>
                <a:latin typeface="Times New Roman" panose="02020603050405020304" pitchFamily="18" charset="0"/>
                <a:cs typeface="Times New Roman" panose="02020603050405020304" pitchFamily="18" charset="0"/>
              </a:rPr>
              <a:t>Biện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pháp</a:t>
            </a:r>
            <a:r>
              <a:rPr lang="en-US" sz="3000" b="1" dirty="0" smtClean="0">
                <a:solidFill>
                  <a:srgbClr val="FF0000"/>
                </a:solidFill>
                <a:latin typeface="Times New Roman" panose="02020603050405020304" pitchFamily="18" charset="0"/>
                <a:cs typeface="Times New Roman" panose="02020603050405020304" pitchFamily="18" charset="0"/>
              </a:rPr>
              <a:t> 3: </a:t>
            </a:r>
            <a:r>
              <a:rPr lang="en-US" sz="2400" b="1" i="1" dirty="0" err="1" smtClean="0">
                <a:latin typeface="Times New Roman" panose="02020603050405020304" pitchFamily="18" charset="0"/>
                <a:cs typeface="Times New Roman" panose="02020603050405020304" pitchFamily="18" charset="0"/>
              </a:rPr>
              <a:t>Phối</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huynh</a:t>
            </a:r>
            <a:r>
              <a:rPr lang="en-US" sz="2400" b="1" i="1" dirty="0">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Content Placeholder 8"/>
          <p:cNvGraphicFramePr/>
          <p:nvPr/>
        </p:nvGraphicFramePr>
        <p:xfrm>
          <a:off x="304800" y="5486400"/>
          <a:ext cx="11190514" cy="1948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228600" y="1134101"/>
            <a:ext cx="6158132" cy="4222652"/>
          </a:xfrm>
          <a:prstGeom prst="roundRect">
            <a:avLst>
              <a:gd name="adj" fmla="val 24027"/>
            </a:avLst>
          </a:prstGeom>
          <a:solidFill>
            <a:schemeClr val="accent4">
              <a:lumMod val="60000"/>
              <a:lumOff val="40000"/>
            </a:schemeClr>
          </a:solidFill>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3400"/>
              </a:lnSpc>
              <a:spcBef>
                <a:spcPts val="600"/>
              </a:spcBef>
              <a:spcAft>
                <a:spcPts val="600"/>
              </a:spcAft>
            </a:pP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năm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huynh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dục</a:t>
            </a:r>
            <a:r>
              <a:rPr lang="en-US" sz="2400" dirty="0">
                <a:solidFill>
                  <a:schemeClr val="bg1"/>
                </a:solidFill>
                <a:latin typeface="Times New Roman" panose="02020603050405020304" pitchFamily="18" charset="0"/>
                <a:cs typeface="Times New Roman" panose="02020603050405020304" pitchFamily="18" charset="0"/>
              </a:rPr>
              <a:t> Montessori </a:t>
            </a:r>
            <a:r>
              <a:rPr lang="en-US" sz="2400" dirty="0" err="1" smtClean="0">
                <a:solidFill>
                  <a:schemeClr val="bg1"/>
                </a:solidFill>
                <a:latin typeface="Times New Roman" panose="02020603050405020304" pitchFamily="18" charset="0"/>
                <a:cs typeface="Times New Roman" panose="02020603050405020304" pitchFamily="18" charset="0"/>
              </a:rPr>
              <a:t>phụ</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huynh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hợp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trẻ</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dựa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tắc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đặc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điểm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pháp</a:t>
            </a:r>
            <a:r>
              <a:rPr lang="en-US" sz="2400" dirty="0">
                <a:solidFill>
                  <a:schemeClr val="bg1"/>
                </a:solidFill>
                <a:latin typeface="Times New Roman" panose="02020603050405020304" pitchFamily="18" charset="0"/>
                <a:cs typeface="Times New Roman" panose="02020603050405020304" pitchFamily="18" charset="0"/>
              </a:rPr>
              <a:t> Montessori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Tôi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ưu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đồ</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chơi</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nguồn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Vận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cha </a:t>
            </a:r>
            <a:r>
              <a:rPr lang="en-US" sz="2400" dirty="0" err="1">
                <a:solidFill>
                  <a:schemeClr val="bg1"/>
                </a:solidFill>
                <a:latin typeface="Times New Roman" panose="02020603050405020304" pitchFamily="18" charset="0"/>
                <a:cs typeface="Times New Roman" panose="02020603050405020304" pitchFamily="18" charset="0"/>
              </a:rPr>
              <a:t>mẹ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đồ</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trẻ</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hộp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bìa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cứng</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bóng</a:t>
            </a:r>
            <a:r>
              <a:rPr lang="en-US" sz="2400" dirty="0">
                <a:solidFill>
                  <a:schemeClr val="bg1"/>
                </a:solidFill>
                <a:latin typeface="Times New Roman" panose="02020603050405020304" pitchFamily="18" charset="0"/>
                <a:cs typeface="Times New Roman" panose="02020603050405020304" pitchFamily="18" charset="0"/>
              </a:rPr>
              <a:t> bay,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thanh</a:t>
            </a:r>
            <a:r>
              <a:rPr lang="en-US" sz="2400">
                <a:solidFill>
                  <a:schemeClr val="bg1"/>
                </a:solidFill>
                <a:latin typeface="Times New Roman" panose="02020603050405020304" pitchFamily="18" charset="0"/>
                <a:cs typeface="Times New Roman" panose="02020603050405020304" pitchFamily="18" charset="0"/>
              </a:rPr>
              <a:t> </a:t>
            </a:r>
            <a:r>
              <a:rPr lang="en-US" sz="2400" smtClean="0">
                <a:solidFill>
                  <a:schemeClr val="bg1"/>
                </a:solidFill>
                <a:latin typeface="Times New Roman" panose="02020603050405020304" pitchFamily="18" charset="0"/>
                <a:cs typeface="Times New Roman" panose="02020603050405020304" pitchFamily="18" charset="0"/>
              </a:rPr>
              <a:t>vòng….. </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0981" y="1447800"/>
            <a:ext cx="4941455" cy="3706091"/>
          </a:xfrm>
          <a:prstGeom prst="round2DiagRect">
            <a:avLst>
              <a:gd name="adj1" fmla="val 22623"/>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6" presetClass="entr" presetSubtype="3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out)">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7" grpId="0">
        <p:bldAsOne/>
      </p:bldGraphic>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52400"/>
            <a:ext cx="9753600" cy="6451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002060"/>
                </a:solidFill>
                <a:latin typeface="Times New Roman" panose="02020603050405020304" pitchFamily="18" charset="0"/>
                <a:cs typeface="Times New Roman" panose="02020603050405020304" pitchFamily="18" charset="0"/>
              </a:rPr>
              <a:t> </a:t>
            </a:r>
            <a:r>
              <a:rPr lang="en-US" sz="3600" b="1" dirty="0" err="1" smtClean="0">
                <a:ln w="11430"/>
                <a:solidFill>
                  <a:srgbClr val="FF0000"/>
                </a:solidFill>
                <a:latin typeface="Times New Roman" panose="02020603050405020304" pitchFamily="18" charset="0"/>
                <a:cs typeface="Times New Roman" panose="02020603050405020304" pitchFamily="18" charset="0"/>
              </a:rPr>
              <a:t>Hiệu</a:t>
            </a:r>
            <a:r>
              <a:rPr lang="en-US" sz="3600" b="1" dirty="0" smtClean="0">
                <a:ln w="11430"/>
                <a:solidFill>
                  <a:srgbClr val="FF0000"/>
                </a:solidFill>
                <a:latin typeface="Times New Roman" panose="02020603050405020304" pitchFamily="18" charset="0"/>
                <a:cs typeface="Times New Roman" panose="02020603050405020304" pitchFamily="18" charset="0"/>
              </a:rPr>
              <a:t> </a:t>
            </a:r>
            <a:r>
              <a:rPr lang="en-US" sz="3600" b="1" dirty="0" err="1" smtClean="0">
                <a:ln w="11430"/>
                <a:solidFill>
                  <a:srgbClr val="FF0000"/>
                </a:solidFill>
                <a:latin typeface="Times New Roman" panose="02020603050405020304" pitchFamily="18" charset="0"/>
                <a:cs typeface="Times New Roman" panose="02020603050405020304" pitchFamily="18" charset="0"/>
              </a:rPr>
              <a:t>quả</a:t>
            </a:r>
            <a:r>
              <a:rPr lang="en-US" sz="3600" b="1" dirty="0" smtClean="0">
                <a:ln w="11430"/>
                <a:solidFill>
                  <a:srgbClr val="FF0000"/>
                </a:solidFill>
                <a:latin typeface="Times New Roman" panose="02020603050405020304" pitchFamily="18" charset="0"/>
                <a:cs typeface="Times New Roman" panose="02020603050405020304" pitchFamily="18" charset="0"/>
              </a:rPr>
              <a:t> </a:t>
            </a:r>
            <a:r>
              <a:rPr lang="en-US" sz="3600" b="1" dirty="0" err="1" smtClean="0">
                <a:ln w="11430"/>
                <a:solidFill>
                  <a:srgbClr val="FF0000"/>
                </a:solidFill>
                <a:latin typeface="Times New Roman" panose="02020603050405020304" pitchFamily="18" charset="0"/>
                <a:cs typeface="Times New Roman" panose="02020603050405020304" pitchFamily="18" charset="0"/>
              </a:rPr>
              <a:t>mong</a:t>
            </a:r>
            <a:r>
              <a:rPr lang="en-US" sz="3600" b="1" dirty="0" smtClean="0">
                <a:ln w="11430"/>
                <a:solidFill>
                  <a:srgbClr val="FF0000"/>
                </a:solidFill>
                <a:latin typeface="Times New Roman" panose="02020603050405020304" pitchFamily="18" charset="0"/>
                <a:cs typeface="Times New Roman" panose="02020603050405020304" pitchFamily="18" charset="0"/>
              </a:rPr>
              <a:t> </a:t>
            </a:r>
            <a:r>
              <a:rPr lang="en-US" sz="3600" b="1" dirty="0" err="1" smtClean="0">
                <a:ln w="11430"/>
                <a:solidFill>
                  <a:srgbClr val="FF0000"/>
                </a:solidFill>
                <a:latin typeface="Times New Roman" panose="02020603050405020304" pitchFamily="18" charset="0"/>
                <a:cs typeface="Times New Roman" panose="02020603050405020304" pitchFamily="18" charset="0"/>
              </a:rPr>
              <a:t>đợi</a:t>
            </a:r>
            <a:r>
              <a:rPr lang="en-US" sz="3600" b="1" dirty="0" smtClean="0">
                <a:ln w="11430"/>
                <a:solidFill>
                  <a:srgbClr val="FF0000"/>
                </a:solidFill>
                <a:latin typeface="Times New Roman" panose="02020603050405020304" pitchFamily="18" charset="0"/>
                <a:cs typeface="Times New Roman" panose="02020603050405020304" pitchFamily="18" charset="0"/>
              </a:rPr>
              <a:t> </a:t>
            </a:r>
            <a:r>
              <a:rPr lang="en-US" sz="3600" b="1" dirty="0" err="1" smtClean="0">
                <a:ln w="11430"/>
                <a:solidFill>
                  <a:srgbClr val="FF0000"/>
                </a:solidFill>
                <a:latin typeface="Times New Roman" panose="02020603050405020304" pitchFamily="18" charset="0"/>
                <a:cs typeface="Times New Roman" panose="02020603050405020304" pitchFamily="18" charset="0"/>
              </a:rPr>
              <a:t>của</a:t>
            </a:r>
            <a:r>
              <a:rPr lang="en-US" sz="3600" b="1" dirty="0" smtClean="0">
                <a:ln w="11430"/>
                <a:solidFill>
                  <a:srgbClr val="FF0000"/>
                </a:solidFill>
                <a:latin typeface="Times New Roman" panose="02020603050405020304" pitchFamily="18" charset="0"/>
                <a:cs typeface="Times New Roman" panose="02020603050405020304" pitchFamily="18" charset="0"/>
              </a:rPr>
              <a:t> </a:t>
            </a:r>
            <a:r>
              <a:rPr lang="en-US" sz="3600" b="1" dirty="0" err="1" smtClean="0">
                <a:ln w="11430"/>
                <a:solidFill>
                  <a:srgbClr val="FF0000"/>
                </a:solidFill>
                <a:latin typeface="Times New Roman" panose="02020603050405020304" pitchFamily="18" charset="0"/>
                <a:cs typeface="Times New Roman" panose="02020603050405020304" pitchFamily="18" charset="0"/>
              </a:rPr>
              <a:t>sáng</a:t>
            </a:r>
            <a:r>
              <a:rPr lang="en-US" sz="3600" b="1" dirty="0" smtClean="0">
                <a:ln w="11430"/>
                <a:solidFill>
                  <a:srgbClr val="FF0000"/>
                </a:solidFill>
                <a:latin typeface="Times New Roman" panose="02020603050405020304" pitchFamily="18" charset="0"/>
                <a:cs typeface="Times New Roman" panose="02020603050405020304" pitchFamily="18" charset="0"/>
              </a:rPr>
              <a:t> </a:t>
            </a:r>
            <a:r>
              <a:rPr lang="en-US" sz="3600" b="1" dirty="0" err="1" smtClean="0">
                <a:ln w="11430"/>
                <a:solidFill>
                  <a:srgbClr val="FF0000"/>
                </a:solidFill>
                <a:latin typeface="Times New Roman" panose="02020603050405020304" pitchFamily="18" charset="0"/>
                <a:cs typeface="Times New Roman" panose="02020603050405020304" pitchFamily="18" charset="0"/>
              </a:rPr>
              <a:t>kiến</a:t>
            </a:r>
          </a:p>
        </p:txBody>
      </p:sp>
      <p:sp>
        <p:nvSpPr>
          <p:cNvPr id="8" name="Rectangle 4"/>
          <p:cNvSpPr/>
          <p:nvPr/>
        </p:nvSpPr>
        <p:spPr>
          <a:xfrm>
            <a:off x="2057400" y="802640"/>
            <a:ext cx="7988300" cy="1924685"/>
          </a:xfrm>
          <a:prstGeom prst="rect">
            <a:avLst/>
          </a:prstGeom>
        </p:spPr>
        <p:style>
          <a:lnRef idx="2">
            <a:schemeClr val="accent5"/>
          </a:lnRef>
          <a:fillRef idx="2">
            <a:schemeClr val="accent5"/>
          </a:fillRef>
          <a:effectRef idx="0">
            <a:srgbClr val="FFFFFF"/>
          </a:effectRef>
          <a:fontRef idx="minor">
            <a:schemeClr val="lt1"/>
          </a:fontRef>
        </p:style>
        <p:txBody>
          <a:bodyPr anchor="ctr"/>
          <a:lstStyle/>
          <a:p>
            <a:pPr algn="ctr">
              <a:defRPr/>
            </a:pPr>
            <a:r>
              <a:rPr lang="en-US" altLang="vi-VN" sz="2400" b="1" dirty="0">
                <a:latin typeface="Times New Roman" panose="02020603050405020304" pitchFamily="18" charset="0"/>
                <a:cs typeface="Times New Roman" panose="02020603050405020304" pitchFamily="18" charset="0"/>
              </a:rPr>
              <a:t>Đối với giáo viên</a:t>
            </a:r>
          </a:p>
          <a:p>
            <a:pPr algn="ctr">
              <a:defRPr/>
            </a:pPr>
            <a:r>
              <a:rPr lang="en-US" sz="2400" dirty="0" err="1" smtClean="0">
                <a:latin typeface="Times New Roman" panose="02020603050405020304" pitchFamily="18" charset="0"/>
                <a:cs typeface="Times New Roman" panose="02020603050405020304" pitchFamily="18" charset="0"/>
                <a:sym typeface="+mn-ea"/>
              </a:rPr>
              <a:t>giáo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viên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đều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biết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cách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ứng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dụng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các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bài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tập</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trong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việc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phát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triển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xúc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giác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và</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vận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động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tinh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trẻ</a:t>
            </a:r>
            <a:r>
              <a:rPr lang="en-US" sz="2400" dirty="0" smtClean="0">
                <a:latin typeface="Times New Roman" panose="02020603050405020304" pitchFamily="18" charset="0"/>
                <a:cs typeface="Times New Roman" panose="02020603050405020304" pitchFamily="18" charset="0"/>
                <a:sym typeface="+mn-ea"/>
              </a:rPr>
              <a:t> . </a:t>
            </a:r>
            <a:r>
              <a:rPr lang="en-US" sz="2400" dirty="0" err="1" smtClean="0">
                <a:latin typeface="Times New Roman" panose="02020603050405020304" pitchFamily="18" charset="0"/>
                <a:cs typeface="Times New Roman" panose="02020603050405020304" pitchFamily="18" charset="0"/>
                <a:sym typeface="+mn-ea"/>
              </a:rPr>
              <a:t>Các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đồ</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dùng</a:t>
            </a:r>
            <a:r>
              <a:rPr lang="en-US" sz="2400" dirty="0" smtClean="0">
                <a:latin typeface="Times New Roman" panose="02020603050405020304" pitchFamily="18" charset="0"/>
                <a:cs typeface="Times New Roman" panose="02020603050405020304" pitchFamily="18" charset="0"/>
                <a:sym typeface="+mn-ea"/>
              </a:rPr>
              <a:t> , </a:t>
            </a:r>
            <a:r>
              <a:rPr lang="en-US" sz="2400" dirty="0" err="1" smtClean="0">
                <a:latin typeface="Times New Roman" panose="02020603050405020304" pitchFamily="18" charset="0"/>
                <a:cs typeface="Times New Roman" panose="02020603050405020304" pitchFamily="18" charset="0"/>
                <a:sym typeface="+mn-ea"/>
              </a:rPr>
              <a:t>đồ</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chơi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đơn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giản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dễ</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hiểu</a:t>
            </a:r>
            <a:r>
              <a:rPr lang="en-US" sz="2400" dirty="0" smtClean="0">
                <a:latin typeface="Times New Roman" panose="02020603050405020304" pitchFamily="18" charset="0"/>
                <a:cs typeface="Times New Roman" panose="02020603050405020304" pitchFamily="18" charset="0"/>
                <a:sym typeface="+mn-ea"/>
              </a:rPr>
              <a:t> , </a:t>
            </a:r>
            <a:r>
              <a:rPr lang="en-US" sz="2400" dirty="0" err="1" smtClean="0">
                <a:latin typeface="Times New Roman" panose="02020603050405020304" pitchFamily="18" charset="0"/>
                <a:cs typeface="Times New Roman" panose="02020603050405020304" pitchFamily="18" charset="0"/>
                <a:sym typeface="+mn-ea"/>
              </a:rPr>
              <a:t>gần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gũi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đối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với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trẻ</a:t>
            </a:r>
            <a:r>
              <a:rPr lang="vi-VN" sz="2400" dirty="0" smtClean="0">
                <a:solidFill>
                  <a:schemeClr val="bg1"/>
                </a:solidFill>
                <a:latin typeface="Times New Roman" panose="02020603050405020304" pitchFamily="18" charset="0"/>
                <a:cs typeface="Times New Roman" panose="02020603050405020304" pitchFamily="18" charset="0"/>
                <a:sym typeface="+mn-ea"/>
              </a:rPr>
              <a:t>: </a:t>
            </a:r>
            <a:endParaRPr lang="vi-VN" sz="2400" dirty="0" smtClean="0">
              <a:latin typeface="Times New Roman" panose="02020603050405020304" pitchFamily="18" charset="0"/>
              <a:cs typeface="Times New Roman" panose="02020603050405020304" pitchFamily="18" charset="0"/>
            </a:endParaRPr>
          </a:p>
          <a:p>
            <a:pPr algn="ctr">
              <a:defRPr/>
            </a:pPr>
            <a:endParaRPr lang="vi-VN" altLang="vi-VN" sz="2400" b="1" dirty="0" smtClean="0">
              <a:latin typeface="Times New Roman" panose="02020603050405020304" pitchFamily="18" charset="0"/>
              <a:cs typeface="Times New Roman" panose="02020603050405020304" pitchFamily="18" charset="0"/>
            </a:endParaRPr>
          </a:p>
        </p:txBody>
      </p:sp>
      <p:sp>
        <p:nvSpPr>
          <p:cNvPr id="21" name="Rectangle 20"/>
          <p:cNvSpPr/>
          <p:nvPr/>
        </p:nvSpPr>
        <p:spPr>
          <a:xfrm>
            <a:off x="1599914" y="3371215"/>
            <a:ext cx="2037049" cy="3142255"/>
          </a:xfrm>
          <a:prstGeom prst="rect">
            <a:avLst/>
          </a:prstGeom>
        </p:spPr>
        <p:style>
          <a:lnRef idx="2">
            <a:schemeClr val="accent3"/>
          </a:lnRef>
          <a:fillRef idx="2">
            <a:schemeClr val="accent3"/>
          </a:fillRef>
          <a:effectRef idx="0">
            <a:srgbClr val="FFFFFF"/>
          </a:effectRef>
          <a:fontRef idx="minor">
            <a:schemeClr val="dk1"/>
          </a:fontRef>
        </p:style>
        <p:txBody>
          <a:bodyPr anchor="ctr"/>
          <a:lstStyle/>
          <a:p>
            <a:r>
              <a:rPr lang="en-US" dirty="0" err="1" smtClean="0">
                <a:latin typeface="Times New Roman" panose="02020603050405020304" pitchFamily="18" charset="0"/>
                <a:cs typeface="Times New Roman" panose="02020603050405020304" pitchFamily="18" charset="0"/>
                <a:sym typeface="+mn-ea"/>
              </a:rPr>
              <a:t>Giáo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viên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đã</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chủ</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động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linh</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hoạt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trong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việc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thiết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kế</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tạo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nhiều</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góc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mở</a:t>
            </a:r>
            <a:r>
              <a:rPr lang="en-US" dirty="0" smtClean="0">
                <a:latin typeface="Times New Roman" panose="02020603050405020304" pitchFamily="18" charset="0"/>
                <a:cs typeface="Times New Roman" panose="02020603050405020304" pitchFamily="18" charset="0"/>
                <a:sym typeface="+mn-ea"/>
              </a:rPr>
              <a:t> , </a:t>
            </a:r>
            <a:r>
              <a:rPr lang="en-US" dirty="0" err="1" smtClean="0">
                <a:latin typeface="Times New Roman" panose="02020603050405020304" pitchFamily="18" charset="0"/>
                <a:cs typeface="Times New Roman" panose="02020603050405020304" pitchFamily="18" charset="0"/>
                <a:sym typeface="+mn-ea"/>
              </a:rPr>
              <a:t>chuẩn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bị</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nhiều</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học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liệu</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phong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phú</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giúp</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trẻ</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hoạt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động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tích</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cực</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22" name="Rectangle 21"/>
          <p:cNvSpPr/>
          <p:nvPr/>
        </p:nvSpPr>
        <p:spPr>
          <a:xfrm>
            <a:off x="5562827" y="3336234"/>
            <a:ext cx="2138512" cy="3176979"/>
          </a:xfrm>
          <a:prstGeom prst="rect">
            <a:avLst/>
          </a:prstGeom>
        </p:spPr>
        <p:style>
          <a:lnRef idx="2">
            <a:schemeClr val="accent3"/>
          </a:lnRef>
          <a:fillRef idx="2">
            <a:schemeClr val="accent3"/>
          </a:fillRef>
          <a:effectRef idx="0">
            <a:srgbClr val="FFFFFF"/>
          </a:effectRef>
          <a:fontRef idx="minor">
            <a:schemeClr val="dk1"/>
          </a:fontRef>
        </p:style>
        <p:txBody>
          <a:bodyPr anchor="ctr"/>
          <a:lstStyle/>
          <a:p>
            <a:pPr lvl="0" algn="ctr">
              <a:lnSpc>
                <a:spcPct val="100000"/>
              </a:lnSpc>
              <a:spcBef>
                <a:spcPct val="0"/>
              </a:spcBef>
              <a:spcAft>
                <a:spcPct val="35000"/>
              </a:spcAft>
            </a:pPr>
            <a:r>
              <a:rPr lang="en-US" dirty="0" err="1" smtClean="0">
                <a:latin typeface="Times New Roman" panose="02020603050405020304" pitchFamily="18" charset="0"/>
                <a:cs typeface="Times New Roman" panose="02020603050405020304" pitchFamily="18" charset="0"/>
                <a:sym typeface="+mn-ea"/>
              </a:rPr>
              <a:t>Đồ</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dùng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đồ</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chơi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các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góc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tương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đối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phong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phú</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sử</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dụng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các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nguyên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vật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liệu</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mở</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đảm</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bảo</a:t>
            </a:r>
            <a:r>
              <a:rPr lang="en-US" dirty="0" smtClean="0">
                <a:latin typeface="Times New Roman" panose="02020603050405020304" pitchFamily="18" charset="0"/>
                <a:cs typeface="Times New Roman" panose="02020603050405020304" pitchFamily="18" charset="0"/>
                <a:sym typeface="+mn-ea"/>
              </a:rPr>
              <a:t> an </a:t>
            </a:r>
            <a:r>
              <a:rPr lang="en-US" dirty="0" err="1" smtClean="0">
                <a:latin typeface="Times New Roman" panose="02020603050405020304" pitchFamily="18" charset="0"/>
                <a:cs typeface="Times New Roman" panose="02020603050405020304" pitchFamily="18" charset="0"/>
                <a:sym typeface="+mn-ea"/>
              </a:rPr>
              <a:t>toàn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đối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với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trẻ</a:t>
            </a:r>
            <a:endParaRPr lang="en-US" dirty="0">
              <a:latin typeface="Times New Roman" panose="02020603050405020304" pitchFamily="18" charset="0"/>
              <a:cs typeface="Times New Roman" panose="02020603050405020304" pitchFamily="18" charset="0"/>
            </a:endParaRPr>
          </a:p>
        </p:txBody>
      </p:sp>
      <p:sp>
        <p:nvSpPr>
          <p:cNvPr id="23" name="Rectangle 22"/>
          <p:cNvSpPr/>
          <p:nvPr/>
        </p:nvSpPr>
        <p:spPr>
          <a:xfrm>
            <a:off x="9296294" y="3347029"/>
            <a:ext cx="2057278" cy="3165986"/>
          </a:xfrm>
          <a:prstGeom prst="rect">
            <a:avLst/>
          </a:prstGeom>
        </p:spPr>
        <p:style>
          <a:lnRef idx="2">
            <a:schemeClr val="accent3"/>
          </a:lnRef>
          <a:fillRef idx="2">
            <a:schemeClr val="accent3"/>
          </a:fillRef>
          <a:effectRef idx="0">
            <a:srgbClr val="FFFFFF"/>
          </a:effectRef>
          <a:fontRef idx="minor">
            <a:schemeClr val="dk1"/>
          </a:fontRef>
        </p:style>
        <p:txBody>
          <a:bodyPr anchor="ctr"/>
          <a:lstStyle/>
          <a:p>
            <a:pPr lvl="0">
              <a:lnSpc>
                <a:spcPct val="100000"/>
              </a:lnSpc>
              <a:spcBef>
                <a:spcPct val="0"/>
              </a:spcBef>
              <a:spcAft>
                <a:spcPct val="35000"/>
              </a:spcAft>
            </a:pPr>
            <a:r>
              <a:rPr lang="en-US" dirty="0" err="1" smtClean="0">
                <a:latin typeface="Times New Roman" panose="02020603050405020304" pitchFamily="18" charset="0"/>
                <a:cs typeface="Times New Roman" panose="02020603050405020304" pitchFamily="18" charset="0"/>
                <a:sym typeface="+mn-ea"/>
              </a:rPr>
              <a:t>Nhận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thức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của</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giáo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viên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đã</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thay</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đổi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sau</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khi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được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tiếp</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cận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với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phương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pháp</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giáo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dục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của</a:t>
            </a:r>
            <a:r>
              <a:rPr lang="en-US" dirty="0" smtClean="0">
                <a:latin typeface="Times New Roman" panose="02020603050405020304" pitchFamily="18" charset="0"/>
                <a:cs typeface="Times New Roman" panose="02020603050405020304" pitchFamily="18" charset="0"/>
                <a:sym typeface="+mn-ea"/>
              </a:rPr>
              <a:t> Montessori </a:t>
            </a:r>
            <a:endParaRPr lang="en-US"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2971800" y="2743158"/>
            <a:ext cx="1447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96186" y="2749550"/>
            <a:ext cx="381000" cy="606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3" idx="0"/>
          </p:cNvCxnSpPr>
          <p:nvPr/>
        </p:nvCxnSpPr>
        <p:spPr>
          <a:xfrm>
            <a:off x="8823114" y="2724177"/>
            <a:ext cx="1501819" cy="622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ldLvl="0" animBg="1"/>
      <p:bldP spid="21" grpId="0" bldLvl="0" animBg="1"/>
      <p:bldP spid="22" grpId="0" bldLvl="0" animBg="1"/>
      <p:bldP spid="2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9120000">
            <a:off x="3870960" y="4011295"/>
            <a:ext cx="1555115" cy="566420"/>
          </a:xfrm>
          <a:prstGeom prst="rightArrow">
            <a:avLst/>
          </a:prstGeom>
          <a:gradFill>
            <a:gsLst>
              <a:gs pos="0">
                <a:srgbClr val="FE4444"/>
              </a:gs>
              <a:gs pos="100000">
                <a:srgbClr val="832B2B"/>
              </a:gs>
            </a:gsLst>
            <a:lin scaled="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Right Arrow 2"/>
          <p:cNvSpPr/>
          <p:nvPr/>
        </p:nvSpPr>
        <p:spPr>
          <a:xfrm rot="11520000">
            <a:off x="3566795" y="2116455"/>
            <a:ext cx="1554480" cy="581660"/>
          </a:xfrm>
          <a:prstGeom prst="rightArrow">
            <a:avLst/>
          </a:prstGeom>
          <a:gradFill>
            <a:gsLst>
              <a:gs pos="0">
                <a:srgbClr val="FE4444"/>
              </a:gs>
              <a:gs pos="100000">
                <a:srgbClr val="832B2B"/>
              </a:gs>
            </a:gsLst>
            <a:lin scaled="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Right Arrow 3"/>
          <p:cNvSpPr/>
          <p:nvPr/>
        </p:nvSpPr>
        <p:spPr>
          <a:xfrm rot="2040000">
            <a:off x="7092315" y="3815715"/>
            <a:ext cx="1533525" cy="488950"/>
          </a:xfrm>
          <a:prstGeom prst="rightArrow">
            <a:avLst/>
          </a:prstGeom>
          <a:gradFill>
            <a:gsLst>
              <a:gs pos="0">
                <a:srgbClr val="FE4444"/>
              </a:gs>
              <a:gs pos="100000">
                <a:srgbClr val="832B2B"/>
              </a:gs>
            </a:gsLst>
            <a:lin scaled="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Right Arrow 5"/>
          <p:cNvSpPr/>
          <p:nvPr/>
        </p:nvSpPr>
        <p:spPr>
          <a:xfrm rot="20220000">
            <a:off x="7219950" y="2045335"/>
            <a:ext cx="1431925" cy="582930"/>
          </a:xfrm>
          <a:prstGeom prst="rightArrow">
            <a:avLst/>
          </a:prstGeom>
          <a:gradFill>
            <a:gsLst>
              <a:gs pos="0">
                <a:srgbClr val="FE4444"/>
              </a:gs>
              <a:gs pos="100000">
                <a:srgbClr val="832B2B"/>
              </a:gs>
            </a:gsLst>
            <a:lin scaled="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Oval 1"/>
          <p:cNvSpPr/>
          <p:nvPr/>
        </p:nvSpPr>
        <p:spPr>
          <a:xfrm>
            <a:off x="4876800" y="1828800"/>
            <a:ext cx="2640330" cy="25908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dirty="0" err="1"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Đối</a:t>
            </a:r>
            <a:r>
              <a:rPr lang="en-US" sz="3200" b="1" dirty="0"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 </a:t>
            </a:r>
            <a:r>
              <a:rPr lang="en-US" sz="3200" b="1" dirty="0" err="1"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với</a:t>
            </a:r>
            <a:r>
              <a:rPr lang="en-US" sz="3200" b="1" dirty="0"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 </a:t>
            </a:r>
            <a:r>
              <a:rPr lang="vi-VN" sz="3200" b="1" dirty="0"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trẻ</a:t>
            </a:r>
            <a:endParaRPr lang="en-US" sz="3200"/>
          </a:p>
        </p:txBody>
      </p:sp>
      <p:sp>
        <p:nvSpPr>
          <p:cNvPr id="7" name="Oval 6"/>
          <p:cNvSpPr/>
          <p:nvPr/>
        </p:nvSpPr>
        <p:spPr>
          <a:xfrm>
            <a:off x="450215" y="228600"/>
            <a:ext cx="3197860" cy="2833370"/>
          </a:xfrm>
          <a:prstGeom prst="ellipse">
            <a:avLst/>
          </a:prstGeom>
          <a:solidFill>
            <a:schemeClr val="accent6">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100000"/>
              </a:lnSpc>
              <a:spcBef>
                <a:spcPct val="0"/>
              </a:spcBef>
              <a:spcAft>
                <a:spcPct val="35000"/>
              </a:spcAft>
            </a:pPr>
            <a:endParaRPr lang="en-US" sz="2800" dirty="0" smtClean="0">
              <a:solidFill>
                <a:schemeClr val="tx1"/>
              </a:solidFill>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866140" y="577850"/>
            <a:ext cx="2656840" cy="230695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sym typeface="+mn-ea"/>
              </a:rPr>
              <a:t>Trẻ</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hứng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thú</a:t>
            </a:r>
            <a:r>
              <a:rPr lang="en-US" sz="2400" dirty="0" smtClean="0">
                <a:latin typeface="Times New Roman" panose="02020603050405020304" pitchFamily="18" charset="0"/>
                <a:cs typeface="Times New Roman" panose="02020603050405020304" pitchFamily="18" charset="0"/>
                <a:sym typeface="+mn-ea"/>
              </a:rPr>
              <a:t> , </a:t>
            </a:r>
            <a:r>
              <a:rPr lang="en-US" sz="2400" dirty="0" err="1" smtClean="0">
                <a:latin typeface="Times New Roman" panose="02020603050405020304" pitchFamily="18" charset="0"/>
                <a:cs typeface="Times New Roman" panose="02020603050405020304" pitchFamily="18" charset="0"/>
                <a:sym typeface="+mn-ea"/>
              </a:rPr>
              <a:t>tập</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trung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chú</a:t>
            </a:r>
            <a:r>
              <a:rPr lang="en-US" sz="2400" dirty="0" smtClean="0">
                <a:latin typeface="Times New Roman" panose="02020603050405020304" pitchFamily="18" charset="0"/>
                <a:cs typeface="Times New Roman" panose="02020603050405020304" pitchFamily="18" charset="0"/>
                <a:sym typeface="+mn-ea"/>
              </a:rPr>
              <a:t> ý </a:t>
            </a:r>
            <a:r>
              <a:rPr lang="en-US" sz="2400" dirty="0" err="1" smtClean="0">
                <a:latin typeface="Times New Roman" panose="02020603050405020304" pitchFamily="18" charset="0"/>
                <a:cs typeface="Times New Roman" panose="02020603050405020304" pitchFamily="18" charset="0"/>
                <a:sym typeface="+mn-ea"/>
              </a:rPr>
              <a:t>với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giáo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cụ</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trực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quan</a:t>
            </a:r>
            <a:r>
              <a:rPr lang="en-US" sz="2400" dirty="0" smtClean="0">
                <a:latin typeface="Times New Roman" panose="02020603050405020304" pitchFamily="18" charset="0"/>
                <a:cs typeface="Times New Roman" panose="02020603050405020304" pitchFamily="18" charset="0"/>
                <a:sym typeface="+mn-ea"/>
              </a:rPr>
              <a:t> , </a:t>
            </a:r>
            <a:r>
              <a:rPr lang="en-US" sz="2400" dirty="0" err="1" smtClean="0">
                <a:latin typeface="Times New Roman" panose="02020603050405020304" pitchFamily="18" charset="0"/>
                <a:cs typeface="Times New Roman" panose="02020603050405020304" pitchFamily="18" charset="0"/>
                <a:sym typeface="+mn-ea"/>
              </a:rPr>
              <a:t>biết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sử</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dụng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giáo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cụ</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trực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quan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phù</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hợp</a:t>
            </a:r>
            <a:r>
              <a:rPr lang="en-US" sz="2400" dirty="0" smtClean="0">
                <a:latin typeface="Times New Roman" panose="02020603050405020304" pitchFamily="18" charset="0"/>
                <a:cs typeface="Times New Roman" panose="02020603050405020304" pitchFamily="18" charset="0"/>
                <a:sym typeface="+mn-ea"/>
              </a:rPr>
              <a:t> </a:t>
            </a:r>
            <a:endParaRPr lang="en-US" sz="2400" dirty="0" smtClean="0">
              <a:solidFill>
                <a:schemeClr val="tx1"/>
              </a:solidFill>
              <a:latin typeface="Times New Roman" panose="02020603050405020304" pitchFamily="18" charset="0"/>
              <a:cs typeface="Times New Roman" panose="02020603050405020304" pitchFamily="18" charset="0"/>
              <a:sym typeface="+mn-ea"/>
            </a:endParaRPr>
          </a:p>
          <a:p>
            <a:endParaRPr lang="en-US" sz="2400"/>
          </a:p>
        </p:txBody>
      </p:sp>
      <p:sp>
        <p:nvSpPr>
          <p:cNvPr id="9" name="Oval 8"/>
          <p:cNvSpPr/>
          <p:nvPr/>
        </p:nvSpPr>
        <p:spPr>
          <a:xfrm>
            <a:off x="609600" y="3581400"/>
            <a:ext cx="3366770" cy="3017520"/>
          </a:xfrm>
          <a:prstGeom prst="ellipse">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100000"/>
              </a:lnSpc>
              <a:spcBef>
                <a:spcPct val="0"/>
              </a:spcBef>
              <a:spcAft>
                <a:spcPct val="35000"/>
              </a:spcAft>
            </a:pPr>
            <a:endParaRPr lang="en-US" sz="2800" dirty="0" smtClean="0">
              <a:solidFill>
                <a:schemeClr val="tx1"/>
              </a:solidFill>
              <a:latin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990600" y="4038600"/>
            <a:ext cx="2656840" cy="2306955"/>
          </a:xfrm>
          <a:prstGeom prst="rect">
            <a:avLst/>
          </a:prstGeom>
          <a:noFill/>
        </p:spPr>
        <p:txBody>
          <a:bodyPr wrap="square" rtlCol="0">
            <a:spAutoFit/>
          </a:bodyPr>
          <a:lstStyle/>
          <a:p>
            <a:pPr lvl="0" algn="ctr">
              <a:lnSpc>
                <a:spcPct val="100000"/>
              </a:lnSpc>
              <a:spcBef>
                <a:spcPct val="0"/>
              </a:spcBef>
              <a:spcAft>
                <a:spcPct val="35000"/>
              </a:spcAft>
            </a:pPr>
            <a:r>
              <a:rPr lang="en-US" sz="2400" dirty="0" err="1" smtClean="0">
                <a:latin typeface="Times New Roman" panose="02020603050405020304" pitchFamily="18" charset="0"/>
                <a:cs typeface="Times New Roman" panose="02020603050405020304" pitchFamily="18" charset="0"/>
                <a:sym typeface="+mn-ea"/>
              </a:rPr>
              <a:t>Trẻ</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có</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kỹ</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năng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vận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động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các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ngón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tay</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bàn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tay</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xoay</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cổ</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tay</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và</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kết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hợp</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tay</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mắt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một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cách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khéo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léo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và</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nhần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nhuyễn</a:t>
            </a:r>
            <a:r>
              <a:rPr lang="en-US" sz="2400" dirty="0" smtClean="0">
                <a:latin typeface="Times New Roman" panose="02020603050405020304" pitchFamily="18" charset="0"/>
                <a:cs typeface="Times New Roman" panose="02020603050405020304" pitchFamily="18" charset="0"/>
                <a:sym typeface="+mn-ea"/>
              </a:rPr>
              <a:t> </a:t>
            </a:r>
            <a:endParaRPr lang="en-US" sz="2400"/>
          </a:p>
        </p:txBody>
      </p:sp>
      <p:sp>
        <p:nvSpPr>
          <p:cNvPr id="11" name="Oval 10"/>
          <p:cNvSpPr/>
          <p:nvPr/>
        </p:nvSpPr>
        <p:spPr>
          <a:xfrm>
            <a:off x="8602345" y="76200"/>
            <a:ext cx="3366770" cy="3017520"/>
          </a:xfrm>
          <a:prstGeom prst="ellipse">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100000"/>
              </a:lnSpc>
              <a:spcBef>
                <a:spcPct val="0"/>
              </a:spcBef>
              <a:spcAft>
                <a:spcPct val="35000"/>
              </a:spcAft>
            </a:pPr>
            <a:endParaRPr lang="en-US" sz="2800" dirty="0" smtClean="0">
              <a:solidFill>
                <a:schemeClr val="tx1"/>
              </a:solidFill>
              <a:latin typeface="Times New Roman" panose="02020603050405020304" pitchFamily="18" charset="0"/>
              <a:cs typeface="Times New Roman" panose="02020603050405020304" pitchFamily="18" charset="0"/>
              <a:sym typeface="+mn-ea"/>
            </a:endParaRPr>
          </a:p>
        </p:txBody>
      </p:sp>
      <p:sp>
        <p:nvSpPr>
          <p:cNvPr id="12" name="Text Box 11"/>
          <p:cNvSpPr txBox="1"/>
          <p:nvPr/>
        </p:nvSpPr>
        <p:spPr>
          <a:xfrm>
            <a:off x="9025890" y="533400"/>
            <a:ext cx="2656840" cy="2819400"/>
          </a:xfrm>
          <a:prstGeom prst="rect">
            <a:avLst/>
          </a:prstGeom>
          <a:noFill/>
        </p:spPr>
        <p:txBody>
          <a:bodyPr wrap="square" rtlCol="0">
            <a:spAutoFit/>
          </a:bodyPr>
          <a:lstStyle/>
          <a:p>
            <a:pPr lvl="0" algn="ctr">
              <a:lnSpc>
                <a:spcPct val="100000"/>
              </a:lnSpc>
              <a:spcBef>
                <a:spcPct val="0"/>
              </a:spcBef>
              <a:spcAft>
                <a:spcPct val="35000"/>
              </a:spcAft>
            </a:pPr>
            <a:r>
              <a:rPr lang="en-US" sz="2400" dirty="0" err="1" smtClean="0">
                <a:latin typeface="Times New Roman" panose="02020603050405020304" pitchFamily="18" charset="0"/>
                <a:cs typeface="Times New Roman" panose="02020603050405020304" pitchFamily="18" charset="0"/>
                <a:sym typeface="+mn-ea"/>
              </a:rPr>
              <a:t>Trẻ</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sử</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dụng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ngôn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ngữ</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phù</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hợp</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để</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diễn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đạt</a:t>
            </a:r>
            <a:r>
              <a:rPr lang="en-US" sz="2400" dirty="0" smtClean="0">
                <a:latin typeface="Times New Roman" panose="02020603050405020304" pitchFamily="18" charset="0"/>
                <a:cs typeface="Times New Roman" panose="02020603050405020304" pitchFamily="18" charset="0"/>
                <a:sym typeface="+mn-ea"/>
              </a:rPr>
              <a:t> , </a:t>
            </a:r>
            <a:r>
              <a:rPr lang="en-US" sz="2400" dirty="0" err="1" smtClean="0">
                <a:latin typeface="Times New Roman" panose="02020603050405020304" pitchFamily="18" charset="0"/>
                <a:cs typeface="Times New Roman" panose="02020603050405020304" pitchFamily="18" charset="0"/>
                <a:sym typeface="+mn-ea"/>
              </a:rPr>
              <a:t>các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mẫu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câu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ngắn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được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sử</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dụng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phù</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hợp</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trong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từng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hoàn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cảnh</a:t>
            </a:r>
            <a:r>
              <a:rPr lang="en-US" sz="2400" dirty="0" smtClean="0">
                <a:latin typeface="Times New Roman" panose="02020603050405020304" pitchFamily="18" charset="0"/>
                <a:cs typeface="Times New Roman" panose="02020603050405020304" pitchFamily="18" charset="0"/>
                <a:sym typeface="+mn-ea"/>
              </a:rPr>
              <a:t> </a:t>
            </a:r>
            <a:endParaRPr lang="vi-VN" sz="2400" dirty="0">
              <a:latin typeface="Times New Roman" panose="02020603050405020304" pitchFamily="18" charset="0"/>
              <a:cs typeface="Times New Roman" panose="02020603050405020304" pitchFamily="18" charset="0"/>
            </a:endParaRPr>
          </a:p>
          <a:p>
            <a:pPr lvl="0" algn="ctr">
              <a:lnSpc>
                <a:spcPct val="100000"/>
              </a:lnSpc>
              <a:spcBef>
                <a:spcPct val="0"/>
              </a:spcBef>
              <a:spcAft>
                <a:spcPct val="35000"/>
              </a:spcAft>
            </a:pPr>
            <a:endParaRPr lang="en-US" sz="2400"/>
          </a:p>
        </p:txBody>
      </p:sp>
      <p:sp>
        <p:nvSpPr>
          <p:cNvPr id="13" name="Oval 12"/>
          <p:cNvSpPr/>
          <p:nvPr/>
        </p:nvSpPr>
        <p:spPr>
          <a:xfrm>
            <a:off x="8382000" y="3657600"/>
            <a:ext cx="3578860" cy="3017520"/>
          </a:xfrm>
          <a:prstGeom prst="ellipse">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100000"/>
              </a:lnSpc>
              <a:spcBef>
                <a:spcPct val="0"/>
              </a:spcBef>
              <a:spcAft>
                <a:spcPct val="35000"/>
              </a:spcAft>
            </a:pPr>
            <a:endParaRPr lang="en-US" sz="2800" dirty="0" smtClean="0">
              <a:solidFill>
                <a:schemeClr val="tx1"/>
              </a:solidFill>
              <a:latin typeface="Times New Roman" panose="02020603050405020304" pitchFamily="18" charset="0"/>
              <a:cs typeface="Times New Roman" panose="02020603050405020304" pitchFamily="18" charset="0"/>
              <a:sym typeface="+mn-ea"/>
            </a:endParaRPr>
          </a:p>
        </p:txBody>
      </p:sp>
      <p:sp>
        <p:nvSpPr>
          <p:cNvPr id="14" name="Text Box 13"/>
          <p:cNvSpPr txBox="1"/>
          <p:nvPr/>
        </p:nvSpPr>
        <p:spPr>
          <a:xfrm>
            <a:off x="8763000" y="3962400"/>
            <a:ext cx="2894965" cy="2819400"/>
          </a:xfrm>
          <a:prstGeom prst="rect">
            <a:avLst/>
          </a:prstGeom>
          <a:noFill/>
        </p:spPr>
        <p:txBody>
          <a:bodyPr wrap="square" rtlCol="0">
            <a:spAutoFit/>
          </a:bodyPr>
          <a:lstStyle/>
          <a:p>
            <a:pPr lvl="0" algn="ctr">
              <a:lnSpc>
                <a:spcPct val="100000"/>
              </a:lnSpc>
              <a:spcBef>
                <a:spcPct val="0"/>
              </a:spcBef>
              <a:spcAft>
                <a:spcPct val="35000"/>
              </a:spcAft>
            </a:pPr>
            <a:r>
              <a:rPr lang="en-US" sz="2400" dirty="0" err="1" smtClean="0">
                <a:latin typeface="Times New Roman" panose="02020603050405020304" pitchFamily="18" charset="0"/>
                <a:cs typeface="Times New Roman" panose="02020603050405020304" pitchFamily="18" charset="0"/>
                <a:sym typeface="+mn-ea"/>
              </a:rPr>
              <a:t>Trong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quá</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trình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thực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hiện</a:t>
            </a:r>
            <a:r>
              <a:rPr lang="en-US" sz="2400" dirty="0" smtClean="0">
                <a:latin typeface="Times New Roman" panose="02020603050405020304" pitchFamily="18" charset="0"/>
                <a:cs typeface="Times New Roman" panose="02020603050405020304" pitchFamily="18" charset="0"/>
                <a:sym typeface="+mn-ea"/>
              </a:rPr>
              <a:t> , </a:t>
            </a:r>
            <a:r>
              <a:rPr lang="en-US" sz="2400" dirty="0" err="1" smtClean="0">
                <a:latin typeface="Times New Roman" panose="02020603050405020304" pitchFamily="18" charset="0"/>
                <a:cs typeface="Times New Roman" panose="02020603050405020304" pitchFamily="18" charset="0"/>
                <a:sym typeface="+mn-ea"/>
              </a:rPr>
              <a:t>trẻ</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tự</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mình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sử</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lý</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tình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huống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với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giáo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cụ</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để</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thể</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hiện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sự</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độc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lập</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trong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hoạt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động</a:t>
            </a:r>
            <a:r>
              <a:rPr lang="en-US" sz="2400" dirty="0" smtClean="0">
                <a:latin typeface="Times New Roman" panose="02020603050405020304" pitchFamily="18" charset="0"/>
                <a:cs typeface="Times New Roman" panose="02020603050405020304" pitchFamily="18" charset="0"/>
                <a:sym typeface="+mn-ea"/>
              </a:rPr>
              <a:t> , </a:t>
            </a:r>
            <a:r>
              <a:rPr lang="en-US" sz="2400" dirty="0" err="1" smtClean="0">
                <a:latin typeface="Times New Roman" panose="02020603050405020304" pitchFamily="18" charset="0"/>
                <a:cs typeface="Times New Roman" panose="02020603050405020304" pitchFamily="18" charset="0"/>
                <a:sym typeface="+mn-ea"/>
              </a:rPr>
              <a:t>chủ</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động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với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giáo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cụ</a:t>
            </a:r>
            <a:endParaRPr lang="vi-VN" sz="2400" dirty="0">
              <a:latin typeface="Times New Roman" panose="02020603050405020304" pitchFamily="18" charset="0"/>
              <a:cs typeface="Times New Roman" panose="02020603050405020304" pitchFamily="18" charset="0"/>
            </a:endParaRPr>
          </a:p>
          <a:p>
            <a:pPr lvl="0" algn="ctr">
              <a:lnSpc>
                <a:spcPct val="100000"/>
              </a:lnSpc>
              <a:spcBef>
                <a:spcPct val="0"/>
              </a:spcBef>
              <a:spcAft>
                <a:spcPct val="35000"/>
              </a:spcAft>
            </a:pPr>
            <a:endParaRPr lang="en-US" sz="2400"/>
          </a:p>
        </p:txBody>
      </p:sp>
      <p:sp>
        <p:nvSpPr>
          <p:cNvPr id="16" name="Rectangle 3"/>
          <p:cNvSpPr/>
          <p:nvPr/>
        </p:nvSpPr>
        <p:spPr>
          <a:xfrm>
            <a:off x="3124200" y="76200"/>
            <a:ext cx="6096635" cy="116840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500" b="1" dirty="0" smtClean="0">
                <a:ln w="11430"/>
                <a:solidFill>
                  <a:srgbClr val="00206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Hiệu</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quả</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mong</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đợi</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của</a:t>
            </a:r>
            <a:r>
              <a:rPr lang="en-US" sz="3500" b="1" dirty="0" smtClean="0">
                <a:ln w="11430"/>
                <a:solidFill>
                  <a:srgbClr val="FF0000"/>
                </a:solidFill>
                <a:latin typeface="Times New Roman" panose="02020603050405020304" pitchFamily="18" charset="0"/>
                <a:cs typeface="Times New Roman" panose="02020603050405020304" pitchFamily="18" charset="0"/>
              </a:rPr>
              <a:t> </a:t>
            </a:r>
          </a:p>
          <a:p>
            <a:pPr algn="ctr"/>
            <a:r>
              <a:rPr lang="en-US" sz="3500" b="1" dirty="0" err="1" smtClean="0">
                <a:ln w="11430"/>
                <a:solidFill>
                  <a:srgbClr val="FF0000"/>
                </a:solidFill>
                <a:latin typeface="Times New Roman" panose="02020603050405020304" pitchFamily="18" charset="0"/>
                <a:cs typeface="Times New Roman" panose="02020603050405020304" pitchFamily="18" charset="0"/>
              </a:rPr>
              <a:t>sáng</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kiến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circle(i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wedg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par>
                                <p:cTn id="18" presetID="6" presetClass="entr" presetSubtype="16" fill="hold" grpId="0" nodeType="withEffect">
                                  <p:stCondLst>
                                    <p:cond delay="0"/>
                                  </p:stCondLst>
                                  <p:childTnLst>
                                    <p:set>
                                      <p:cBhvr>
                                        <p:cTn id="19" dur="1000" fill="hold">
                                          <p:stCondLst>
                                            <p:cond delay="0"/>
                                          </p:stCondLst>
                                        </p:cTn>
                                        <p:tgtEl>
                                          <p:spTgt spid="12"/>
                                        </p:tgtEl>
                                        <p:attrNameLst>
                                          <p:attrName>style.visibility</p:attrName>
                                        </p:attrNameLst>
                                      </p:cBhvr>
                                      <p:to>
                                        <p:strVal val="visible"/>
                                      </p:to>
                                    </p:set>
                                    <p:animEffect transition="in" filter="circle(in)">
                                      <p:cBhvr>
                                        <p:cTn id="20" dur="1000"/>
                                        <p:tgtEl>
                                          <p:spTgt spid="12"/>
                                        </p:tgtEl>
                                      </p:cBhvr>
                                    </p:animEffect>
                                  </p:childTnLst>
                                </p:cTn>
                              </p:par>
                              <p:par>
                                <p:cTn id="21" presetID="6" presetClass="entr" presetSubtype="16" fill="hold" grpId="0" nodeType="withEffect">
                                  <p:stCondLst>
                                    <p:cond delay="0"/>
                                  </p:stCondLst>
                                  <p:childTnLst>
                                    <p:set>
                                      <p:cBhvr>
                                        <p:cTn id="22" dur="1000" fill="hold">
                                          <p:stCondLst>
                                            <p:cond delay="0"/>
                                          </p:stCondLst>
                                        </p:cTn>
                                        <p:tgtEl>
                                          <p:spTgt spid="11"/>
                                        </p:tgtEl>
                                        <p:attrNameLst>
                                          <p:attrName>style.visibility</p:attrName>
                                        </p:attrNameLst>
                                      </p:cBhvr>
                                      <p:to>
                                        <p:strVal val="visible"/>
                                      </p:to>
                                    </p:set>
                                    <p:animEffect transition="in" filter="circle(in)">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000" fill="hold">
                                          <p:stCondLst>
                                            <p:cond delay="0"/>
                                          </p:stCondLst>
                                        </p:cTn>
                                        <p:tgtEl>
                                          <p:spTgt spid="4"/>
                                        </p:tgtEl>
                                        <p:attrNameLst>
                                          <p:attrName>style.visibility</p:attrName>
                                        </p:attrNameLst>
                                      </p:cBhvr>
                                      <p:to>
                                        <p:strVal val="visible"/>
                                      </p:to>
                                    </p:set>
                                    <p:animEffect transition="in" filter="box(in)">
                                      <p:cBhvr>
                                        <p:cTn id="28" dur="1000"/>
                                        <p:tgtEl>
                                          <p:spTgt spid="4"/>
                                        </p:tgtEl>
                                      </p:cBhvr>
                                    </p:animEffect>
                                  </p:childTnLst>
                                </p:cTn>
                              </p:par>
                              <p:par>
                                <p:cTn id="29" presetID="4" presetClass="entr" presetSubtype="16" fill="hold" grpId="0" nodeType="withEffect">
                                  <p:stCondLst>
                                    <p:cond delay="0"/>
                                  </p:stCondLst>
                                  <p:childTnLst>
                                    <p:set>
                                      <p:cBhvr>
                                        <p:cTn id="30" dur="1000" fill="hold">
                                          <p:stCondLst>
                                            <p:cond delay="0"/>
                                          </p:stCondLst>
                                        </p:cTn>
                                        <p:tgtEl>
                                          <p:spTgt spid="13"/>
                                        </p:tgtEl>
                                        <p:attrNameLst>
                                          <p:attrName>style.visibility</p:attrName>
                                        </p:attrNameLst>
                                      </p:cBhvr>
                                      <p:to>
                                        <p:strVal val="visible"/>
                                      </p:to>
                                    </p:set>
                                    <p:animEffect transition="in" filter="box(in)">
                                      <p:cBhvr>
                                        <p:cTn id="31" dur="1000"/>
                                        <p:tgtEl>
                                          <p:spTgt spid="13"/>
                                        </p:tgtEl>
                                      </p:cBhvr>
                                    </p:animEffect>
                                  </p:childTnLst>
                                </p:cTn>
                              </p:par>
                              <p:par>
                                <p:cTn id="32" presetID="4" presetClass="entr" presetSubtype="16" fill="hold" grpId="0" nodeType="withEffect">
                                  <p:stCondLst>
                                    <p:cond delay="0"/>
                                  </p:stCondLst>
                                  <p:childTnLst>
                                    <p:set>
                                      <p:cBhvr>
                                        <p:cTn id="33" dur="1000" fill="hold">
                                          <p:stCondLst>
                                            <p:cond delay="0"/>
                                          </p:stCondLst>
                                        </p:cTn>
                                        <p:tgtEl>
                                          <p:spTgt spid="14"/>
                                        </p:tgtEl>
                                        <p:attrNameLst>
                                          <p:attrName>style.visibility</p:attrName>
                                        </p:attrNameLst>
                                      </p:cBhvr>
                                      <p:to>
                                        <p:strVal val="visible"/>
                                      </p:to>
                                    </p:set>
                                    <p:animEffect transition="in" filter="box(in)">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000" fill="hold">
                                          <p:stCondLst>
                                            <p:cond delay="0"/>
                                          </p:stCondLst>
                                        </p:cTn>
                                        <p:tgtEl>
                                          <p:spTgt spid="15"/>
                                        </p:tgtEl>
                                        <p:attrNameLst>
                                          <p:attrName>style.visibility</p:attrName>
                                        </p:attrNameLst>
                                      </p:cBhvr>
                                      <p:to>
                                        <p:strVal val="visible"/>
                                      </p:to>
                                    </p:set>
                                    <p:animEffect transition="in" filter="wedge">
                                      <p:cBhvr>
                                        <p:cTn id="39" dur="1000"/>
                                        <p:tgtEl>
                                          <p:spTgt spid="15"/>
                                        </p:tgtEl>
                                      </p:cBhvr>
                                    </p:animEffect>
                                  </p:childTnLst>
                                </p:cTn>
                              </p:par>
                              <p:par>
                                <p:cTn id="40" presetID="20" presetClass="entr" presetSubtype="0" fill="hold" grpId="0" nodeType="withEffect">
                                  <p:stCondLst>
                                    <p:cond delay="0"/>
                                  </p:stCondLst>
                                  <p:childTnLst>
                                    <p:set>
                                      <p:cBhvr>
                                        <p:cTn id="41" dur="1000" fill="hold">
                                          <p:stCondLst>
                                            <p:cond delay="0"/>
                                          </p:stCondLst>
                                        </p:cTn>
                                        <p:tgtEl>
                                          <p:spTgt spid="10"/>
                                        </p:tgtEl>
                                        <p:attrNameLst>
                                          <p:attrName>style.visibility</p:attrName>
                                        </p:attrNameLst>
                                      </p:cBhvr>
                                      <p:to>
                                        <p:strVal val="visible"/>
                                      </p:to>
                                    </p:set>
                                    <p:animEffect transition="in" filter="wedge">
                                      <p:cBhvr>
                                        <p:cTn id="42" dur="1000"/>
                                        <p:tgtEl>
                                          <p:spTgt spid="10"/>
                                        </p:tgtEl>
                                      </p:cBhvr>
                                    </p:animEffect>
                                  </p:childTnLst>
                                </p:cTn>
                              </p:par>
                              <p:par>
                                <p:cTn id="43" presetID="20" presetClass="entr" presetSubtype="0" fill="hold" grpId="0" nodeType="withEffect">
                                  <p:stCondLst>
                                    <p:cond delay="0"/>
                                  </p:stCondLst>
                                  <p:childTnLst>
                                    <p:set>
                                      <p:cBhvr>
                                        <p:cTn id="44" dur="1000" fill="hold">
                                          <p:stCondLst>
                                            <p:cond delay="0"/>
                                          </p:stCondLst>
                                        </p:cTn>
                                        <p:tgtEl>
                                          <p:spTgt spid="9"/>
                                        </p:tgtEl>
                                        <p:attrNameLst>
                                          <p:attrName>style.visibility</p:attrName>
                                        </p:attrNameLst>
                                      </p:cBhvr>
                                      <p:to>
                                        <p:strVal val="visible"/>
                                      </p:to>
                                    </p:set>
                                    <p:animEffect transition="in" filter="wedge">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grpId="0" nodeType="clickEffect">
                                  <p:stCondLst>
                                    <p:cond delay="0"/>
                                  </p:stCondLst>
                                  <p:childTnLst>
                                    <p:set>
                                      <p:cBhvr>
                                        <p:cTn id="49" dur="1000" fill="hold">
                                          <p:stCondLst>
                                            <p:cond delay="0"/>
                                          </p:stCondLst>
                                        </p:cTn>
                                        <p:tgtEl>
                                          <p:spTgt spid="3"/>
                                        </p:tgtEl>
                                        <p:attrNameLst>
                                          <p:attrName>style.visibility</p:attrName>
                                        </p:attrNameLst>
                                      </p:cBhvr>
                                      <p:to>
                                        <p:strVal val="visible"/>
                                      </p:to>
                                    </p:set>
                                    <p:animEffect transition="in" filter="circle(out)">
                                      <p:cBhvr>
                                        <p:cTn id="50" dur="1000"/>
                                        <p:tgtEl>
                                          <p:spTgt spid="3"/>
                                        </p:tgtEl>
                                      </p:cBhvr>
                                    </p:animEffect>
                                  </p:childTnLst>
                                </p:cTn>
                              </p:par>
                              <p:par>
                                <p:cTn id="51" presetID="6" presetClass="entr" presetSubtype="32" fill="hold" grpId="0" nodeType="withEffect">
                                  <p:stCondLst>
                                    <p:cond delay="0"/>
                                  </p:stCondLst>
                                  <p:childTnLst>
                                    <p:set>
                                      <p:cBhvr>
                                        <p:cTn id="52" dur="1000" fill="hold">
                                          <p:stCondLst>
                                            <p:cond delay="0"/>
                                          </p:stCondLst>
                                        </p:cTn>
                                        <p:tgtEl>
                                          <p:spTgt spid="8"/>
                                        </p:tgtEl>
                                        <p:attrNameLst>
                                          <p:attrName>style.visibility</p:attrName>
                                        </p:attrNameLst>
                                      </p:cBhvr>
                                      <p:to>
                                        <p:strVal val="visible"/>
                                      </p:to>
                                    </p:set>
                                    <p:animEffect transition="in" filter="circle(out)">
                                      <p:cBhvr>
                                        <p:cTn id="53" dur="1000"/>
                                        <p:tgtEl>
                                          <p:spTgt spid="8"/>
                                        </p:tgtEl>
                                      </p:cBhvr>
                                    </p:animEffect>
                                  </p:childTnLst>
                                </p:cTn>
                              </p:par>
                              <p:par>
                                <p:cTn id="54" presetID="6" presetClass="entr" presetSubtype="32" fill="hold" grpId="0" nodeType="withEffect">
                                  <p:stCondLst>
                                    <p:cond delay="0"/>
                                  </p:stCondLst>
                                  <p:childTnLst>
                                    <p:set>
                                      <p:cBhvr>
                                        <p:cTn id="55" dur="1000" fill="hold">
                                          <p:stCondLst>
                                            <p:cond delay="0"/>
                                          </p:stCondLst>
                                        </p:cTn>
                                        <p:tgtEl>
                                          <p:spTgt spid="7"/>
                                        </p:tgtEl>
                                        <p:attrNameLst>
                                          <p:attrName>style.visibility</p:attrName>
                                        </p:attrNameLst>
                                      </p:cBhvr>
                                      <p:to>
                                        <p:strVal val="visible"/>
                                      </p:to>
                                    </p:set>
                                    <p:animEffect transition="in" filter="circle(out)">
                                      <p:cBhvr>
                                        <p:cTn id="5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 grpId="0" animBg="1"/>
      <p:bldP spid="3" grpId="1" animBg="1"/>
      <p:bldP spid="4" grpId="0" animBg="1"/>
      <p:bldP spid="4" grpId="1" animBg="1"/>
      <p:bldP spid="6" grpId="0" animBg="1"/>
      <p:bldP spid="6" grpId="1" animBg="1"/>
      <p:bldP spid="2" grpId="0" animBg="1"/>
      <p:bldP spid="2" grpId="1" animBg="1"/>
      <p:bldP spid="7" grpId="0" animBg="1"/>
      <p:bldP spid="7" grpId="1" animBg="1"/>
      <p:bldP spid="8" grpId="0"/>
      <p:bldP spid="8" grpId="1"/>
      <p:bldP spid="9" grpId="0" animBg="1"/>
      <p:bldP spid="9" grpId="1" animBg="1"/>
      <p:bldP spid="10" grpId="0"/>
      <p:bldP spid="10" grpId="1"/>
      <p:bldP spid="11" grpId="0" animBg="1"/>
      <p:bldP spid="11" grpId="1" animBg="1"/>
      <p:bldP spid="12" grpId="0"/>
      <p:bldP spid="12" grpId="1"/>
      <p:bldP spid="13" grpId="0" animBg="1"/>
      <p:bldP spid="13" grpId="1" animBg="1"/>
      <p:bldP spid="14" grpId="0"/>
      <p:bldP spid="14" grpId="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52400"/>
            <a:ext cx="9753600" cy="6299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500" b="1" dirty="0" smtClean="0">
                <a:ln w="11430"/>
                <a:solidFill>
                  <a:srgbClr val="00206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Hiệu</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quả</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mong</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đợi</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của</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sáng</a:t>
            </a:r>
            <a:r>
              <a:rPr lang="en-US" sz="3500" b="1" dirty="0" smtClean="0">
                <a:ln w="11430"/>
                <a:solidFill>
                  <a:srgbClr val="FF0000"/>
                </a:solidFill>
                <a:latin typeface="Times New Roman" panose="02020603050405020304" pitchFamily="18" charset="0"/>
                <a:cs typeface="Times New Roman" panose="02020603050405020304" pitchFamily="18" charset="0"/>
              </a:rPr>
              <a:t> </a:t>
            </a:r>
            <a:r>
              <a:rPr lang="en-US" sz="3500" b="1" dirty="0" err="1" smtClean="0">
                <a:ln w="11430"/>
                <a:solidFill>
                  <a:srgbClr val="FF0000"/>
                </a:solidFill>
                <a:latin typeface="Times New Roman" panose="02020603050405020304" pitchFamily="18" charset="0"/>
                <a:cs typeface="Times New Roman" panose="02020603050405020304" pitchFamily="18" charset="0"/>
              </a:rPr>
              <a:t>kiến</a:t>
            </a:r>
          </a:p>
        </p:txBody>
      </p:sp>
      <p:sp>
        <p:nvSpPr>
          <p:cNvPr id="8" name="Rectangle 4"/>
          <p:cNvSpPr/>
          <p:nvPr/>
        </p:nvSpPr>
        <p:spPr>
          <a:xfrm>
            <a:off x="2057400" y="802640"/>
            <a:ext cx="7988300" cy="1924685"/>
          </a:xfrm>
          <a:prstGeom prst="rect">
            <a:avLst/>
          </a:prstGeom>
        </p:spPr>
        <p:style>
          <a:lnRef idx="2">
            <a:schemeClr val="accent5"/>
          </a:lnRef>
          <a:fillRef idx="2">
            <a:schemeClr val="accent5"/>
          </a:fillRef>
          <a:effectRef idx="0">
            <a:srgbClr val="FFFFFF"/>
          </a:effectRef>
          <a:fontRef idx="minor">
            <a:schemeClr val="lt1"/>
          </a:fontRef>
        </p:style>
        <p:txBody>
          <a:bodyPr anchor="ctr"/>
          <a:lstStyle/>
          <a:p>
            <a:pPr lvl="0" algn="ctr">
              <a:lnSpc>
                <a:spcPct val="100000"/>
              </a:lnSpc>
              <a:spcBef>
                <a:spcPct val="0"/>
              </a:spcBef>
              <a:spcAft>
                <a:spcPct val="35000"/>
              </a:spcAft>
            </a:pPr>
            <a:endParaRPr lang="vi-VN" sz="2400" b="1" dirty="0">
              <a:solidFill>
                <a:schemeClr val="accent3">
                  <a:lumMod val="20000"/>
                  <a:lumOff val="80000"/>
                </a:schemeClr>
              </a:solidFill>
              <a:latin typeface="Times New Roman" panose="02020603050405020304" pitchFamily="18" charset="0"/>
              <a:cs typeface="Times New Roman" panose="02020603050405020304" pitchFamily="18" charset="0"/>
              <a:sym typeface="+mn-ea"/>
            </a:endParaRPr>
          </a:p>
          <a:p>
            <a:pPr lvl="0" algn="ctr">
              <a:lnSpc>
                <a:spcPct val="100000"/>
              </a:lnSpc>
              <a:spcBef>
                <a:spcPct val="0"/>
              </a:spcBef>
              <a:spcAft>
                <a:spcPct val="35000"/>
              </a:spcAft>
            </a:pPr>
            <a:r>
              <a:rPr lang="vi-VN" sz="2400" b="1" dirty="0">
                <a:solidFill>
                  <a:schemeClr val="accent3">
                    <a:lumMod val="20000"/>
                    <a:lumOff val="80000"/>
                  </a:schemeClr>
                </a:solidFill>
                <a:latin typeface="Times New Roman" panose="02020603050405020304" pitchFamily="18" charset="0"/>
                <a:cs typeface="Times New Roman" panose="02020603050405020304" pitchFamily="18" charset="0"/>
                <a:sym typeface="+mn-ea"/>
              </a:rPr>
              <a:t> </a:t>
            </a:r>
            <a:r>
              <a:rPr lang="en-US" sz="3600" b="1" dirty="0" err="1"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Đối</a:t>
            </a:r>
            <a:r>
              <a:rPr lang="en-US" sz="3600" b="1" dirty="0"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 </a:t>
            </a:r>
            <a:r>
              <a:rPr lang="en-US" sz="3600" b="1" dirty="0" err="1"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với</a:t>
            </a:r>
            <a:r>
              <a:rPr lang="en-US" sz="3600" b="1" dirty="0"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 </a:t>
            </a:r>
            <a:r>
              <a:rPr lang="en-US" sz="3600" b="1" dirty="0" err="1"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các</a:t>
            </a:r>
            <a:r>
              <a:rPr lang="en-US" sz="3600" b="1" dirty="0"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 </a:t>
            </a:r>
            <a:r>
              <a:rPr lang="en-US" sz="3600" b="1" dirty="0" err="1"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bậc</a:t>
            </a:r>
            <a:r>
              <a:rPr lang="en-US" sz="3600" b="1" dirty="0"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 </a:t>
            </a:r>
            <a:r>
              <a:rPr lang="en-US" sz="3600" b="1" dirty="0" err="1"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phụ</a:t>
            </a:r>
            <a:r>
              <a:rPr lang="en-US" sz="3600" b="1" dirty="0"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 </a:t>
            </a:r>
            <a:r>
              <a:rPr lang="en-US" sz="3600" b="1" dirty="0" err="1" smtClean="0">
                <a:solidFill>
                  <a:schemeClr val="accent3">
                    <a:lumMod val="20000"/>
                    <a:lumOff val="80000"/>
                  </a:schemeClr>
                </a:solidFill>
                <a:latin typeface="Times New Roman" panose="02020603050405020304" pitchFamily="18" charset="0"/>
                <a:cs typeface="Times New Roman" panose="02020603050405020304" pitchFamily="18" charset="0"/>
                <a:sym typeface="+mn-ea"/>
              </a:rPr>
              <a:t>huynh</a:t>
            </a:r>
            <a:endParaRPr lang="vi-VN" sz="3600" b="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lvl="0" algn="ctr">
              <a:lnSpc>
                <a:spcPct val="100000"/>
              </a:lnSpc>
              <a:spcBef>
                <a:spcPct val="0"/>
              </a:spcBef>
              <a:spcAft>
                <a:spcPct val="35000"/>
              </a:spcAft>
            </a:pPr>
            <a:r>
              <a:rPr lang="vi-VN" sz="3600" dirty="0">
                <a:latin typeface="Times New Roman" panose="02020603050405020304" pitchFamily="18" charset="0"/>
                <a:cs typeface="Times New Roman" panose="02020603050405020304" pitchFamily="18" charset="0"/>
                <a:sym typeface="+mn-ea"/>
              </a:rPr>
              <a:t> </a:t>
            </a:r>
            <a:endParaRPr lang="vi-VN" altLang="vi-VN" sz="3600" b="1" dirty="0" smtClean="0">
              <a:latin typeface="Times New Roman" panose="02020603050405020304" pitchFamily="18" charset="0"/>
              <a:cs typeface="Times New Roman" panose="02020603050405020304" pitchFamily="18" charset="0"/>
              <a:sym typeface="+mn-ea"/>
            </a:endParaRPr>
          </a:p>
        </p:txBody>
      </p:sp>
      <p:sp>
        <p:nvSpPr>
          <p:cNvPr id="21" name="Rectangle 20"/>
          <p:cNvSpPr/>
          <p:nvPr/>
        </p:nvSpPr>
        <p:spPr>
          <a:xfrm>
            <a:off x="990314" y="3391535"/>
            <a:ext cx="2037049" cy="3142255"/>
          </a:xfrm>
          <a:prstGeom prst="rect">
            <a:avLst/>
          </a:prstGeom>
        </p:spPr>
        <p:style>
          <a:lnRef idx="2">
            <a:schemeClr val="accent4"/>
          </a:lnRef>
          <a:fillRef idx="2">
            <a:schemeClr val="accent4"/>
          </a:fillRef>
          <a:effectRef idx="0">
            <a:srgbClr val="FFFFFF"/>
          </a:effectRef>
          <a:fontRef idx="minor">
            <a:schemeClr val="dk1"/>
          </a:fontRef>
        </p:style>
        <p:txBody>
          <a:bodyPr anchor="ctr"/>
          <a:lstStyle/>
          <a:p>
            <a:r>
              <a:rPr lang="en-US" dirty="0" smtClean="0">
                <a:latin typeface="Times New Roman" panose="02020603050405020304" pitchFamily="18" charset="0"/>
                <a:cs typeface="Times New Roman" panose="02020603050405020304" pitchFamily="18" charset="0"/>
                <a:sym typeface="+mn-ea"/>
              </a:rPr>
              <a:t>Cha </a:t>
            </a:r>
            <a:r>
              <a:rPr lang="en-US" dirty="0" err="1" smtClean="0">
                <a:latin typeface="Times New Roman" panose="02020603050405020304" pitchFamily="18" charset="0"/>
                <a:cs typeface="Times New Roman" panose="02020603050405020304" pitchFamily="18" charset="0"/>
                <a:sym typeface="+mn-ea"/>
              </a:rPr>
              <a:t>mẹ</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luôn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coi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trọng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trẻ</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và</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tích</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cực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tham</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gia</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vào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các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hoạt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động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giáo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dục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trẻ</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cùng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nhà</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trường</a:t>
            </a:r>
            <a:r>
              <a:rPr lang="en-US" dirty="0" smtClean="0">
                <a:latin typeface="Times New Roman" panose="02020603050405020304" pitchFamily="18" charset="0"/>
                <a:cs typeface="Times New Roman" panose="02020603050405020304" pitchFamily="18" charset="0"/>
                <a:sym typeface="+mn-ea"/>
              </a:rPr>
              <a:t> </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22" name="Rectangle 21"/>
          <p:cNvSpPr/>
          <p:nvPr/>
        </p:nvSpPr>
        <p:spPr>
          <a:xfrm>
            <a:off x="3581627" y="3409259"/>
            <a:ext cx="2138512" cy="3176979"/>
          </a:xfrm>
          <a:prstGeom prst="rect">
            <a:avLst/>
          </a:prstGeom>
        </p:spPr>
        <p:style>
          <a:lnRef idx="2">
            <a:schemeClr val="accent4"/>
          </a:lnRef>
          <a:fillRef idx="2">
            <a:schemeClr val="accent4"/>
          </a:fillRef>
          <a:effectRef idx="0">
            <a:srgbClr val="FFFFFF"/>
          </a:effectRef>
          <a:fontRef idx="minor">
            <a:schemeClr val="dk1"/>
          </a:fontRef>
        </p:style>
        <p:txBody>
          <a:bodyPr anchor="ctr"/>
          <a:lstStyle/>
          <a:p>
            <a:pPr lvl="0">
              <a:lnSpc>
                <a:spcPct val="100000"/>
              </a:lnSpc>
              <a:spcBef>
                <a:spcPct val="0"/>
              </a:spcBef>
              <a:spcAft>
                <a:spcPct val="35000"/>
              </a:spcAft>
            </a:pPr>
            <a:r>
              <a:rPr lang="en-US">
                <a:latin typeface="Times New Roman" panose="02020603050405020304" pitchFamily="18" charset="0"/>
                <a:cs typeface="Times New Roman" panose="02020603050405020304" pitchFamily="18" charset="0"/>
                <a:sym typeface="+mn-ea"/>
              </a:rPr>
              <a:t>C</a:t>
            </a:r>
            <a:r>
              <a:rPr lang="en-US" smtClean="0">
                <a:latin typeface="Times New Roman" panose="02020603050405020304" pitchFamily="18" charset="0"/>
                <a:cs typeface="Times New Roman" panose="02020603050405020304" pitchFamily="18" charset="0"/>
                <a:sym typeface="+mn-ea"/>
              </a:rPr>
              <a:t>ha </a:t>
            </a:r>
            <a:r>
              <a:rPr lang="en-US" dirty="0" err="1" smtClean="0">
                <a:latin typeface="Times New Roman" panose="02020603050405020304" pitchFamily="18" charset="0"/>
                <a:cs typeface="Times New Roman" panose="02020603050405020304" pitchFamily="18" charset="0"/>
                <a:sym typeface="+mn-ea"/>
              </a:rPr>
              <a:t>mẹ</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đã</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có</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thói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quen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liên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kết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phối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hợp</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chặt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chẽ</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với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cô</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giáo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trong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việc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dạy</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giáo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dục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cho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trẻ</a:t>
            </a:r>
            <a:r>
              <a:rPr lang="en-US" dirty="0" smtClean="0">
                <a:latin typeface="Times New Roman" panose="02020603050405020304" pitchFamily="18" charset="0"/>
                <a:cs typeface="Times New Roman" panose="02020603050405020304" pitchFamily="18" charset="0"/>
                <a:sym typeface="+mn-ea"/>
              </a:rPr>
              <a:t> </a:t>
            </a:r>
            <a:endParaRPr lang="en-US" dirty="0">
              <a:latin typeface="Times New Roman" panose="02020603050405020304" pitchFamily="18" charset="0"/>
              <a:cs typeface="Times New Roman" panose="02020603050405020304" pitchFamily="18" charset="0"/>
            </a:endParaRPr>
          </a:p>
        </p:txBody>
      </p:sp>
      <p:sp>
        <p:nvSpPr>
          <p:cNvPr id="23" name="Rectangle 22"/>
          <p:cNvSpPr/>
          <p:nvPr/>
        </p:nvSpPr>
        <p:spPr>
          <a:xfrm>
            <a:off x="6324494" y="3444819"/>
            <a:ext cx="2057278" cy="3165986"/>
          </a:xfrm>
          <a:prstGeom prst="rect">
            <a:avLst/>
          </a:prstGeom>
        </p:spPr>
        <p:style>
          <a:lnRef idx="2">
            <a:schemeClr val="accent4"/>
          </a:lnRef>
          <a:fillRef idx="2">
            <a:schemeClr val="accent4"/>
          </a:fillRef>
          <a:effectRef idx="0">
            <a:srgbClr val="FFFFFF"/>
          </a:effectRef>
          <a:fontRef idx="minor">
            <a:schemeClr val="dk1"/>
          </a:fontRef>
        </p:style>
        <p:txBody>
          <a:bodyPr anchor="ctr"/>
          <a:lstStyle/>
          <a:p>
            <a:pPr lvl="0">
              <a:lnSpc>
                <a:spcPct val="100000"/>
              </a:lnSpc>
              <a:spcBef>
                <a:spcPct val="0"/>
              </a:spcBef>
              <a:spcAft>
                <a:spcPct val="35000"/>
              </a:spcAft>
            </a:pPr>
            <a:r>
              <a:rPr lang="en-US" dirty="0" smtClean="0">
                <a:latin typeface="Times New Roman" panose="02020603050405020304" pitchFamily="18" charset="0"/>
                <a:cs typeface="Times New Roman" panose="02020603050405020304" pitchFamily="18" charset="0"/>
                <a:sym typeface="+mn-ea"/>
              </a:rPr>
              <a:t>Cha </a:t>
            </a:r>
            <a:r>
              <a:rPr lang="en-US" dirty="0" err="1" smtClean="0">
                <a:latin typeface="Times New Roman" panose="02020603050405020304" pitchFamily="18" charset="0"/>
                <a:cs typeface="Times New Roman" panose="02020603050405020304" pitchFamily="18" charset="0"/>
                <a:sym typeface="+mn-ea"/>
              </a:rPr>
              <a:t>mẹ</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cảm</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thấy</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rất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vui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trước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những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việc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làm</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của</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trẻ</a:t>
            </a:r>
            <a:r>
              <a:rPr lang="en-US" dirty="0" smtClean="0">
                <a:latin typeface="Times New Roman" panose="02020603050405020304" pitchFamily="18" charset="0"/>
                <a:cs typeface="Times New Roman" panose="02020603050405020304" pitchFamily="18" charset="0"/>
                <a:sym typeface="+mn-ea"/>
              </a:rPr>
              <a:t>, tin </a:t>
            </a:r>
            <a:r>
              <a:rPr lang="en-US" dirty="0" err="1" smtClean="0">
                <a:latin typeface="Times New Roman" panose="02020603050405020304" pitchFamily="18" charset="0"/>
                <a:cs typeface="Times New Roman" panose="02020603050405020304" pitchFamily="18" charset="0"/>
                <a:sym typeface="+mn-ea"/>
              </a:rPr>
              <a:t>tưởng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vào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kết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quả</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giáo</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dục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của</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nhà</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trường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và</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của</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lớp</a:t>
            </a:r>
            <a:endParaRPr lang="en-US"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2362200" y="2743158"/>
            <a:ext cx="1219200" cy="629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186" y="2743200"/>
            <a:ext cx="2286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629189" y="2743227"/>
            <a:ext cx="533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22"/>
          <p:cNvSpPr/>
          <p:nvPr/>
        </p:nvSpPr>
        <p:spPr>
          <a:xfrm>
            <a:off x="9067694" y="3444819"/>
            <a:ext cx="2057278" cy="3165986"/>
          </a:xfrm>
          <a:prstGeom prst="rect">
            <a:avLst/>
          </a:prstGeom>
        </p:spPr>
        <p:style>
          <a:lnRef idx="2">
            <a:schemeClr val="accent4"/>
          </a:lnRef>
          <a:fillRef idx="2">
            <a:schemeClr val="accent4"/>
          </a:fillRef>
          <a:effectRef idx="0">
            <a:srgbClr val="FFFFFF"/>
          </a:effectRef>
          <a:fontRef idx="minor">
            <a:schemeClr val="dk1"/>
          </a:fontRef>
        </p:style>
        <p:txBody>
          <a:bodyPr anchor="ctr"/>
          <a:lstStyle/>
          <a:p>
            <a:pPr lvl="0">
              <a:lnSpc>
                <a:spcPct val="100000"/>
              </a:lnSpc>
              <a:spcBef>
                <a:spcPct val="0"/>
              </a:spcBef>
              <a:spcAft>
                <a:spcPct val="35000"/>
              </a:spcAft>
            </a:pPr>
            <a:r>
              <a:rPr lang="en-US" dirty="0" err="1" smtClean="0">
                <a:latin typeface="Times New Roman" panose="02020603050405020304" pitchFamily="18" charset="0"/>
                <a:cs typeface="Times New Roman" panose="02020603050405020304" pitchFamily="18" charset="0"/>
                <a:sym typeface="+mn-ea"/>
              </a:rPr>
              <a:t>Luôn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luôn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ủng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hộ</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những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nguyên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vật</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liệu</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có</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sẵn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khi</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các</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cô</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cần</a:t>
            </a:r>
            <a:r>
              <a:rPr lang="en-US" dirty="0" smtClean="0">
                <a:latin typeface="Times New Roman" panose="02020603050405020304" pitchFamily="18" charset="0"/>
                <a:cs typeface="Times New Roman" panose="02020603050405020304" pitchFamily="18" charset="0"/>
                <a:sym typeface="+mn-ea"/>
              </a:rPr>
              <a:t> , chia </a:t>
            </a:r>
            <a:r>
              <a:rPr lang="en-US" dirty="0" err="1" smtClean="0">
                <a:latin typeface="Times New Roman" panose="02020603050405020304" pitchFamily="18" charset="0"/>
                <a:cs typeface="Times New Roman" panose="02020603050405020304" pitchFamily="18" charset="0"/>
                <a:sym typeface="+mn-ea"/>
              </a:rPr>
              <a:t>sẻ</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những</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khó</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khăn</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của</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cô</a:t>
            </a:r>
            <a:r>
              <a:rPr lang="en-US" dirty="0" smtClean="0">
                <a:latin typeface="Times New Roman" panose="02020603050405020304" pitchFamily="18" charset="0"/>
                <a:cs typeface="Times New Roman" panose="02020603050405020304" pitchFamily="18" charset="0"/>
                <a:sym typeface="+mn-ea"/>
              </a:rPr>
              <a:t> </a:t>
            </a:r>
            <a:r>
              <a:rPr lang="en-US" dirty="0" err="1" smtClean="0">
                <a:latin typeface="Times New Roman" panose="02020603050405020304" pitchFamily="18" charset="0"/>
                <a:cs typeface="Times New Roman" panose="02020603050405020304" pitchFamily="18" charset="0"/>
                <a:sym typeface="+mn-ea"/>
              </a:rPr>
              <a:t>giáo</a:t>
            </a:r>
            <a:endParaRPr lang="en-US" dirty="0">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8991389" y="2743227"/>
            <a:ext cx="8382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ldLvl="0" animBg="1"/>
      <p:bldP spid="21" grpId="0" bldLvl="0" animBg="1"/>
      <p:bldP spid="22" grpId="0" bldLvl="0" animBg="1"/>
      <p:bldP spid="23"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ây Hoa Màu Hồng Nền Hoa, S, Hoa, Mùa Hè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91062" y="4038600"/>
            <a:ext cx="7759175" cy="1423467"/>
          </a:xfrm>
          <a:prstGeom prst="rect">
            <a:avLst/>
          </a:prstGeom>
          <a:noFill/>
        </p:spPr>
        <p:txBody>
          <a:bodyPr wrap="none" lIns="68580" tIns="34290" rIns="68580" bIns="34290">
            <a:spAutoFit/>
          </a:bodyPr>
          <a:lstStyle/>
          <a:p>
            <a:pPr algn="ct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Xin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chân</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thành</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cảm</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ơn</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a:t>
            </a:r>
          </a:p>
          <a:p>
            <a:pPr algn="ct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Chúc</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hội</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thi</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thành</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công</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tốt</a:t>
            </a:r>
            <a:r>
              <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 </a:t>
            </a:r>
            <a:r>
              <a:rPr lang="en-US" sz="4400" b="1" dirty="0" err="1">
                <a:ln w="22225">
                  <a:solidFill>
                    <a:srgbClr val="ED7D31"/>
                  </a:solidFill>
                  <a:prstDash val="solid"/>
                </a:ln>
                <a:solidFill>
                  <a:srgbClr val="7E0000"/>
                </a:solidFill>
                <a:latin typeface="Times New Roman" panose="02020603050405020304" pitchFamily="18" charset="0"/>
                <a:cs typeface="Times New Roman" panose="02020603050405020304" pitchFamily="18" charset="0"/>
              </a:rPr>
              <a:t>đẹp</a:t>
            </a:r>
            <a:endParaRPr lang="en-US" sz="4400" b="1" dirty="0">
              <a:ln w="22225">
                <a:solidFill>
                  <a:srgbClr val="ED7D31"/>
                </a:solidFill>
                <a:prstDash val="solid"/>
              </a:ln>
              <a:solidFill>
                <a:srgbClr val="7E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2057400" y="1371600"/>
            <a:ext cx="8599170" cy="2497455"/>
          </a:xfrm>
          <a:prstGeom prst="rect">
            <a:avLst/>
          </a:prstGeom>
          <a:noFill/>
        </p:spPr>
        <p:txBody>
          <a:bodyPr wrap="square" rtlCol="0">
            <a:noAutofit/>
          </a:bodyPr>
          <a:lstStyle/>
          <a:p>
            <a:pPr algn="ct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Trên</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đây</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là</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một</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số</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kinh</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nghiệm</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của</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tôi</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về</a:t>
            </a:r>
            <a:r>
              <a:rPr lang="en-US" sz="2400" i="1"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b="1" i="1"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a:t>
            </a:r>
            <a:r>
              <a:rPr lang="en-US" sz="2400" i="1"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nl-NL" sz="2400" b="1" i="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Một số kinh nghiệm trong việc ứng dụng phương pháp Montess</a:t>
            </a:r>
            <a:r>
              <a:rPr lang="en-US" altLang="nl-NL" sz="2400" b="1" i="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ori</a:t>
            </a:r>
            <a:r>
              <a:rPr lang="nl-NL" sz="2400" b="1" i="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để phát triển xúc giác và vận động tinh cho trẻ nhà trẻ 24 – 36 tháng</a:t>
            </a:r>
            <a:r>
              <a:rPr lang="en-US" altLang="nl-NL" sz="2400" b="1" i="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tại lớp NT D2 trường MN Hoa Hướng Dương</a:t>
            </a:r>
            <a:r>
              <a:rPr lang="pt-BR" sz="2400" b="1" i="1"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Trong</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quá</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trình</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thực</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hiện</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đề</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tài</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vẫn</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không</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tránh</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khỏi</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những</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hạn</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chế</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thiếu</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sót</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Kính</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mong</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nhận</a:t>
            </a:r>
            <a:r>
              <a:rPr lang="en-US" sz="2400" spc="-10" dirty="0"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được</a:t>
            </a:r>
            <a:r>
              <a:rPr lang="en-US" sz="2400" spc="-10" dirty="0"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sự</a:t>
            </a:r>
            <a:r>
              <a:rPr lang="en-US" sz="2400" spc="-10" dirty="0"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góp</a:t>
            </a:r>
            <a:r>
              <a:rPr lang="en-US" sz="2400" spc="-10" dirty="0"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ý </a:t>
            </a:r>
            <a:r>
              <a:rPr lang="en-US" sz="2400" spc="-10" dirty="0" err="1"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của</a:t>
            </a:r>
            <a:r>
              <a:rPr lang="en-US" sz="2400" spc="-10" dirty="0"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BGH </a:t>
            </a:r>
            <a:r>
              <a:rPr lang="en-US" sz="2400" spc="-10" dirty="0" err="1"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để</a:t>
            </a:r>
            <a:r>
              <a:rPr lang="en-US" sz="2400" spc="-10" dirty="0"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những</a:t>
            </a:r>
            <a:r>
              <a:rPr lang="en-US" sz="2400" spc="-10" dirty="0"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sáng</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kiến</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của</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tôi</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được</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hoàn</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thiện</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hơn</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và</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áp</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dụng</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có</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hiệu</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quả</a:t>
            </a:r>
            <a:r>
              <a:rPr lang="en-US" sz="2400" spc="-10" dirty="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r>
              <a:rPr lang="en-US" sz="2400" spc="-10" dirty="0" err="1">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hơn</a:t>
            </a:r>
            <a:r>
              <a:rPr lang="en-US" sz="2400" spc="-10" dirty="0" smtClean="0">
                <a:gradFill>
                  <a:gsLst>
                    <a:gs pos="0">
                      <a:srgbClr val="012D86"/>
                    </a:gs>
                    <a:gs pos="100000">
                      <a:srgbClr val="0E2557"/>
                    </a:gs>
                  </a:gsLst>
                  <a:lin scaled="0"/>
                </a:gradFill>
                <a:latin typeface="Times New Roman" panose="02020603050405020304" pitchFamily="18" charset="0"/>
                <a:ea typeface="Times New Roman" panose="02020603050405020304"/>
                <a:cs typeface="Times New Roman" panose="02020603050405020304" pitchFamily="18" charset="0"/>
                <a:sym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par>
                                <p:cTn id="8" presetID="20" presetClass="entr" presetSubtype="0"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wedge">
                                      <p:cBhvr>
                                        <p:cTn id="10" dur="1000"/>
                                        <p:tgtEl>
                                          <p:spTgt spid="5"/>
                                        </p:tgtEl>
                                      </p:cBhvr>
                                    </p:animEffect>
                                  </p:childTnLst>
                                </p:cTn>
                              </p:par>
                              <p:par>
                                <p:cTn id="11" presetID="12" presetClass="entr" presetSubtype="1" fill="hold" grpId="0" nodeType="withEffect">
                                  <p:stCondLst>
                                    <p:cond delay="0"/>
                                  </p:stCondLst>
                                  <p:childTnLst>
                                    <p:set>
                                      <p:cBhvr>
                                        <p:cTn id="12" dur="1000" fill="hold">
                                          <p:stCondLst>
                                            <p:cond delay="0"/>
                                          </p:stCondLst>
                                        </p:cTn>
                                        <p:tgtEl>
                                          <p:spTgt spid="3"/>
                                        </p:tgtEl>
                                        <p:attrNameLst>
                                          <p:attrName>style.visibility</p:attrName>
                                        </p:attrNameLst>
                                      </p:cBhvr>
                                      <p:to>
                                        <p:strVal val="visible"/>
                                      </p:to>
                                    </p:set>
                                    <p:anim calcmode="lin" valueType="num">
                                      <p:cBhvr additive="base">
                                        <p:cTn id="13" dur="1000"/>
                                        <p:tgtEl>
                                          <p:spTgt spid="3"/>
                                        </p:tgtEl>
                                        <p:attrNameLst>
                                          <p:attrName>ppt_y</p:attrName>
                                        </p:attrNameLst>
                                      </p:cBhvr>
                                      <p:tavLst>
                                        <p:tav tm="0">
                                          <p:val>
                                            <p:strVal val="#ppt_y-#ppt_h*1.125000"/>
                                          </p:val>
                                        </p:tav>
                                        <p:tav tm="100000">
                                          <p:val>
                                            <p:strVal val="#ppt_y"/>
                                          </p:val>
                                        </p:tav>
                                      </p:tavLst>
                                    </p:anim>
                                    <p:animEffect transition="in" filter="wipe(down)">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1"/>
          <p:cNvSpPr txBox="1">
            <a:spLocks noChangeArrowheads="1"/>
          </p:cNvSpPr>
          <p:nvPr/>
        </p:nvSpPr>
        <p:spPr bwMode="auto">
          <a:xfrm>
            <a:off x="3733800" y="1905000"/>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vi-VN" sz="1800">
              <a:latin typeface="Arial" panose="020B0604020202020204" pitchFamily="34" charset="0"/>
            </a:endParaRPr>
          </a:p>
        </p:txBody>
      </p:sp>
      <p:sp>
        <p:nvSpPr>
          <p:cNvPr id="5" name="Rectangle 4"/>
          <p:cNvSpPr/>
          <p:nvPr/>
        </p:nvSpPr>
        <p:spPr>
          <a:xfrm>
            <a:off x="4050030" y="387350"/>
            <a:ext cx="4468495" cy="831850"/>
          </a:xfrm>
          <a:prstGeom prst="rect">
            <a:avLst/>
          </a:prstGeom>
        </p:spPr>
        <p:style>
          <a:lnRef idx="2">
            <a:schemeClr val="lt1"/>
          </a:lnRef>
          <a:fillRef idx="1">
            <a:schemeClr val="accent1"/>
          </a:fillRef>
          <a:effectRef idx="1">
            <a:schemeClr val="accent1"/>
          </a:effectRef>
          <a:fontRef idx="minor">
            <a:schemeClr val="lt1"/>
          </a:fontRef>
        </p:style>
        <p:txBody>
          <a:bodyPr anchor="ctr"/>
          <a:lstStyle/>
          <a:p>
            <a:pPr algn="ctr">
              <a:defRPr/>
            </a:pPr>
            <a:r>
              <a:rPr lang="en-US" altLang="vi-VN" sz="3600" b="1" dirty="0">
                <a:latin typeface="Times New Roman" panose="02020603050405020304" pitchFamily="18" charset="0"/>
                <a:cs typeface="Times New Roman" panose="02020603050405020304" pitchFamily="18" charset="0"/>
              </a:rPr>
              <a:t>ĐẶT VẤN ĐỀ</a:t>
            </a:r>
          </a:p>
        </p:txBody>
      </p:sp>
      <p:sp>
        <p:nvSpPr>
          <p:cNvPr id="21" name="Rectangle 20"/>
          <p:cNvSpPr/>
          <p:nvPr/>
        </p:nvSpPr>
        <p:spPr>
          <a:xfrm>
            <a:off x="1250315" y="1765935"/>
            <a:ext cx="3997325" cy="3070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en-US" sz="1600" dirty="0" err="1">
                <a:latin typeface="Times New Roman" panose="02020603050405020304" pitchFamily="18" charset="0"/>
                <a:cs typeface="Times New Roman" panose="02020603050405020304" pitchFamily="18" charset="0"/>
                <a:sym typeface="+mn-ea"/>
              </a:rPr>
              <a:t>Phương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pháp</a:t>
            </a:r>
            <a:r>
              <a:rPr lang="en-US" sz="1600" dirty="0">
                <a:latin typeface="Times New Roman" panose="02020603050405020304" pitchFamily="18" charset="0"/>
                <a:cs typeface="Times New Roman" panose="02020603050405020304" pitchFamily="18" charset="0"/>
                <a:sym typeface="+mn-ea"/>
              </a:rPr>
              <a:t> Montessori </a:t>
            </a:r>
            <a:r>
              <a:rPr lang="en-US" sz="1600" dirty="0" err="1">
                <a:latin typeface="Times New Roman" panose="02020603050405020304" pitchFamily="18" charset="0"/>
                <a:cs typeface="Times New Roman" panose="02020603050405020304" pitchFamily="18" charset="0"/>
                <a:sym typeface="+mn-ea"/>
              </a:rPr>
              <a:t>là</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một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phương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pháp</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sư</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phạm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giáo</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dục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trẻ</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em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dưới</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cách</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học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thông</a:t>
            </a:r>
            <a:r>
              <a:rPr lang="en-US" sz="1600" dirty="0">
                <a:latin typeface="Times New Roman" panose="02020603050405020304" pitchFamily="18" charset="0"/>
                <a:cs typeface="Times New Roman" panose="02020603050405020304" pitchFamily="18" charset="0"/>
                <a:sym typeface="+mn-ea"/>
              </a:rPr>
              <a:t> qua </a:t>
            </a:r>
            <a:r>
              <a:rPr lang="en-US" sz="1600" dirty="0" err="1">
                <a:latin typeface="Times New Roman" panose="02020603050405020304" pitchFamily="18" charset="0"/>
                <a:cs typeface="Times New Roman" panose="02020603050405020304" pitchFamily="18" charset="0"/>
                <a:sym typeface="+mn-ea"/>
              </a:rPr>
              <a:t>các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giác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quan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coi</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trọng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tiềm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năng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của</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trẻ</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và</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nỗ</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lực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để</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triển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tiềm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năng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này</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bằng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một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môi</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trường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giáo</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dục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thân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thiện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cởi</a:t>
            </a:r>
            <a:r>
              <a:rPr lang="en-US" sz="1600" dirty="0">
                <a:latin typeface="Times New Roman" panose="02020603050405020304" pitchFamily="18" charset="0"/>
                <a:cs typeface="Times New Roman" panose="02020603050405020304" pitchFamily="18" charset="0"/>
                <a:sym typeface="+mn-ea"/>
              </a:rPr>
              <a:t> </a:t>
            </a:r>
            <a:r>
              <a:rPr lang="en-US" sz="1600" dirty="0" err="1" smtClean="0">
                <a:latin typeface="Times New Roman" panose="02020603050405020304" pitchFamily="18" charset="0"/>
                <a:cs typeface="Times New Roman" panose="02020603050405020304" pitchFamily="18" charset="0"/>
                <a:sym typeface="+mn-ea"/>
              </a:rPr>
              <a:t>mở</a:t>
            </a:r>
            <a:r>
              <a:rPr lang="en-US" sz="1600" dirty="0" smtClean="0">
                <a:latin typeface="Times New Roman" panose="02020603050405020304" pitchFamily="18" charset="0"/>
                <a:cs typeface="Times New Roman" panose="02020603050405020304" pitchFamily="18" charset="0"/>
                <a:sym typeface="+mn-ea"/>
              </a:rPr>
              <a:t>. </a:t>
            </a:r>
            <a:r>
              <a:rPr lang="en-US" sz="1600" dirty="0" err="1" smtClean="0">
                <a:latin typeface="Times New Roman" panose="02020603050405020304" pitchFamily="18" charset="0"/>
                <a:cs typeface="Times New Roman" panose="02020603050405020304" pitchFamily="18" charset="0"/>
                <a:sym typeface="+mn-ea"/>
              </a:rPr>
              <a:t>Mục</a:t>
            </a:r>
            <a:r>
              <a:rPr lang="en-US" sz="1600" dirty="0" smtClean="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tiêu</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mà</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phương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pháp</a:t>
            </a:r>
            <a:r>
              <a:rPr lang="en-US" sz="1600" dirty="0">
                <a:latin typeface="Times New Roman" panose="02020603050405020304" pitchFamily="18" charset="0"/>
                <a:cs typeface="Times New Roman" panose="02020603050405020304" pitchFamily="18" charset="0"/>
                <a:sym typeface="+mn-ea"/>
              </a:rPr>
              <a:t> Montessori </a:t>
            </a:r>
            <a:r>
              <a:rPr lang="en-US" sz="1600" dirty="0" err="1">
                <a:latin typeface="Times New Roman" panose="02020603050405020304" pitchFamily="18" charset="0"/>
                <a:cs typeface="Times New Roman" panose="02020603050405020304" pitchFamily="18" charset="0"/>
                <a:sym typeface="+mn-ea"/>
              </a:rPr>
              <a:t>đặt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ra</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là</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triển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toàn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diện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cho</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trẻ</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dựa</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trên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việc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học</a:t>
            </a:r>
            <a:r>
              <a:rPr lang="en-US" sz="1600" dirty="0">
                <a:latin typeface="Times New Roman" panose="02020603050405020304" pitchFamily="18" charset="0"/>
                <a:cs typeface="Times New Roman" panose="02020603050405020304" pitchFamily="18" charset="0"/>
                <a:sym typeface="+mn-ea"/>
              </a:rPr>
              <a:t> qua </a:t>
            </a:r>
            <a:r>
              <a:rPr lang="en-US" sz="1600" dirty="0" err="1">
                <a:latin typeface="Times New Roman" panose="02020603050405020304" pitchFamily="18" charset="0"/>
                <a:cs typeface="Times New Roman" panose="02020603050405020304" pitchFamily="18" charset="0"/>
                <a:sym typeface="+mn-ea"/>
              </a:rPr>
              <a:t>cảm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giác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tức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là</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việc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lấy</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giác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quan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của</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trẻ</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làm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tiêu</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chí</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để</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triển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mặt</a:t>
            </a:r>
            <a:r>
              <a:rPr lang="en-US" sz="1600" dirty="0">
                <a:latin typeface="Times New Roman" panose="02020603050405020304" pitchFamily="18" charset="0"/>
                <a:cs typeface="Times New Roman" panose="02020603050405020304" pitchFamily="18" charset="0"/>
                <a:sym typeface="+mn-ea"/>
              </a:rPr>
              <a:t> .</a:t>
            </a:r>
            <a:endParaRPr lang="en-US" sz="1600" dirty="0">
              <a:solidFill>
                <a:srgbClr val="000000"/>
              </a:solidFill>
              <a:latin typeface="+mj-lt"/>
              <a:cs typeface="Times New Roman" panose="02020603050405020304" pitchFamily="18" charset="0"/>
            </a:endParaRPr>
          </a:p>
        </p:txBody>
      </p:sp>
      <p:sp>
        <p:nvSpPr>
          <p:cNvPr id="23" name="Rectangle 22"/>
          <p:cNvSpPr/>
          <p:nvPr/>
        </p:nvSpPr>
        <p:spPr>
          <a:xfrm>
            <a:off x="6312535" y="1753870"/>
            <a:ext cx="4432935" cy="304101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lvl="0" algn="just" eaLnBrk="0" fontAlgn="base" hangingPunct="0">
              <a:lnSpc>
                <a:spcPct val="120000"/>
              </a:lnSpc>
              <a:spcBef>
                <a:spcPct val="0"/>
              </a:spcBef>
              <a:spcAft>
                <a:spcPct val="0"/>
              </a:spcAft>
              <a:defRPr/>
            </a:pPr>
            <a:r>
              <a:rPr lang="en-US" sz="1600" dirty="0" err="1">
                <a:latin typeface="Times New Roman" panose="02020603050405020304" pitchFamily="18" charset="0"/>
                <a:cs typeface="Times New Roman" panose="02020603050405020304" pitchFamily="18" charset="0"/>
                <a:sym typeface="+mn-ea"/>
              </a:rPr>
              <a:t>Ví</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như</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việc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lấy</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thính</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giác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để</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triển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thẩm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mỹ</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và</a:t>
            </a:r>
            <a:r>
              <a:rPr lang="en-US" sz="1600" dirty="0">
                <a:latin typeface="Times New Roman" panose="02020603050405020304" pitchFamily="18" charset="0"/>
                <a:cs typeface="Times New Roman" panose="02020603050405020304" pitchFamily="18" charset="0"/>
                <a:sym typeface="+mn-ea"/>
              </a:rPr>
              <a:t> tai </a:t>
            </a:r>
            <a:r>
              <a:rPr lang="en-US" sz="1600" dirty="0" err="1">
                <a:latin typeface="Times New Roman" panose="02020603050405020304" pitchFamily="18" charset="0"/>
                <a:cs typeface="Times New Roman" panose="02020603050405020304" pitchFamily="18" charset="0"/>
                <a:sym typeface="+mn-ea"/>
              </a:rPr>
              <a:t>nghe</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âm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nhạc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cho</a:t>
            </a:r>
            <a:r>
              <a:rPr lang="en-US" sz="1600" dirty="0">
                <a:latin typeface="Times New Roman" panose="02020603050405020304" pitchFamily="18" charset="0"/>
                <a:cs typeface="Times New Roman" panose="02020603050405020304" pitchFamily="18" charset="0"/>
                <a:sym typeface="+mn-ea"/>
              </a:rPr>
              <a:t> </a:t>
            </a:r>
            <a:r>
              <a:rPr lang="en-US" sz="1600" dirty="0" err="1" smtClean="0">
                <a:latin typeface="Times New Roman" panose="02020603050405020304" pitchFamily="18" charset="0"/>
                <a:cs typeface="Times New Roman" panose="02020603050405020304" pitchFamily="18" charset="0"/>
                <a:sym typeface="+mn-ea"/>
              </a:rPr>
              <a:t>trẻ</a:t>
            </a:r>
            <a:r>
              <a:rPr lang="en-US" sz="1600" dirty="0" smtClean="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lấy</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xúc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giác</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để</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triển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vận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động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tinh</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và</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vận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động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thô</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cho</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trẻ</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nhằm</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phát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triển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vận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động</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thể</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chất</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toàn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diện</a:t>
            </a:r>
            <a:r>
              <a:rPr lang="en-US" sz="1600" dirty="0">
                <a:latin typeface="Times New Roman" panose="02020603050405020304" pitchFamily="18" charset="0"/>
                <a:cs typeface="Times New Roman" panose="02020603050405020304" pitchFamily="18" charset="0"/>
                <a:sym typeface="+mn-ea"/>
              </a:rPr>
              <a:t> </a:t>
            </a:r>
            <a:r>
              <a:rPr lang="en-US" sz="1600" dirty="0" err="1">
                <a:latin typeface="Times New Roman" panose="02020603050405020304" pitchFamily="18" charset="0"/>
                <a:cs typeface="Times New Roman" panose="02020603050405020304" pitchFamily="18" charset="0"/>
                <a:sym typeface="+mn-ea"/>
              </a:rPr>
              <a:t>cho</a:t>
            </a:r>
            <a:r>
              <a:rPr lang="en-US" sz="1600" dirty="0">
                <a:latin typeface="Times New Roman" panose="02020603050405020304" pitchFamily="18" charset="0"/>
                <a:cs typeface="Times New Roman" panose="02020603050405020304" pitchFamily="18" charset="0"/>
                <a:sym typeface="+mn-ea"/>
              </a:rPr>
              <a:t> 1 </a:t>
            </a:r>
            <a:r>
              <a:rPr lang="en-US" sz="1600" dirty="0" err="1">
                <a:latin typeface="Times New Roman" panose="02020603050405020304" pitchFamily="18" charset="0"/>
                <a:cs typeface="Times New Roman" panose="02020603050405020304" pitchFamily="18" charset="0"/>
                <a:sym typeface="+mn-ea"/>
              </a:rPr>
              <a:t>đứa</a:t>
            </a:r>
            <a:r>
              <a:rPr lang="en-US" sz="1600" dirty="0">
                <a:latin typeface="Times New Roman" panose="02020603050405020304" pitchFamily="18" charset="0"/>
                <a:cs typeface="Times New Roman" panose="02020603050405020304" pitchFamily="18" charset="0"/>
                <a:sym typeface="+mn-ea"/>
              </a:rPr>
              <a:t> </a:t>
            </a:r>
            <a:r>
              <a:rPr lang="en-US" sz="1600" dirty="0" err="1" smtClean="0">
                <a:latin typeface="Times New Roman" panose="02020603050405020304" pitchFamily="18" charset="0"/>
                <a:cs typeface="Times New Roman" panose="02020603050405020304" pitchFamily="18" charset="0"/>
                <a:sym typeface="+mn-ea"/>
              </a:rPr>
              <a:t>trẻ</a:t>
            </a:r>
            <a:r>
              <a:rPr lang="en-US" sz="1600" dirty="0" smtClean="0">
                <a:latin typeface="Times New Roman" panose="02020603050405020304" pitchFamily="18" charset="0"/>
                <a:cs typeface="Times New Roman" panose="02020603050405020304" pitchFamily="18" charset="0"/>
                <a:sym typeface="+mn-ea"/>
              </a:rPr>
              <a:t>. </a:t>
            </a:r>
            <a:endParaRPr lang="en-US" sz="1600" dirty="0">
              <a:solidFill>
                <a:srgbClr val="000000"/>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3208337" y="1222333"/>
            <a:ext cx="2503487" cy="5086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10400" y="1222333"/>
            <a:ext cx="1772280" cy="5024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635125" y="5120640"/>
            <a:ext cx="10179050" cy="1280160"/>
          </a:xfrm>
          <a:prstGeom prst="rect">
            <a:avLst/>
          </a:prstGeom>
        </p:spPr>
        <p:style>
          <a:lnRef idx="0">
            <a:srgbClr val="FFFFFF"/>
          </a:lnRef>
          <a:fillRef idx="1">
            <a:schemeClr val="accent4"/>
          </a:fillRef>
          <a:effectRef idx="1">
            <a:schemeClr val="accent4"/>
          </a:effectRef>
          <a:fontRef idx="minor">
            <a:schemeClr val="lt1"/>
          </a:fontRef>
        </p:style>
        <p:txBody>
          <a:bodyPr anchor="ctr"/>
          <a:lstStyle/>
          <a:p>
            <a:pPr lvl="0" algn="ctr" eaLnBrk="0" fontAlgn="base" hangingPunct="0">
              <a:lnSpc>
                <a:spcPct val="120000"/>
              </a:lnSpc>
              <a:spcBef>
                <a:spcPct val="0"/>
              </a:spcBef>
              <a:spcAft>
                <a:spcPct val="0"/>
              </a:spcAft>
              <a:defRPr/>
            </a:pPr>
            <a:r>
              <a:rPr lang="en-US" sz="2000" dirty="0" err="1">
                <a:solidFill>
                  <a:schemeClr val="bg1"/>
                </a:solidFill>
                <a:latin typeface="Times New Roman" panose="02020603050405020304" pitchFamily="18" charset="0"/>
                <a:cs typeface="Times New Roman" panose="02020603050405020304" pitchFamily="18" charset="0"/>
              </a:rPr>
              <a:t>Xuất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những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lí</a:t>
            </a:r>
            <a:r>
              <a:rPr lang="en-US" sz="2000" dirty="0">
                <a:solidFill>
                  <a:schemeClr val="bg1"/>
                </a:solidFill>
                <a:latin typeface="Times New Roman" panose="02020603050405020304" pitchFamily="18" charset="0"/>
                <a:cs typeface="Times New Roman" panose="02020603050405020304" pitchFamily="18" charset="0"/>
              </a:rPr>
              <a:t> do </a:t>
            </a:r>
            <a:r>
              <a:rPr lang="en-US" sz="2000" dirty="0" err="1">
                <a:solidFill>
                  <a:schemeClr val="bg1"/>
                </a:solidFill>
                <a:latin typeface="Times New Roman" panose="02020603050405020304" pitchFamily="18" charset="0"/>
                <a:cs typeface="Times New Roman" panose="02020603050405020304" pitchFamily="18" charset="0"/>
              </a:rPr>
              <a:t>trên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tôi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cứu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chọn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tài</a:t>
            </a:r>
            <a:r>
              <a:rPr lang="en-US" sz="2000" dirty="0">
                <a:solidFill>
                  <a:schemeClr val="bg1"/>
                </a:solidFill>
                <a:latin typeface="Times New Roman" panose="02020603050405020304" pitchFamily="18" charset="0"/>
                <a:cs typeface="Times New Roman" panose="02020603050405020304" pitchFamily="18" charset="0"/>
              </a:rPr>
              <a:t>: </a:t>
            </a:r>
            <a:r>
              <a:rPr lang="en-US" sz="2000" b="1" i="1" dirty="0">
                <a:solidFill>
                  <a:schemeClr val="bg1"/>
                </a:solidFill>
                <a:latin typeface="Times New Roman" panose="02020603050405020304" pitchFamily="18" charset="0"/>
                <a:cs typeface="Times New Roman" panose="02020603050405020304" pitchFamily="18" charset="0"/>
              </a:rPr>
              <a:t>“</a:t>
            </a:r>
            <a:r>
              <a:rPr lang="nl-NL" sz="2000" b="1" i="1" dirty="0" smtClean="0">
                <a:solidFill>
                  <a:schemeClr val="bg1"/>
                </a:solidFill>
                <a:latin typeface="Times New Roman" panose="02020603050405020304" pitchFamily="18" charset="0"/>
                <a:cs typeface="Times New Roman" panose="02020603050405020304" pitchFamily="18" charset="0"/>
                <a:sym typeface="+mn-ea"/>
              </a:rPr>
              <a:t>Một số kinh nghiệm trong việc ứng dụng phương pháp Montess</a:t>
            </a:r>
            <a:r>
              <a:rPr lang="en-US" altLang="nl-NL" sz="2000" b="1" i="1" dirty="0" smtClean="0">
                <a:solidFill>
                  <a:schemeClr val="bg1"/>
                </a:solidFill>
                <a:latin typeface="Times New Roman" panose="02020603050405020304" pitchFamily="18" charset="0"/>
                <a:cs typeface="Times New Roman" panose="02020603050405020304" pitchFamily="18" charset="0"/>
                <a:sym typeface="+mn-ea"/>
              </a:rPr>
              <a:t>ori</a:t>
            </a:r>
            <a:r>
              <a:rPr lang="nl-NL" sz="2000" b="1" i="1" dirty="0" smtClean="0">
                <a:solidFill>
                  <a:schemeClr val="bg1"/>
                </a:solidFill>
                <a:latin typeface="Times New Roman" panose="02020603050405020304" pitchFamily="18" charset="0"/>
                <a:cs typeface="Times New Roman" panose="02020603050405020304" pitchFamily="18" charset="0"/>
                <a:sym typeface="+mn-ea"/>
              </a:rPr>
              <a:t> để phát triển xúc giác và vận động tinh cho trẻ nhà trẻ 24 – 36 tháng</a:t>
            </a:r>
            <a:r>
              <a:rPr lang="en-US" altLang="nl-NL" sz="2000" b="1" i="1" dirty="0" smtClean="0">
                <a:solidFill>
                  <a:schemeClr val="bg1"/>
                </a:solidFill>
                <a:latin typeface="Times New Roman" panose="02020603050405020304" pitchFamily="18" charset="0"/>
                <a:cs typeface="Times New Roman" panose="02020603050405020304" pitchFamily="18" charset="0"/>
                <a:sym typeface="+mn-ea"/>
              </a:rPr>
              <a:t> tại lớp NT D2 trường MN Hoa Hướng Dương</a:t>
            </a:r>
            <a:r>
              <a:rPr lang="pt-BR" sz="2000" b="1" i="1" dirty="0">
                <a:solidFill>
                  <a:schemeClr val="bg1"/>
                </a:solidFill>
                <a:latin typeface="Times New Roman" panose="02020603050405020304" pitchFamily="18" charset="0"/>
                <a:cs typeface="Times New Roman" panose="02020603050405020304" pitchFamily="18" charset="0"/>
              </a:rPr>
              <a:t>”</a:t>
            </a:r>
          </a:p>
        </p:txBody>
      </p:sp>
      <p:sp>
        <p:nvSpPr>
          <p:cNvPr id="2" name="Right Arrow 1"/>
          <p:cNvSpPr/>
          <p:nvPr/>
        </p:nvSpPr>
        <p:spPr>
          <a:xfrm>
            <a:off x="533400" y="5562600"/>
            <a:ext cx="840740" cy="3333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000" fill="hold">
                                          <p:stCondLst>
                                            <p:cond delay="0"/>
                                          </p:stCondLst>
                                        </p:cTn>
                                        <p:tgtEl>
                                          <p:spTgt spid="8"/>
                                        </p:tgtEl>
                                        <p:attrNameLst>
                                          <p:attrName>style.visibility</p:attrName>
                                        </p:attrNameLst>
                                      </p:cBhvr>
                                      <p:to>
                                        <p:strVal val="visible"/>
                                      </p:to>
                                    </p:set>
                                    <p:animEffect transition="in" filter="wedge">
                                      <p:cBhvr>
                                        <p:cTn id="12" dur="1000"/>
                                        <p:tgtEl>
                                          <p:spTgt spid="8"/>
                                        </p:tgtEl>
                                      </p:cBhvr>
                                    </p:animEffect>
                                  </p:childTnLst>
                                </p:cTn>
                              </p:par>
                              <p:par>
                                <p:cTn id="13" presetID="20" presetClass="entr" presetSubtype="0" fill="hold" grpId="0" nodeType="withEffect">
                                  <p:stCondLst>
                                    <p:cond delay="0"/>
                                  </p:stCondLst>
                                  <p:childTnLst>
                                    <p:set>
                                      <p:cBhvr>
                                        <p:cTn id="14" dur="1000" fill="hold">
                                          <p:stCondLst>
                                            <p:cond delay="0"/>
                                          </p:stCondLst>
                                        </p:cTn>
                                        <p:tgtEl>
                                          <p:spTgt spid="21"/>
                                        </p:tgtEl>
                                        <p:attrNameLst>
                                          <p:attrName>style.visibility</p:attrName>
                                        </p:attrNameLst>
                                      </p:cBhvr>
                                      <p:to>
                                        <p:strVal val="visible"/>
                                      </p:to>
                                    </p:set>
                                    <p:animEffect transition="in" filter="wedge">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000" fill="hold">
                                          <p:stCondLst>
                                            <p:cond delay="0"/>
                                          </p:stCondLst>
                                        </p:cTn>
                                        <p:tgtEl>
                                          <p:spTgt spid="12"/>
                                        </p:tgtEl>
                                        <p:attrNameLst>
                                          <p:attrName>style.visibility</p:attrName>
                                        </p:attrNameLst>
                                      </p:cBhvr>
                                      <p:to>
                                        <p:strVal val="visible"/>
                                      </p:to>
                                    </p:set>
                                    <p:animEffect transition="in" filter="wedge">
                                      <p:cBhvr>
                                        <p:cTn id="20" dur="1000"/>
                                        <p:tgtEl>
                                          <p:spTgt spid="12"/>
                                        </p:tgtEl>
                                      </p:cBhvr>
                                    </p:animEffect>
                                  </p:childTnLst>
                                </p:cTn>
                              </p:par>
                              <p:par>
                                <p:cTn id="21" presetID="20" presetClass="entr" presetSubtype="0" fill="hold" grpId="0" nodeType="withEffect">
                                  <p:stCondLst>
                                    <p:cond delay="0"/>
                                  </p:stCondLst>
                                  <p:childTnLst>
                                    <p:set>
                                      <p:cBhvr>
                                        <p:cTn id="22" dur="1000" fill="hold">
                                          <p:stCondLst>
                                            <p:cond delay="0"/>
                                          </p:stCondLst>
                                        </p:cTn>
                                        <p:tgtEl>
                                          <p:spTgt spid="23"/>
                                        </p:tgtEl>
                                        <p:attrNameLst>
                                          <p:attrName>style.visibility</p:attrName>
                                        </p:attrNameLst>
                                      </p:cBhvr>
                                      <p:to>
                                        <p:strVal val="visible"/>
                                      </p:to>
                                    </p:set>
                                    <p:animEffect transition="in" filter="wedge">
                                      <p:cBhvr>
                                        <p:cTn id="23" dur="1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grpId="0" nodeType="clickEffect">
                                  <p:stCondLst>
                                    <p:cond delay="0"/>
                                  </p:stCondLst>
                                  <p:childTnLst>
                                    <p:set>
                                      <p:cBhvr>
                                        <p:cTn id="27" dur="1000" fill="hold">
                                          <p:stCondLst>
                                            <p:cond delay="0"/>
                                          </p:stCondLst>
                                        </p:cTn>
                                        <p:tgtEl>
                                          <p:spTgt spid="2"/>
                                        </p:tgtEl>
                                        <p:attrNameLst>
                                          <p:attrName>style.visibility</p:attrName>
                                        </p:attrNameLst>
                                      </p:cBhvr>
                                      <p:to>
                                        <p:strVal val="visible"/>
                                      </p:to>
                                    </p:set>
                                    <p:anim calcmode="lin" valueType="num">
                                      <p:cBhvr additive="base">
                                        <p:cTn id="28" dur="1000" fill="hold"/>
                                        <p:tgtEl>
                                          <p:spTgt spid="2"/>
                                        </p:tgtEl>
                                        <p:attrNameLst>
                                          <p:attrName>ppt_x</p:attrName>
                                        </p:attrNameLst>
                                      </p:cBhvr>
                                      <p:tavLst>
                                        <p:tav tm="0">
                                          <p:val>
                                            <p:strVal val="0-#ppt_w/2"/>
                                          </p:val>
                                        </p:tav>
                                        <p:tav tm="100000">
                                          <p:val>
                                            <p:strVal val="#ppt_x"/>
                                          </p:val>
                                        </p:tav>
                                      </p:tavLst>
                                    </p:anim>
                                    <p:anim calcmode="lin" valueType="num">
                                      <p:cBhvr additive="base">
                                        <p:cTn id="29" dur="1000" fill="hold"/>
                                        <p:tgtEl>
                                          <p:spTgt spid="2"/>
                                        </p:tgtEl>
                                        <p:attrNameLst>
                                          <p:attrName>ppt_y</p:attrName>
                                        </p:attrNameLst>
                                      </p:cBhvr>
                                      <p:tavLst>
                                        <p:tav tm="0">
                                          <p:val>
                                            <p:strVal val="#ppt_y"/>
                                          </p:val>
                                        </p:tav>
                                        <p:tav tm="100000">
                                          <p:val>
                                            <p:strVal val="#ppt_y"/>
                                          </p:val>
                                        </p:tav>
                                      </p:tavLst>
                                    </p:anim>
                                  </p:childTnLst>
                                </p:cTn>
                              </p:par>
                              <p:par>
                                <p:cTn id="30" presetID="4" presetClass="entr" presetSubtype="32" fill="hold" grpId="0" nodeType="withEffect">
                                  <p:stCondLst>
                                    <p:cond delay="0"/>
                                  </p:stCondLst>
                                  <p:childTnLst>
                                    <p:set>
                                      <p:cBhvr>
                                        <p:cTn id="31" dur="1000" fill="hold">
                                          <p:stCondLst>
                                            <p:cond delay="0"/>
                                          </p:stCondLst>
                                        </p:cTn>
                                        <p:tgtEl>
                                          <p:spTgt spid="28"/>
                                        </p:tgtEl>
                                        <p:attrNameLst>
                                          <p:attrName>style.visibility</p:attrName>
                                        </p:attrNameLst>
                                      </p:cBhvr>
                                      <p:to>
                                        <p:strVal val="visible"/>
                                      </p:to>
                                    </p:set>
                                    <p:animEffect transition="in" filter="box(out)">
                                      <p:cBhvr>
                                        <p:cTn id="3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1" grpId="0" animBg="1"/>
      <p:bldP spid="21" grpId="1" animBg="1"/>
      <p:bldP spid="23" grpId="0" animBg="1"/>
      <p:bldP spid="23" grpId="1" animBg="1"/>
      <p:bldP spid="28" grpId="0" animBg="1"/>
      <p:bldP spid="28" grpId="1"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1"/>
          <p:cNvSpPr txBox="1">
            <a:spLocks noChangeArrowheads="1"/>
          </p:cNvSpPr>
          <p:nvPr/>
        </p:nvSpPr>
        <p:spPr bwMode="auto">
          <a:xfrm>
            <a:off x="3733800" y="1905000"/>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vi-VN" sz="1800">
              <a:latin typeface="Arial" panose="020B0604020202020204" pitchFamily="34" charset="0"/>
            </a:endParaRPr>
          </a:p>
        </p:txBody>
      </p:sp>
      <p:sp>
        <p:nvSpPr>
          <p:cNvPr id="5" name="Rectangle 4"/>
          <p:cNvSpPr/>
          <p:nvPr/>
        </p:nvSpPr>
        <p:spPr>
          <a:xfrm>
            <a:off x="4049713" y="381000"/>
            <a:ext cx="446881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vi-VN" sz="3600" b="1" dirty="0" err="1" smtClean="0">
                <a:latin typeface="Times New Roman" panose="02020603050405020304" pitchFamily="18" charset="0"/>
                <a:cs typeface="Times New Roman" panose="02020603050405020304" pitchFamily="18" charset="0"/>
              </a:rPr>
              <a:t>Thuận</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lợi</a:t>
            </a:r>
            <a:endParaRPr lang="en-US" altLang="vi-VN"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1905000" y="1752600"/>
            <a:ext cx="1992630" cy="34201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giám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a:t>
            </a:r>
          </a:p>
        </p:txBody>
      </p:sp>
      <p:sp>
        <p:nvSpPr>
          <p:cNvPr id="22" name="Rectangle 21"/>
          <p:cNvSpPr/>
          <p:nvPr/>
        </p:nvSpPr>
        <p:spPr>
          <a:xfrm>
            <a:off x="5029200" y="1782445"/>
            <a:ext cx="1905000" cy="339026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en-US" dirty="0"/>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a:t>
            </a:r>
          </a:p>
        </p:txBody>
      </p:sp>
      <p:sp>
        <p:nvSpPr>
          <p:cNvPr id="23" name="Rectangle 22"/>
          <p:cNvSpPr/>
          <p:nvPr/>
        </p:nvSpPr>
        <p:spPr>
          <a:xfrm>
            <a:off x="7620000" y="1905000"/>
            <a:ext cx="4126230" cy="32746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indent="91440">
              <a:lnSpc>
                <a:spcPct val="140000"/>
              </a:lnSpc>
              <a:spcBef>
                <a:spcPts val="0"/>
              </a:spcBef>
              <a:buNone/>
            </a:pPr>
            <a:r>
              <a:rPr lang="en-US" dirty="0">
                <a:latin typeface="Times New Roman" panose="02020603050405020304" pitchFamily="18" charset="0"/>
                <a:cs typeface="Times New Roman" panose="02020603050405020304" pitchFamily="18" charset="0"/>
              </a:rPr>
              <a:t>-</a:t>
            </a:r>
            <a:r>
              <a:rPr lang="de-DE" dirty="0">
                <a:latin typeface="Times New Roman" panose="02020603050405020304" pitchFamily="18" charset="0"/>
                <a:cs typeface="Times New Roman" panose="02020603050405020304" pitchFamily="18" charset="0"/>
                <a:sym typeface="+mn-ea"/>
              </a:rPr>
              <a:t>Giáo viên nhận thức được lợi ích của phương pháp giáo dục Montessori đối với trẻ.</a:t>
            </a:r>
          </a:p>
          <a:p>
            <a:pPr marL="0" indent="91440">
              <a:lnSpc>
                <a:spcPct val="140000"/>
              </a:lnSpc>
              <a:spcBef>
                <a:spcPts val="0"/>
              </a:spcBef>
              <a:buNone/>
            </a:pPr>
            <a:r>
              <a:rPr lang="de-DE" dirty="0" smtClean="0">
                <a:latin typeface="Times New Roman" panose="02020603050405020304" pitchFamily="18" charset="0"/>
                <a:cs typeface="Times New Roman" panose="02020603050405020304" pitchFamily="18" charset="0"/>
                <a:sym typeface="+mn-ea"/>
              </a:rPr>
              <a:t>-</a:t>
            </a:r>
            <a:r>
              <a:rPr lang="de-DE" dirty="0">
                <a:latin typeface="Times New Roman" panose="02020603050405020304" pitchFamily="18" charset="0"/>
                <a:cs typeface="Times New Roman" panose="02020603050405020304" pitchFamily="18" charset="0"/>
                <a:sym typeface="+mn-ea"/>
              </a:rPr>
              <a:t>Có kế hoạch chương trình phù hợp với lứa tuổi của trẻ, trẻ tương đối đồng đều (trẻ ở 1 lứa tuổi</a:t>
            </a:r>
            <a:r>
              <a:rPr lang="de-DE" dirty="0" smtClean="0">
                <a:latin typeface="Times New Roman" panose="02020603050405020304" pitchFamily="18" charset="0"/>
                <a:cs typeface="Times New Roman" panose="02020603050405020304" pitchFamily="18" charset="0"/>
                <a:sym typeface="+mn-ea"/>
              </a:rPr>
              <a:t>). </a:t>
            </a:r>
          </a:p>
          <a:p>
            <a:pPr marL="0" indent="91440">
              <a:lnSpc>
                <a:spcPct val="140000"/>
              </a:lnSpc>
              <a:spcBef>
                <a:spcPts val="0"/>
              </a:spcBef>
              <a:buNone/>
            </a:pPr>
            <a:r>
              <a:rPr lang="en-US" altLang="de-DE" dirty="0" smtClean="0">
                <a:latin typeface="Times New Roman" panose="02020603050405020304" pitchFamily="18" charset="0"/>
                <a:cs typeface="Times New Roman" panose="02020603050405020304" pitchFamily="18" charset="0"/>
                <a:sym typeface="+mn-ea"/>
              </a:rPr>
              <a:t>-</a:t>
            </a:r>
            <a:r>
              <a:rPr lang="de-DE" dirty="0">
                <a:latin typeface="Times New Roman" panose="02020603050405020304" pitchFamily="18" charset="0"/>
                <a:cs typeface="Times New Roman" panose="02020603050405020304" pitchFamily="18" charset="0"/>
                <a:sym typeface="+mn-ea"/>
              </a:rPr>
              <a:t>Phụ huynh luôn quan tâm tới việc học hành của con em mình </a:t>
            </a:r>
            <a:endParaRPr lang="en-US" dirty="0">
              <a:latin typeface="Times New Roman" panose="02020603050405020304" pitchFamily="18" charset="0"/>
              <a:cs typeface="Times New Roman" panose="02020603050405020304" pitchFamily="18" charset="0"/>
            </a:endParaRPr>
          </a:p>
          <a:p>
            <a:r>
              <a:rPr lang="en-US" dirty="0"/>
              <a:t> </a:t>
            </a:r>
          </a:p>
        </p:txBody>
      </p:sp>
      <p:cxnSp>
        <p:nvCxnSpPr>
          <p:cNvPr id="8" name="Straight Arrow Connector 7"/>
          <p:cNvCxnSpPr/>
          <p:nvPr/>
        </p:nvCxnSpPr>
        <p:spPr>
          <a:xfrm flipH="1">
            <a:off x="3208337" y="1222333"/>
            <a:ext cx="2503487" cy="5086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22" idx="0"/>
          </p:cNvCxnSpPr>
          <p:nvPr/>
        </p:nvCxnSpPr>
        <p:spPr>
          <a:xfrm flipH="1">
            <a:off x="5981577" y="1229014"/>
            <a:ext cx="461177" cy="5532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3" idx="0"/>
          </p:cNvCxnSpPr>
          <p:nvPr/>
        </p:nvCxnSpPr>
        <p:spPr>
          <a:xfrm>
            <a:off x="7238688" y="1219262"/>
            <a:ext cx="2444115"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1" grpId="0" bldLvl="0" animBg="1"/>
      <p:bldP spid="22" grpId="0" bldLvl="0" animBg="1"/>
      <p:bldP spid="2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1"/>
          <p:cNvSpPr txBox="1">
            <a:spLocks noChangeArrowheads="1"/>
          </p:cNvSpPr>
          <p:nvPr/>
        </p:nvSpPr>
        <p:spPr bwMode="auto">
          <a:xfrm>
            <a:off x="3733800" y="1905000"/>
            <a:ext cx="327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vi-VN" altLang="vi-VN" sz="1800">
              <a:latin typeface="Arial" panose="020B0604020202020204" pitchFamily="34" charset="0"/>
            </a:endParaRPr>
          </a:p>
        </p:txBody>
      </p:sp>
      <p:sp>
        <p:nvSpPr>
          <p:cNvPr id="5" name="Rectangle 4"/>
          <p:cNvSpPr/>
          <p:nvPr/>
        </p:nvSpPr>
        <p:spPr>
          <a:xfrm>
            <a:off x="4049713" y="381000"/>
            <a:ext cx="4468812" cy="838200"/>
          </a:xfrm>
          <a:prstGeom prst="rect">
            <a:avLst/>
          </a:prstGeom>
        </p:spPr>
        <p:style>
          <a:lnRef idx="2">
            <a:schemeClr val="lt1"/>
          </a:lnRef>
          <a:fillRef idx="1">
            <a:schemeClr val="accent4"/>
          </a:fillRef>
          <a:effectRef idx="1">
            <a:schemeClr val="accent4"/>
          </a:effectRef>
          <a:fontRef idx="minor">
            <a:schemeClr val="lt1"/>
          </a:fontRef>
        </p:style>
        <p:txBody>
          <a:bodyPr anchor="ctr"/>
          <a:lstStyle/>
          <a:p>
            <a:pPr algn="ctr">
              <a:defRPr/>
            </a:pPr>
            <a:r>
              <a:rPr lang="en-US" altLang="vi-VN" sz="3600" b="1" dirty="0" err="1" smtClean="0">
                <a:latin typeface="Times New Roman" panose="02020603050405020304" pitchFamily="18" charset="0"/>
                <a:cs typeface="Times New Roman" panose="02020603050405020304" pitchFamily="18" charset="0"/>
              </a:rPr>
              <a:t>Khó khăn</a:t>
            </a:r>
            <a:endParaRPr lang="en-US" altLang="vi-VN" sz="36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1905000" y="1752600"/>
            <a:ext cx="1992630" cy="34201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de-DE" dirty="0">
                <a:latin typeface="Times New Roman" panose="02020603050405020304" pitchFamily="18" charset="0"/>
                <a:cs typeface="Times New Roman" panose="02020603050405020304" pitchFamily="18" charset="0"/>
                <a:sym typeface="+mn-ea"/>
              </a:rPr>
              <a:t>Đầu năm trẻ đi học vẫn còn nhút nhát </a:t>
            </a:r>
            <a:r>
              <a:rPr lang="de-DE" dirty="0" smtClean="0">
                <a:latin typeface="Times New Roman" panose="02020603050405020304" pitchFamily="18" charset="0"/>
                <a:cs typeface="Times New Roman" panose="02020603050405020304" pitchFamily="18" charset="0"/>
                <a:sym typeface="+mn-ea"/>
              </a:rPr>
              <a:t>chưa </a:t>
            </a:r>
            <a:r>
              <a:rPr lang="de-DE" dirty="0">
                <a:latin typeface="Times New Roman" panose="02020603050405020304" pitchFamily="18" charset="0"/>
                <a:cs typeface="Times New Roman" panose="02020603050405020304" pitchFamily="18" charset="0"/>
                <a:sym typeface="+mn-ea"/>
              </a:rPr>
              <a:t>mạnh dạn, tự tin tham gia vào các hoạt động nên việc ứng dụng phương pháp Montessori vẫn còn nhiều khó khăn . </a:t>
            </a:r>
            <a:endParaRPr lang="en-US" dirty="0">
              <a:latin typeface="Times New Roman" panose="02020603050405020304" pitchFamily="18" charset="0"/>
              <a:cs typeface="Times New Roman" panose="02020603050405020304" pitchFamily="18" charset="0"/>
            </a:endParaRPr>
          </a:p>
        </p:txBody>
      </p:sp>
      <p:sp>
        <p:nvSpPr>
          <p:cNvPr id="22" name="Rectangle 21"/>
          <p:cNvSpPr/>
          <p:nvPr/>
        </p:nvSpPr>
        <p:spPr>
          <a:xfrm>
            <a:off x="4335780" y="1812290"/>
            <a:ext cx="3397885" cy="337947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de-DE" dirty="0" smtClean="0">
                <a:latin typeface="Times New Roman" panose="02020603050405020304" pitchFamily="18" charset="0"/>
                <a:cs typeface="Times New Roman" panose="02020603050405020304" pitchFamily="18" charset="0"/>
                <a:sym typeface="+mn-ea"/>
              </a:rPr>
              <a:t>Giáo viên </a:t>
            </a:r>
            <a:r>
              <a:rPr lang="de-DE" dirty="0">
                <a:latin typeface="Times New Roman" panose="02020603050405020304" pitchFamily="18" charset="0"/>
                <a:cs typeface="Times New Roman" panose="02020603050405020304" pitchFamily="18" charset="0"/>
                <a:sym typeface="+mn-ea"/>
              </a:rPr>
              <a:t>trong lớp còn chưa nhận thức đầy đủ về cách hướng </a:t>
            </a:r>
            <a:r>
              <a:rPr lang="de-DE" dirty="0" smtClean="0">
                <a:latin typeface="Times New Roman" panose="02020603050405020304" pitchFamily="18" charset="0"/>
                <a:cs typeface="Times New Roman" panose="02020603050405020304" pitchFamily="18" charset="0"/>
                <a:sym typeface="+mn-ea"/>
              </a:rPr>
              <a:t>dẫn, </a:t>
            </a:r>
            <a:r>
              <a:rPr lang="de-DE" dirty="0">
                <a:latin typeface="Times New Roman" panose="02020603050405020304" pitchFamily="18" charset="0"/>
                <a:cs typeface="Times New Roman" panose="02020603050405020304" pitchFamily="18" charset="0"/>
                <a:sym typeface="+mn-ea"/>
              </a:rPr>
              <a:t>cách thiết kế các hoạt động để ứng dụng phương pháp </a:t>
            </a:r>
            <a:r>
              <a:rPr lang="de-DE" dirty="0" smtClean="0">
                <a:latin typeface="Times New Roman" panose="02020603050405020304" pitchFamily="18" charset="0"/>
                <a:cs typeface="Times New Roman" panose="02020603050405020304" pitchFamily="18" charset="0"/>
                <a:sym typeface="+mn-ea"/>
              </a:rPr>
              <a:t>Montessori. </a:t>
            </a:r>
            <a:r>
              <a:rPr lang="de-DE" dirty="0">
                <a:latin typeface="Times New Roman" panose="02020603050405020304" pitchFamily="18" charset="0"/>
                <a:cs typeface="Times New Roman" panose="02020603050405020304" pitchFamily="18" charset="0"/>
                <a:sym typeface="+mn-ea"/>
              </a:rPr>
              <a:t>Trang trí lớp trên các mảng tường vẫn nặng nề theo chủ đề, </a:t>
            </a:r>
            <a:r>
              <a:rPr lang="de-DE" dirty="0" smtClean="0">
                <a:latin typeface="Times New Roman" panose="02020603050405020304" pitchFamily="18" charset="0"/>
                <a:cs typeface="Times New Roman" panose="02020603050405020304" pitchFamily="18" charset="0"/>
                <a:sym typeface="+mn-ea"/>
              </a:rPr>
              <a:t>giáo viên đã hạ tông màu sắc trang trí nhưng một số góc vẫn còn sặc </a:t>
            </a:r>
            <a:r>
              <a:rPr lang="de-DE" dirty="0">
                <a:latin typeface="Times New Roman" panose="02020603050405020304" pitchFamily="18" charset="0"/>
                <a:cs typeface="Times New Roman" panose="02020603050405020304" pitchFamily="18" charset="0"/>
                <a:sym typeface="+mn-ea"/>
              </a:rPr>
              <a:t>sỡ gây rối rối mắt, còn nhiều góc mở khiến trẻ hoạt  động rất thụ </a:t>
            </a:r>
            <a:r>
              <a:rPr lang="de-DE" dirty="0" smtClean="0">
                <a:latin typeface="Times New Roman" panose="02020603050405020304" pitchFamily="18" charset="0"/>
                <a:cs typeface="Times New Roman" panose="02020603050405020304" pitchFamily="18" charset="0"/>
                <a:sym typeface="+mn-ea"/>
              </a:rPr>
              <a:t>động.</a:t>
            </a:r>
            <a:endParaRPr lang="en-US" dirty="0">
              <a:latin typeface="Times New Roman" panose="02020603050405020304" pitchFamily="18" charset="0"/>
              <a:cs typeface="Times New Roman" panose="02020603050405020304" pitchFamily="18" charset="0"/>
            </a:endParaRPr>
          </a:p>
        </p:txBody>
      </p:sp>
      <p:sp>
        <p:nvSpPr>
          <p:cNvPr id="23" name="Rectangle 22"/>
          <p:cNvSpPr/>
          <p:nvPr/>
        </p:nvSpPr>
        <p:spPr>
          <a:xfrm>
            <a:off x="8234045" y="1905000"/>
            <a:ext cx="3512185" cy="324612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r>
              <a:rPr lang="de-DE" dirty="0" smtClean="0">
                <a:latin typeface="Times New Roman" panose="02020603050405020304" pitchFamily="18" charset="0"/>
                <a:cs typeface="Times New Roman" panose="02020603050405020304" pitchFamily="18" charset="0"/>
                <a:sym typeface="+mn-ea"/>
              </a:rPr>
              <a:t>Đồ dùng, </a:t>
            </a:r>
            <a:r>
              <a:rPr lang="de-DE" dirty="0">
                <a:latin typeface="Times New Roman" panose="02020603050405020304" pitchFamily="18" charset="0"/>
                <a:cs typeface="Times New Roman" panose="02020603050405020304" pitchFamily="18" charset="0"/>
                <a:sym typeface="+mn-ea"/>
              </a:rPr>
              <a:t>đồ chơi chưa thật sự phong phú về chủng loại, chưa có nhiều để thực hiện vận động tinh, phát triển các giác quan cho trẻ.Giáo viên chưa biết tạo môi trường để trẻ được chủ động học tập, vận động ở mọi lúc mọi nơi .</a:t>
            </a:r>
            <a:endParaRPr lang="en-US" dirty="0">
              <a:latin typeface="Times New Roman" panose="02020603050405020304" pitchFamily="18" charset="0"/>
              <a:cs typeface="Times New Roman" panose="02020603050405020304" pitchFamily="18" charset="0"/>
            </a:endParaRPr>
          </a:p>
          <a:p>
            <a:r>
              <a:rPr lang="en-US" dirty="0">
                <a:sym typeface="+mn-ea"/>
              </a:rPr>
              <a:t> </a:t>
            </a:r>
            <a:endParaRPr lang="en-US" dirty="0"/>
          </a:p>
          <a:p>
            <a:endParaRPr lang="en-US" dirty="0"/>
          </a:p>
        </p:txBody>
      </p:sp>
      <p:cxnSp>
        <p:nvCxnSpPr>
          <p:cNvPr id="8" name="Straight Arrow Connector 7"/>
          <p:cNvCxnSpPr/>
          <p:nvPr/>
        </p:nvCxnSpPr>
        <p:spPr>
          <a:xfrm flipH="1">
            <a:off x="3208337" y="1222333"/>
            <a:ext cx="2503487" cy="5086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22" idx="0"/>
          </p:cNvCxnSpPr>
          <p:nvPr/>
        </p:nvCxnSpPr>
        <p:spPr>
          <a:xfrm flipH="1">
            <a:off x="6034917" y="1258859"/>
            <a:ext cx="461177" cy="5532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3" idx="0"/>
          </p:cNvCxnSpPr>
          <p:nvPr/>
        </p:nvCxnSpPr>
        <p:spPr>
          <a:xfrm>
            <a:off x="7546028" y="1219262"/>
            <a:ext cx="2444115"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1" grpId="0" bldLvl="0" animBg="1"/>
      <p:bldP spid="22" grpId="0" bldLvl="0" animBg="1"/>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0" name="Rectangle 484"/>
          <p:cNvSpPr>
            <a:spLocks noChangeArrowheads="1"/>
          </p:cNvSpPr>
          <p:nvPr/>
        </p:nvSpPr>
        <p:spPr bwMode="auto">
          <a:xfrm>
            <a:off x="1608139" y="6242050"/>
            <a:ext cx="587375" cy="488950"/>
          </a:xfrm>
          <a:prstGeom prst="rect">
            <a:avLst/>
          </a:prstGeom>
          <a:noFill/>
          <a:ln w="9525">
            <a:noFill/>
            <a:miter lim="800000"/>
          </a:ln>
        </p:spPr>
        <p:txBody>
          <a:bodyPr anchor="b" anchorCtr="1"/>
          <a:lstStyle/>
          <a:p>
            <a:fld id="{8E3947F6-81C7-4A1E-A988-D490F5789A69}" type="slidenum">
              <a:rPr lang="en-US" altLang="en-US" sz="2600" b="1">
                <a:solidFill>
                  <a:srgbClr val="FFFFFF"/>
                </a:solidFill>
              </a:rPr>
              <a:t>5</a:t>
            </a:fld>
            <a:endParaRPr lang="en-US" altLang="en-US" sz="2600" b="1">
              <a:solidFill>
                <a:srgbClr val="FFFFFF"/>
              </a:solidFill>
            </a:endParaRPr>
          </a:p>
        </p:txBody>
      </p:sp>
      <p:sp>
        <p:nvSpPr>
          <p:cNvPr id="1049062" name="Rectangle 486"/>
          <p:cNvSpPr>
            <a:spLocks noChangeArrowheads="1"/>
          </p:cNvSpPr>
          <p:nvPr/>
        </p:nvSpPr>
        <p:spPr bwMode="auto">
          <a:xfrm>
            <a:off x="1864295" y="632321"/>
            <a:ext cx="8088313" cy="521970"/>
          </a:xfrm>
          <a:prstGeom prst="rect">
            <a:avLst/>
          </a:prstGeom>
          <a:noFill/>
          <a:ln w="9525">
            <a:noFill/>
            <a:miter lim="800000"/>
          </a:ln>
        </p:spPr>
        <p:txBody>
          <a:bodyPr wrap="square">
            <a:spAutoFit/>
          </a:bodyPr>
          <a:lstStyle/>
          <a:p>
            <a:pPr algn="ctr" eaLnBrk="0" hangingPunct="0"/>
            <a:r>
              <a:rPr lang="en-US" altLang="en-US" sz="2800" b="1" dirty="0" err="1">
                <a:solidFill>
                  <a:srgbClr val="002060"/>
                </a:solidFill>
                <a:latin typeface="Times New Roman" panose="02020603050405020304" pitchFamily="18" charset="0"/>
                <a:cs typeface="Times New Roman" panose="02020603050405020304" pitchFamily="18" charset="0"/>
              </a:rPr>
              <a:t>BIỆN PHÁP THỰC HIỆN</a:t>
            </a:r>
            <a:endParaRPr lang="en-US" altLang="en-US" sz="2800" dirty="0">
              <a:solidFill>
                <a:srgbClr val="002060"/>
              </a:solidFill>
            </a:endParaRPr>
          </a:p>
        </p:txBody>
      </p:sp>
      <p:sp>
        <p:nvSpPr>
          <p:cNvPr id="1049064" name="Freeform 488"/>
          <p:cNvSpPr/>
          <p:nvPr/>
        </p:nvSpPr>
        <p:spPr bwMode="auto">
          <a:xfrm>
            <a:off x="383399" y="1543537"/>
            <a:ext cx="1553028" cy="1809264"/>
          </a:xfrm>
          <a:custGeom>
            <a:avLst/>
            <a:gdLst/>
            <a:ahLst/>
            <a:cxnLst>
              <a:cxn ang="0">
                <a:pos x="1326355" y="0"/>
              </a:cxn>
              <a:cxn ang="0">
                <a:pos x="1326355" y="603492"/>
              </a:cxn>
              <a:cxn ang="0">
                <a:pos x="663177" y="928449"/>
              </a:cxn>
              <a:cxn ang="0">
                <a:pos x="1" y="603492"/>
              </a:cxn>
              <a:cxn ang="0">
                <a:pos x="1" y="0"/>
              </a:cxn>
              <a:cxn ang="0">
                <a:pos x="663177" y="324958"/>
              </a:cxn>
              <a:cxn ang="0">
                <a:pos x="1326355" y="0"/>
              </a:cxn>
            </a:cxnLst>
            <a:rect l="0" t="0" r="r" b="b"/>
            <a:pathLst>
              <a:path w="1326356" h="928449">
                <a:moveTo>
                  <a:pt x="1326355" y="0"/>
                </a:moveTo>
                <a:lnTo>
                  <a:pt x="1326355" y="603492"/>
                </a:lnTo>
                <a:lnTo>
                  <a:pt x="663177" y="928449"/>
                </a:lnTo>
                <a:lnTo>
                  <a:pt x="1" y="603492"/>
                </a:lnTo>
                <a:lnTo>
                  <a:pt x="1" y="0"/>
                </a:lnTo>
                <a:lnTo>
                  <a:pt x="663177" y="324958"/>
                </a:lnTo>
                <a:lnTo>
                  <a:pt x="1326355" y="0"/>
                </a:lnTo>
              </a:path>
            </a:pathLst>
          </a:custGeom>
          <a:solidFill>
            <a:srgbClr val="33CCCC"/>
          </a:solidFill>
          <a:ln w="25400">
            <a:solidFill>
              <a:srgbClr val="33CCCC"/>
            </a:solidFill>
            <a:round/>
          </a:ln>
        </p:spPr>
        <p:txBody>
          <a:bodyPr lIns="10161" tIns="474386" rIns="10160" bIns="474384" anchor="ctr"/>
          <a:lstStyle/>
          <a:p>
            <a:pPr algn="ctr" eaLnBrk="0" hangingPunct="0">
              <a:lnSpc>
                <a:spcPct val="90000"/>
              </a:lnSpc>
              <a:spcAft>
                <a:spcPct val="35000"/>
              </a:spcAft>
            </a:pPr>
            <a:endParaRPr lang="en-US" altLang="en-US" sz="2000" b="1" dirty="0" smtClean="0">
              <a:solidFill>
                <a:srgbClr val="FFFFFF"/>
              </a:solidFill>
              <a:latin typeface="Times New Roman" panose="02020603050405020304" pitchFamily="18" charset="0"/>
              <a:cs typeface="Times New Roman" panose="02020603050405020304" pitchFamily="18" charset="0"/>
            </a:endParaRPr>
          </a:p>
          <a:p>
            <a:pPr algn="ctr" eaLnBrk="0" hangingPunct="0">
              <a:lnSpc>
                <a:spcPct val="90000"/>
              </a:lnSpc>
              <a:spcAft>
                <a:spcPct val="35000"/>
              </a:spcAft>
            </a:pPr>
            <a:r>
              <a:rPr lang="en-US" altLang="en-US" sz="2000" b="1" dirty="0" err="1" smtClean="0">
                <a:solidFill>
                  <a:srgbClr val="FFFFFF"/>
                </a:solidFill>
                <a:latin typeface="Times New Roman" panose="02020603050405020304" pitchFamily="18" charset="0"/>
                <a:cs typeface="Times New Roman" panose="02020603050405020304" pitchFamily="18" charset="0"/>
              </a:rPr>
              <a:t>Biện</a:t>
            </a:r>
            <a:r>
              <a:rPr lang="en-US" altLang="en-US" sz="2000" b="1" dirty="0" smtClean="0">
                <a:solidFill>
                  <a:srgbClr val="FFFFFF"/>
                </a:solidFill>
                <a:latin typeface="Times New Roman" panose="02020603050405020304" pitchFamily="18" charset="0"/>
                <a:cs typeface="Times New Roman" panose="02020603050405020304" pitchFamily="18" charset="0"/>
              </a:rPr>
              <a:t> </a:t>
            </a:r>
            <a:r>
              <a:rPr lang="en-US" altLang="en-US" sz="2000" b="1" dirty="0" err="1" smtClean="0">
                <a:solidFill>
                  <a:srgbClr val="FFFFFF"/>
                </a:solidFill>
                <a:latin typeface="Times New Roman" panose="02020603050405020304" pitchFamily="18" charset="0"/>
                <a:cs typeface="Times New Roman" panose="02020603050405020304" pitchFamily="18" charset="0"/>
              </a:rPr>
              <a:t>pháp</a:t>
            </a:r>
            <a:endParaRPr lang="en-US" altLang="en-US" sz="2000" b="1" dirty="0" smtClean="0">
              <a:solidFill>
                <a:srgbClr val="FFFFFF"/>
              </a:solidFill>
              <a:latin typeface="Times New Roman" panose="02020603050405020304" pitchFamily="18" charset="0"/>
              <a:cs typeface="Times New Roman" panose="02020603050405020304" pitchFamily="18" charset="0"/>
            </a:endParaRPr>
          </a:p>
          <a:p>
            <a:pPr algn="ctr" eaLnBrk="0" hangingPunct="0">
              <a:lnSpc>
                <a:spcPct val="90000"/>
              </a:lnSpc>
              <a:spcAft>
                <a:spcPct val="35000"/>
              </a:spcAft>
            </a:pPr>
            <a:r>
              <a:rPr lang="en-US" altLang="en-US" sz="2000" b="1" dirty="0" smtClean="0">
                <a:solidFill>
                  <a:srgbClr val="FFFFFF"/>
                </a:solidFill>
                <a:latin typeface="Times New Roman" panose="02020603050405020304" pitchFamily="18" charset="0"/>
                <a:cs typeface="Times New Roman" panose="02020603050405020304" pitchFamily="18" charset="0"/>
              </a:rPr>
              <a:t> </a:t>
            </a:r>
            <a:r>
              <a:rPr lang="en-US" altLang="en-US" sz="2000" b="1" dirty="0">
                <a:solidFill>
                  <a:srgbClr val="FFFFFF"/>
                </a:solidFill>
                <a:latin typeface="Times New Roman" panose="02020603050405020304" pitchFamily="18" charset="0"/>
                <a:cs typeface="Times New Roman" panose="02020603050405020304" pitchFamily="18" charset="0"/>
              </a:rPr>
              <a:t>1</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1049066" name="Freeform 490"/>
          <p:cNvSpPr/>
          <p:nvPr/>
        </p:nvSpPr>
        <p:spPr bwMode="auto">
          <a:xfrm>
            <a:off x="1936427" y="1543536"/>
            <a:ext cx="4074273" cy="1273033"/>
          </a:xfrm>
          <a:custGeom>
            <a:avLst/>
            <a:gdLst/>
            <a:ahLst/>
            <a:cxnLst>
              <a:cxn ang="0">
                <a:pos x="862131" y="988807"/>
              </a:cxn>
              <a:cxn ang="0">
                <a:pos x="862131" y="4943918"/>
              </a:cxn>
              <a:cxn ang="0">
                <a:pos x="841250" y="5932722"/>
              </a:cxn>
              <a:cxn ang="0">
                <a:pos x="0" y="5932722"/>
              </a:cxn>
              <a:cxn ang="0">
                <a:pos x="0" y="5932722"/>
              </a:cxn>
              <a:cxn ang="0">
                <a:pos x="0" y="3"/>
              </a:cxn>
              <a:cxn ang="0">
                <a:pos x="0" y="3"/>
              </a:cxn>
              <a:cxn ang="0">
                <a:pos x="841250" y="3"/>
              </a:cxn>
              <a:cxn ang="0">
                <a:pos x="862131" y="988807"/>
              </a:cxn>
            </a:cxnLst>
            <a:rect l="0" t="0" r="r" b="b"/>
            <a:pathLst>
              <a:path w="862131" h="5932725">
                <a:moveTo>
                  <a:pt x="862131" y="988807"/>
                </a:moveTo>
                <a:lnTo>
                  <a:pt x="862131" y="4943918"/>
                </a:lnTo>
                <a:cubicBezTo>
                  <a:pt x="862131" y="5490017"/>
                  <a:pt x="852782" y="5932722"/>
                  <a:pt x="841250" y="5932722"/>
                </a:cubicBezTo>
                <a:lnTo>
                  <a:pt x="0" y="5932722"/>
                </a:lnTo>
                <a:lnTo>
                  <a:pt x="0" y="3"/>
                </a:lnTo>
                <a:lnTo>
                  <a:pt x="841250" y="3"/>
                </a:lnTo>
                <a:cubicBezTo>
                  <a:pt x="852782" y="3"/>
                  <a:pt x="862131" y="442708"/>
                  <a:pt x="862131" y="988807"/>
                </a:cubicBezTo>
              </a:path>
            </a:pathLst>
          </a:custGeom>
          <a:solidFill>
            <a:srgbClr val="FFFFFF">
              <a:alpha val="90195"/>
            </a:srgbClr>
          </a:solidFill>
          <a:ln w="25400">
            <a:solidFill>
              <a:srgbClr val="33CCCC"/>
            </a:solidFill>
            <a:round/>
          </a:ln>
        </p:spPr>
        <p:txBody>
          <a:bodyPr lIns="199136" tIns="59866" rIns="59866" bIns="59866" anchor="ctr"/>
          <a:lstStyle/>
          <a:p>
            <a:pPr marL="0" lvl="1" eaLnBrk="0" hangingPunct="0">
              <a:spcAft>
                <a:spcPct val="15000"/>
              </a:spcAft>
            </a:pPr>
            <a:r>
              <a:rPr lang="en-US" sz="2400" b="1" i="1" dirty="0" err="1">
                <a:solidFill>
                  <a:prstClr val="black"/>
                </a:solidFill>
                <a:latin typeface="Times New Roman" panose="02020603050405020304" pitchFamily="18" charset="0"/>
                <a:cs typeface="Times New Roman" panose="02020603050405020304" pitchFamily="18" charset="0"/>
              </a:rPr>
              <a:t>Thực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hiện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bài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tập</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khảo</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sát</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khả</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năng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trước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khi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thực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nghiệm</a:t>
            </a:r>
            <a:endParaRPr lang="en-US" altLang="en-US" sz="2200" dirty="0">
              <a:solidFill>
                <a:prstClr val="black"/>
              </a:solidFill>
              <a:latin typeface="Times New Roman" panose="02020603050405020304" pitchFamily="18" charset="0"/>
              <a:cs typeface="Times New Roman" panose="02020603050405020304" pitchFamily="18" charset="0"/>
            </a:endParaRPr>
          </a:p>
        </p:txBody>
      </p:sp>
      <p:sp>
        <p:nvSpPr>
          <p:cNvPr id="1049068" name="Freeform 492"/>
          <p:cNvSpPr/>
          <p:nvPr/>
        </p:nvSpPr>
        <p:spPr bwMode="auto">
          <a:xfrm>
            <a:off x="1936427" y="3805925"/>
            <a:ext cx="1553027" cy="1752600"/>
          </a:xfrm>
          <a:custGeom>
            <a:avLst/>
            <a:gdLst/>
            <a:ahLst/>
            <a:cxnLst>
              <a:cxn ang="0">
                <a:pos x="1326355" y="0"/>
              </a:cxn>
              <a:cxn ang="0">
                <a:pos x="1326355" y="603492"/>
              </a:cxn>
              <a:cxn ang="0">
                <a:pos x="663177" y="928449"/>
              </a:cxn>
              <a:cxn ang="0">
                <a:pos x="1" y="603492"/>
              </a:cxn>
              <a:cxn ang="0">
                <a:pos x="1" y="0"/>
              </a:cxn>
              <a:cxn ang="0">
                <a:pos x="663177" y="324958"/>
              </a:cxn>
              <a:cxn ang="0">
                <a:pos x="1326355" y="0"/>
              </a:cxn>
            </a:cxnLst>
            <a:rect l="0" t="0" r="r" b="b"/>
            <a:pathLst>
              <a:path w="1326356" h="928449">
                <a:moveTo>
                  <a:pt x="1326355" y="0"/>
                </a:moveTo>
                <a:lnTo>
                  <a:pt x="1326355" y="603492"/>
                </a:lnTo>
                <a:lnTo>
                  <a:pt x="663177" y="928449"/>
                </a:lnTo>
                <a:lnTo>
                  <a:pt x="1" y="603492"/>
                </a:lnTo>
                <a:lnTo>
                  <a:pt x="1" y="0"/>
                </a:lnTo>
                <a:lnTo>
                  <a:pt x="663177" y="324958"/>
                </a:lnTo>
                <a:lnTo>
                  <a:pt x="1326355" y="0"/>
                </a:lnTo>
              </a:path>
            </a:pathLst>
          </a:custGeom>
          <a:solidFill>
            <a:srgbClr val="33CCCC"/>
          </a:solidFill>
          <a:ln w="25400">
            <a:solidFill>
              <a:srgbClr val="33CCCC"/>
            </a:solidFill>
            <a:round/>
          </a:ln>
        </p:spPr>
        <p:txBody>
          <a:bodyPr lIns="10161" tIns="474386" rIns="10160" bIns="474384" anchor="ctr"/>
          <a:lstStyle/>
          <a:p>
            <a:pPr algn="ctr" eaLnBrk="0" hangingPunct="0">
              <a:lnSpc>
                <a:spcPct val="90000"/>
              </a:lnSpc>
              <a:spcAft>
                <a:spcPct val="35000"/>
              </a:spcAft>
            </a:pPr>
            <a:endParaRPr lang="en-US" altLang="en-US" sz="2000" dirty="0" smtClean="0">
              <a:solidFill>
                <a:srgbClr val="FFFFFF"/>
              </a:solidFill>
              <a:latin typeface="Times New Roman" panose="02020603050405020304" pitchFamily="18" charset="0"/>
              <a:cs typeface="Times New Roman" panose="02020603050405020304" pitchFamily="18" charset="0"/>
            </a:endParaRPr>
          </a:p>
          <a:p>
            <a:pPr algn="ctr" eaLnBrk="0" hangingPunct="0">
              <a:lnSpc>
                <a:spcPct val="90000"/>
              </a:lnSpc>
              <a:spcAft>
                <a:spcPct val="35000"/>
              </a:spcAft>
            </a:pPr>
            <a:r>
              <a:rPr lang="en-US" altLang="en-US" sz="2000" b="1" dirty="0" err="1" smtClean="0">
                <a:solidFill>
                  <a:srgbClr val="FFFFFF"/>
                </a:solidFill>
                <a:latin typeface="Times New Roman" panose="02020603050405020304" pitchFamily="18" charset="0"/>
                <a:cs typeface="Times New Roman" panose="02020603050405020304" pitchFamily="18" charset="0"/>
              </a:rPr>
              <a:t>Biện</a:t>
            </a:r>
            <a:r>
              <a:rPr lang="en-US" altLang="en-US" sz="2000" b="1" dirty="0" smtClean="0">
                <a:solidFill>
                  <a:srgbClr val="FFFFFF"/>
                </a:solidFill>
                <a:latin typeface="Times New Roman" panose="02020603050405020304" pitchFamily="18" charset="0"/>
                <a:cs typeface="Times New Roman" panose="02020603050405020304" pitchFamily="18" charset="0"/>
              </a:rPr>
              <a:t> </a:t>
            </a:r>
            <a:r>
              <a:rPr lang="en-US" altLang="en-US" sz="2000" b="1" dirty="0" err="1">
                <a:solidFill>
                  <a:srgbClr val="FFFFFF"/>
                </a:solidFill>
                <a:latin typeface="Times New Roman" panose="02020603050405020304" pitchFamily="18" charset="0"/>
                <a:cs typeface="Times New Roman" panose="02020603050405020304" pitchFamily="18" charset="0"/>
              </a:rPr>
              <a:t>pháp</a:t>
            </a:r>
            <a:r>
              <a:rPr lang="en-US" altLang="en-US" sz="2000" b="1" dirty="0">
                <a:solidFill>
                  <a:srgbClr val="FFFFFF"/>
                </a:solidFill>
                <a:latin typeface="Times New Roman" panose="02020603050405020304" pitchFamily="18" charset="0"/>
                <a:cs typeface="Times New Roman" panose="02020603050405020304" pitchFamily="18" charset="0"/>
              </a:rPr>
              <a:t> </a:t>
            </a:r>
            <a:endParaRPr lang="en-US" altLang="en-US" sz="2000" b="1" dirty="0" smtClean="0">
              <a:solidFill>
                <a:srgbClr val="FFFFFF"/>
              </a:solidFill>
              <a:latin typeface="Times New Roman" panose="02020603050405020304" pitchFamily="18" charset="0"/>
              <a:cs typeface="Times New Roman" panose="02020603050405020304" pitchFamily="18" charset="0"/>
            </a:endParaRPr>
          </a:p>
          <a:p>
            <a:pPr algn="ctr" eaLnBrk="0" hangingPunct="0">
              <a:lnSpc>
                <a:spcPct val="90000"/>
              </a:lnSpc>
              <a:spcAft>
                <a:spcPct val="35000"/>
              </a:spcAft>
            </a:pPr>
            <a:r>
              <a:rPr lang="en-US" altLang="en-US" sz="2000" b="1" dirty="0" smtClean="0">
                <a:solidFill>
                  <a:srgbClr val="FFFFFF"/>
                </a:solidFill>
                <a:latin typeface="Times New Roman" panose="02020603050405020304" pitchFamily="18" charset="0"/>
                <a:cs typeface="Times New Roman" panose="02020603050405020304" pitchFamily="18" charset="0"/>
              </a:rPr>
              <a:t>2</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1049070" name="Freeform 494"/>
          <p:cNvSpPr/>
          <p:nvPr/>
        </p:nvSpPr>
        <p:spPr bwMode="auto">
          <a:xfrm>
            <a:off x="3489454" y="3805924"/>
            <a:ext cx="7274673" cy="1347162"/>
          </a:xfrm>
          <a:custGeom>
            <a:avLst/>
            <a:gdLst/>
            <a:ahLst/>
            <a:cxnLst>
              <a:cxn ang="0">
                <a:pos x="862131" y="988807"/>
              </a:cxn>
              <a:cxn ang="0">
                <a:pos x="862131" y="4943918"/>
              </a:cxn>
              <a:cxn ang="0">
                <a:pos x="841250" y="5932722"/>
              </a:cxn>
              <a:cxn ang="0">
                <a:pos x="0" y="5932722"/>
              </a:cxn>
              <a:cxn ang="0">
                <a:pos x="0" y="5932722"/>
              </a:cxn>
              <a:cxn ang="0">
                <a:pos x="0" y="3"/>
              </a:cxn>
              <a:cxn ang="0">
                <a:pos x="0" y="3"/>
              </a:cxn>
              <a:cxn ang="0">
                <a:pos x="841250" y="3"/>
              </a:cxn>
              <a:cxn ang="0">
                <a:pos x="862131" y="988807"/>
              </a:cxn>
            </a:cxnLst>
            <a:rect l="0" t="0" r="r" b="b"/>
            <a:pathLst>
              <a:path w="862131" h="5932725">
                <a:moveTo>
                  <a:pt x="862131" y="988807"/>
                </a:moveTo>
                <a:lnTo>
                  <a:pt x="862131" y="4943918"/>
                </a:lnTo>
                <a:cubicBezTo>
                  <a:pt x="862131" y="5490017"/>
                  <a:pt x="852782" y="5932722"/>
                  <a:pt x="841250" y="5932722"/>
                </a:cubicBezTo>
                <a:lnTo>
                  <a:pt x="0" y="5932722"/>
                </a:lnTo>
                <a:lnTo>
                  <a:pt x="0" y="3"/>
                </a:lnTo>
                <a:lnTo>
                  <a:pt x="841250" y="3"/>
                </a:lnTo>
                <a:cubicBezTo>
                  <a:pt x="852782" y="3"/>
                  <a:pt x="862131" y="442708"/>
                  <a:pt x="862131" y="988807"/>
                </a:cubicBezTo>
              </a:path>
            </a:pathLst>
          </a:custGeom>
          <a:solidFill>
            <a:srgbClr val="FFFFFF">
              <a:alpha val="90195"/>
            </a:srgbClr>
          </a:solidFill>
          <a:ln w="25400">
            <a:solidFill>
              <a:srgbClr val="33CCCC"/>
            </a:solidFill>
            <a:round/>
          </a:ln>
        </p:spPr>
        <p:txBody>
          <a:bodyPr lIns="199136" tIns="59866" rIns="59866" bIns="59866" anchor="ctr"/>
          <a:lstStyle/>
          <a:p>
            <a:pPr marL="0" lvl="1" eaLnBrk="0" hangingPunct="0"/>
            <a:r>
              <a:rPr lang="en-US" sz="2400" b="1" i="1" dirty="0" err="1">
                <a:solidFill>
                  <a:prstClr val="black"/>
                </a:solidFill>
                <a:latin typeface="Times New Roman" panose="02020603050405020304" pitchFamily="18" charset="0"/>
                <a:cs typeface="Times New Roman" panose="02020603050405020304" pitchFamily="18" charset="0"/>
              </a:rPr>
              <a:t>Sưu</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tầm</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thiết</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kế</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trò</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chơi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để</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thực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hiện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bài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tập</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ứng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dụng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phương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pháp</a:t>
            </a:r>
            <a:r>
              <a:rPr lang="en-US" sz="2400" b="1" i="1" dirty="0">
                <a:solidFill>
                  <a:prstClr val="black"/>
                </a:solidFill>
                <a:latin typeface="Times New Roman" panose="02020603050405020304" pitchFamily="18" charset="0"/>
                <a:cs typeface="Times New Roman" panose="02020603050405020304" pitchFamily="18" charset="0"/>
              </a:rPr>
              <a:t> Montessori </a:t>
            </a:r>
            <a:r>
              <a:rPr lang="en-US" sz="2400" b="1" i="1" dirty="0" err="1">
                <a:solidFill>
                  <a:prstClr val="black"/>
                </a:solidFill>
                <a:latin typeface="Times New Roman" panose="02020603050405020304" pitchFamily="18" charset="0"/>
                <a:cs typeface="Times New Roman" panose="02020603050405020304" pitchFamily="18" charset="0"/>
              </a:rPr>
              <a:t>vào</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phát</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triển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xúc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giác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và</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vận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động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tinh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cho</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trẻ</a:t>
            </a:r>
            <a:r>
              <a:rPr lang="en-US" sz="2400" b="1" i="1" dirty="0">
                <a:solidFill>
                  <a:prstClr val="black"/>
                </a:solidFill>
                <a:latin typeface="Times New Roman" panose="02020603050405020304" pitchFamily="18" charset="0"/>
                <a:cs typeface="Times New Roman" panose="02020603050405020304" pitchFamily="18" charset="0"/>
              </a:rPr>
              <a:t> 24 – 36 </a:t>
            </a:r>
            <a:r>
              <a:rPr lang="en-US" sz="2400" b="1" i="1" dirty="0" err="1">
                <a:solidFill>
                  <a:prstClr val="black"/>
                </a:solidFill>
                <a:latin typeface="Times New Roman" panose="02020603050405020304" pitchFamily="18" charset="0"/>
                <a:cs typeface="Times New Roman" panose="02020603050405020304" pitchFamily="18" charset="0"/>
              </a:rPr>
              <a:t>tháng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tuổi</a:t>
            </a:r>
            <a:r>
              <a:rPr lang="en-US" sz="2400" b="1" i="1" dirty="0">
                <a:solidFill>
                  <a:prstClr val="black"/>
                </a:solidFill>
                <a:latin typeface="Times New Roman" panose="02020603050405020304" pitchFamily="18" charset="0"/>
                <a:cs typeface="Times New Roman" panose="02020603050405020304" pitchFamily="18" charset="0"/>
              </a:rPr>
              <a:t> </a:t>
            </a:r>
            <a:endParaRPr lang="en-US" altLang="en-US" sz="2200" dirty="0">
              <a:solidFill>
                <a:prstClr val="black"/>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6455392" y="1587762"/>
            <a:ext cx="5304428" cy="1687469"/>
            <a:chOff x="6975918" y="2243943"/>
            <a:chExt cx="4881282" cy="1687469"/>
          </a:xfrm>
        </p:grpSpPr>
        <p:sp>
          <p:nvSpPr>
            <p:cNvPr id="1049072" name="Freeform 496"/>
            <p:cNvSpPr/>
            <p:nvPr/>
          </p:nvSpPr>
          <p:spPr bwMode="auto">
            <a:xfrm>
              <a:off x="6975918" y="2243943"/>
              <a:ext cx="1385888" cy="1687469"/>
            </a:xfrm>
            <a:custGeom>
              <a:avLst/>
              <a:gdLst/>
              <a:ahLst/>
              <a:cxnLst>
                <a:cxn ang="0">
                  <a:pos x="1326355" y="0"/>
                </a:cxn>
                <a:cxn ang="0">
                  <a:pos x="1326355" y="603492"/>
                </a:cxn>
                <a:cxn ang="0">
                  <a:pos x="663177" y="928449"/>
                </a:cxn>
                <a:cxn ang="0">
                  <a:pos x="1" y="603492"/>
                </a:cxn>
                <a:cxn ang="0">
                  <a:pos x="1" y="0"/>
                </a:cxn>
                <a:cxn ang="0">
                  <a:pos x="663177" y="324958"/>
                </a:cxn>
                <a:cxn ang="0">
                  <a:pos x="1326355" y="0"/>
                </a:cxn>
              </a:cxnLst>
              <a:rect l="0" t="0" r="r" b="b"/>
              <a:pathLst>
                <a:path w="1326356" h="928449">
                  <a:moveTo>
                    <a:pt x="1326355" y="0"/>
                  </a:moveTo>
                  <a:lnTo>
                    <a:pt x="1326355" y="603492"/>
                  </a:lnTo>
                  <a:lnTo>
                    <a:pt x="663177" y="928449"/>
                  </a:lnTo>
                  <a:lnTo>
                    <a:pt x="1" y="603492"/>
                  </a:lnTo>
                  <a:lnTo>
                    <a:pt x="1" y="0"/>
                  </a:lnTo>
                  <a:lnTo>
                    <a:pt x="663177" y="324958"/>
                  </a:lnTo>
                  <a:lnTo>
                    <a:pt x="1326355" y="0"/>
                  </a:lnTo>
                </a:path>
              </a:pathLst>
            </a:custGeom>
            <a:solidFill>
              <a:srgbClr val="33CCCC"/>
            </a:solidFill>
            <a:ln w="25400">
              <a:solidFill>
                <a:srgbClr val="33CCCC"/>
              </a:solidFill>
              <a:round/>
            </a:ln>
          </p:spPr>
          <p:txBody>
            <a:bodyPr lIns="10161" tIns="474386" rIns="10160" bIns="474384" anchor="ctr"/>
            <a:lstStyle/>
            <a:p>
              <a:pPr algn="ctr" eaLnBrk="0" hangingPunct="0">
                <a:lnSpc>
                  <a:spcPct val="90000"/>
                </a:lnSpc>
                <a:spcAft>
                  <a:spcPct val="35000"/>
                </a:spcAft>
              </a:pPr>
              <a:endParaRPr lang="en-US" altLang="en-US" sz="2000" b="1" dirty="0" smtClean="0">
                <a:solidFill>
                  <a:srgbClr val="FFFFFF"/>
                </a:solidFill>
                <a:latin typeface="Times New Roman" panose="02020603050405020304" pitchFamily="18" charset="0"/>
                <a:cs typeface="Times New Roman" panose="02020603050405020304" pitchFamily="18" charset="0"/>
              </a:endParaRPr>
            </a:p>
            <a:p>
              <a:pPr algn="ctr" eaLnBrk="0" hangingPunct="0">
                <a:lnSpc>
                  <a:spcPct val="90000"/>
                </a:lnSpc>
                <a:spcAft>
                  <a:spcPct val="35000"/>
                </a:spcAft>
              </a:pPr>
              <a:r>
                <a:rPr lang="en-US" altLang="en-US" sz="2000" b="1" dirty="0" err="1" smtClean="0">
                  <a:solidFill>
                    <a:srgbClr val="FFFFFF"/>
                  </a:solidFill>
                  <a:latin typeface="Times New Roman" panose="02020603050405020304" pitchFamily="18" charset="0"/>
                  <a:cs typeface="Times New Roman" panose="02020603050405020304" pitchFamily="18" charset="0"/>
                </a:rPr>
                <a:t>Biện</a:t>
              </a:r>
              <a:r>
                <a:rPr lang="en-US" altLang="en-US" sz="2000" b="1" dirty="0" smtClean="0">
                  <a:solidFill>
                    <a:srgbClr val="FFFFFF"/>
                  </a:solidFill>
                  <a:latin typeface="Times New Roman" panose="02020603050405020304" pitchFamily="18" charset="0"/>
                  <a:cs typeface="Times New Roman" panose="02020603050405020304" pitchFamily="18" charset="0"/>
                </a:rPr>
                <a:t> </a:t>
              </a:r>
              <a:r>
                <a:rPr lang="en-US" altLang="en-US" sz="2000" b="1" dirty="0" err="1" smtClean="0">
                  <a:solidFill>
                    <a:srgbClr val="FFFFFF"/>
                  </a:solidFill>
                  <a:latin typeface="Times New Roman" panose="02020603050405020304" pitchFamily="18" charset="0"/>
                  <a:cs typeface="Times New Roman" panose="02020603050405020304" pitchFamily="18" charset="0"/>
                </a:rPr>
                <a:t>pháp</a:t>
              </a:r>
              <a:endParaRPr lang="en-US" altLang="en-US" sz="2000" b="1" dirty="0" smtClean="0">
                <a:solidFill>
                  <a:srgbClr val="FFFFFF"/>
                </a:solidFill>
                <a:latin typeface="Times New Roman" panose="02020603050405020304" pitchFamily="18" charset="0"/>
                <a:cs typeface="Times New Roman" panose="02020603050405020304" pitchFamily="18" charset="0"/>
              </a:endParaRPr>
            </a:p>
            <a:p>
              <a:pPr algn="ctr" eaLnBrk="0" hangingPunct="0">
                <a:lnSpc>
                  <a:spcPct val="90000"/>
                </a:lnSpc>
                <a:spcAft>
                  <a:spcPct val="35000"/>
                </a:spcAft>
              </a:pPr>
              <a:r>
                <a:rPr lang="en-US" altLang="en-US" sz="2000" b="1" dirty="0" smtClean="0">
                  <a:solidFill>
                    <a:srgbClr val="FFFFFF"/>
                  </a:solidFill>
                  <a:latin typeface="Times New Roman" panose="02020603050405020304" pitchFamily="18" charset="0"/>
                  <a:cs typeface="Times New Roman" panose="02020603050405020304" pitchFamily="18" charset="0"/>
                </a:rPr>
                <a:t> 3</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12" name="Freeform 494"/>
            <p:cNvSpPr/>
            <p:nvPr/>
          </p:nvSpPr>
          <p:spPr bwMode="auto">
            <a:xfrm>
              <a:off x="8361806" y="2253144"/>
              <a:ext cx="3495394" cy="1147575"/>
            </a:xfrm>
            <a:custGeom>
              <a:avLst/>
              <a:gdLst/>
              <a:ahLst/>
              <a:cxnLst>
                <a:cxn ang="0">
                  <a:pos x="862131" y="988807"/>
                </a:cxn>
                <a:cxn ang="0">
                  <a:pos x="862131" y="4943918"/>
                </a:cxn>
                <a:cxn ang="0">
                  <a:pos x="841250" y="5932722"/>
                </a:cxn>
                <a:cxn ang="0">
                  <a:pos x="0" y="5932722"/>
                </a:cxn>
                <a:cxn ang="0">
                  <a:pos x="0" y="5932722"/>
                </a:cxn>
                <a:cxn ang="0">
                  <a:pos x="0" y="3"/>
                </a:cxn>
                <a:cxn ang="0">
                  <a:pos x="0" y="3"/>
                </a:cxn>
                <a:cxn ang="0">
                  <a:pos x="841250" y="3"/>
                </a:cxn>
                <a:cxn ang="0">
                  <a:pos x="862131" y="988807"/>
                </a:cxn>
              </a:cxnLst>
              <a:rect l="0" t="0" r="r" b="b"/>
              <a:pathLst>
                <a:path w="862131" h="5932725">
                  <a:moveTo>
                    <a:pt x="862131" y="988807"/>
                  </a:moveTo>
                  <a:lnTo>
                    <a:pt x="862131" y="4943918"/>
                  </a:lnTo>
                  <a:cubicBezTo>
                    <a:pt x="862131" y="5490017"/>
                    <a:pt x="852782" y="5932722"/>
                    <a:pt x="841250" y="5932722"/>
                  </a:cubicBezTo>
                  <a:lnTo>
                    <a:pt x="0" y="5932722"/>
                  </a:lnTo>
                  <a:lnTo>
                    <a:pt x="0" y="3"/>
                  </a:lnTo>
                  <a:lnTo>
                    <a:pt x="841250" y="3"/>
                  </a:lnTo>
                  <a:cubicBezTo>
                    <a:pt x="852782" y="3"/>
                    <a:pt x="862131" y="442708"/>
                    <a:pt x="862131" y="988807"/>
                  </a:cubicBezTo>
                </a:path>
              </a:pathLst>
            </a:custGeom>
            <a:solidFill>
              <a:srgbClr val="FFFFFF">
                <a:alpha val="90195"/>
              </a:srgbClr>
            </a:solidFill>
            <a:ln w="25400">
              <a:solidFill>
                <a:srgbClr val="33CCCC"/>
              </a:solidFill>
              <a:round/>
            </a:ln>
          </p:spPr>
          <p:txBody>
            <a:bodyPr lIns="199136" tIns="59866" rIns="59866" bIns="59866" anchor="ctr"/>
            <a:lstStyle/>
            <a:p>
              <a:pPr marL="0" lvl="1" eaLnBrk="0" hangingPunct="0">
                <a:spcAft>
                  <a:spcPct val="15000"/>
                </a:spcAft>
              </a:pPr>
              <a:r>
                <a:rPr lang="en-US" sz="2400" b="1" i="1" dirty="0" err="1">
                  <a:solidFill>
                    <a:prstClr val="black"/>
                  </a:solidFill>
                  <a:latin typeface="Times New Roman" panose="02020603050405020304" pitchFamily="18" charset="0"/>
                  <a:cs typeface="Times New Roman" panose="02020603050405020304" pitchFamily="18" charset="0"/>
                </a:rPr>
                <a:t>Phối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kết</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hợp</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với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phụ</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huynh</a:t>
              </a:r>
              <a:r>
                <a:rPr lang="en-US" sz="2400" b="1" i="1" dirty="0">
                  <a:solidFill>
                    <a:prstClr val="black"/>
                  </a:solidFill>
                  <a:latin typeface="Times New Roman" panose="02020603050405020304" pitchFamily="18" charset="0"/>
                  <a:cs typeface="Times New Roman" panose="02020603050405020304" pitchFamily="18" charset="0"/>
                </a:rPr>
                <a:t> </a:t>
              </a:r>
              <a:endParaRPr lang="en-US" altLang="en-US" sz="2200" dirty="0">
                <a:solidFill>
                  <a:prstClr val="black"/>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9062"/>
                                        </p:tgtEl>
                                        <p:attrNameLst>
                                          <p:attrName>style.visibility</p:attrName>
                                        </p:attrNameLst>
                                      </p:cBhvr>
                                      <p:to>
                                        <p:strVal val="visible"/>
                                      </p:to>
                                    </p:set>
                                    <p:animEffect transition="in" filter="circle(in)">
                                      <p:cBhvr>
                                        <p:cTn id="7" dur="2000"/>
                                        <p:tgtEl>
                                          <p:spTgt spid="1049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49064"/>
                                        </p:tgtEl>
                                        <p:attrNameLst>
                                          <p:attrName>style.visibility</p:attrName>
                                        </p:attrNameLst>
                                      </p:cBhvr>
                                      <p:to>
                                        <p:strVal val="visible"/>
                                      </p:to>
                                    </p:set>
                                    <p:anim calcmode="lin" valueType="num">
                                      <p:cBhvr additive="base">
                                        <p:cTn id="12" dur="500" fill="hold"/>
                                        <p:tgtEl>
                                          <p:spTgt spid="1049064"/>
                                        </p:tgtEl>
                                        <p:attrNameLst>
                                          <p:attrName>ppt_x</p:attrName>
                                        </p:attrNameLst>
                                      </p:cBhvr>
                                      <p:tavLst>
                                        <p:tav tm="0">
                                          <p:val>
                                            <p:strVal val="0-#ppt_w/2"/>
                                          </p:val>
                                        </p:tav>
                                        <p:tav tm="100000">
                                          <p:val>
                                            <p:strVal val="#ppt_x"/>
                                          </p:val>
                                        </p:tav>
                                      </p:tavLst>
                                    </p:anim>
                                    <p:anim calcmode="lin" valueType="num">
                                      <p:cBhvr additive="base">
                                        <p:cTn id="13" dur="500" fill="hold"/>
                                        <p:tgtEl>
                                          <p:spTgt spid="104906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49066"/>
                                        </p:tgtEl>
                                        <p:attrNameLst>
                                          <p:attrName>style.visibility</p:attrName>
                                        </p:attrNameLst>
                                      </p:cBhvr>
                                      <p:to>
                                        <p:strVal val="visible"/>
                                      </p:to>
                                    </p:set>
                                    <p:anim calcmode="lin" valueType="num">
                                      <p:cBhvr additive="base">
                                        <p:cTn id="16" dur="500" fill="hold"/>
                                        <p:tgtEl>
                                          <p:spTgt spid="1049066"/>
                                        </p:tgtEl>
                                        <p:attrNameLst>
                                          <p:attrName>ppt_x</p:attrName>
                                        </p:attrNameLst>
                                      </p:cBhvr>
                                      <p:tavLst>
                                        <p:tav tm="0">
                                          <p:val>
                                            <p:strVal val="0-#ppt_w/2"/>
                                          </p:val>
                                        </p:tav>
                                        <p:tav tm="100000">
                                          <p:val>
                                            <p:strVal val="#ppt_x"/>
                                          </p:val>
                                        </p:tav>
                                      </p:tavLst>
                                    </p:anim>
                                    <p:anim calcmode="lin" valueType="num">
                                      <p:cBhvr additive="base">
                                        <p:cTn id="17" dur="500" fill="hold"/>
                                        <p:tgtEl>
                                          <p:spTgt spid="104906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49068"/>
                                        </p:tgtEl>
                                        <p:attrNameLst>
                                          <p:attrName>style.visibility</p:attrName>
                                        </p:attrNameLst>
                                      </p:cBhvr>
                                      <p:to>
                                        <p:strVal val="visible"/>
                                      </p:to>
                                    </p:set>
                                    <p:animEffect transition="in" filter="box(in)">
                                      <p:cBhvr>
                                        <p:cTn id="22" dur="2000"/>
                                        <p:tgtEl>
                                          <p:spTgt spid="104906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49070"/>
                                        </p:tgtEl>
                                        <p:attrNameLst>
                                          <p:attrName>style.visibility</p:attrName>
                                        </p:attrNameLst>
                                      </p:cBhvr>
                                      <p:to>
                                        <p:strVal val="visible"/>
                                      </p:to>
                                    </p:set>
                                    <p:animEffect transition="in" filter="box(in)">
                                      <p:cBhvr>
                                        <p:cTn id="25" dur="2000"/>
                                        <p:tgtEl>
                                          <p:spTgt spid="1049070"/>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3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plus(out)">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2" grpId="0"/>
      <p:bldP spid="1049062" grpId="1"/>
      <p:bldP spid="1049064" grpId="0" animBg="1"/>
      <p:bldP spid="1049064" grpId="1" animBg="1"/>
      <p:bldP spid="1049066" grpId="0" animBg="1"/>
      <p:bldP spid="1049066" grpId="1" animBg="1"/>
      <p:bldP spid="1049068" grpId="0" animBg="1"/>
      <p:bldP spid="1049068" grpId="1" animBg="1"/>
      <p:bldP spid="1049070" grpId="0" animBg="1"/>
      <p:bldP spid="104907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533400"/>
            <a:ext cx="9525000" cy="980453"/>
          </a:xfrm>
          <a:solidFill>
            <a:schemeClr val="bg1"/>
          </a:solidFill>
        </p:spPr>
        <p:txBody>
          <a:bodyPr>
            <a:noAutofit/>
          </a:bodyPr>
          <a:lstStyle/>
          <a:p>
            <a:pPr>
              <a:lnSpc>
                <a:spcPts val="3400"/>
              </a:lnSpc>
              <a:spcBef>
                <a:spcPts val="600"/>
              </a:spcBef>
              <a:spcAft>
                <a:spcPts val="600"/>
              </a:spcAft>
            </a:pPr>
            <a:r>
              <a:rPr lang="en-US" sz="3000" b="1" dirty="0" err="1" smtClean="0">
                <a:solidFill>
                  <a:srgbClr val="FF0000"/>
                </a:solidFill>
                <a:latin typeface="Times New Roman" panose="02020603050405020304" pitchFamily="18" charset="0"/>
                <a:cs typeface="Times New Roman" panose="02020603050405020304" pitchFamily="18" charset="0"/>
              </a:rPr>
              <a:t>Biện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pháp</a:t>
            </a:r>
            <a:r>
              <a:rPr lang="en-US" sz="3000" b="1" dirty="0" smtClean="0">
                <a:solidFill>
                  <a:srgbClr val="FF0000"/>
                </a:solidFill>
                <a:latin typeface="Times New Roman" panose="02020603050405020304" pitchFamily="18" charset="0"/>
                <a:cs typeface="Times New Roman" panose="02020603050405020304" pitchFamily="18" charset="0"/>
              </a:rPr>
              <a:t> 1</a:t>
            </a:r>
            <a:br>
              <a:rPr lang="en-US" sz="3000" b="1" dirty="0" smtClean="0">
                <a:solidFill>
                  <a:srgbClr val="FF0000"/>
                </a:solidFill>
                <a:latin typeface="Times New Roman" panose="02020603050405020304" pitchFamily="18" charset="0"/>
                <a:cs typeface="Times New Roman" panose="02020603050405020304" pitchFamily="18" charset="0"/>
              </a:rPr>
            </a:br>
            <a:r>
              <a:rPr lang="en-US" sz="2600" b="1" i="1" dirty="0" err="1" smtClean="0">
                <a:latin typeface="Times New Roman" panose="02020603050405020304" pitchFamily="18" charset="0"/>
                <a:cs typeface="Times New Roman" panose="02020603050405020304" pitchFamily="18" charset="0"/>
              </a:rPr>
              <a:t>Thực</a:t>
            </a:r>
            <a:r>
              <a:rPr lang="en-US" sz="2600" b="1" i="1" dirty="0" smtClean="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hiện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các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tập</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khảo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sát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khả</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năng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trước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thực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nghiệm</a:t>
            </a:r>
            <a:endParaRPr lang="en-US" sz="26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990600" y="1630219"/>
            <a:ext cx="10287000" cy="4389952"/>
          </a:xfrm>
          <a:prstGeom prst="roundRect">
            <a:avLst>
              <a:gd name="adj" fmla="val 33333"/>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nghiệm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giác</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cầm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nắm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quen</a:t>
            </a:r>
            <a:r>
              <a:rPr lang="en-US" sz="2400" dirty="0" smtClean="0">
                <a:solidFill>
                  <a:schemeClr val="tx1"/>
                </a:solidFill>
                <a:latin typeface="Times New Roman" panose="02020603050405020304" pitchFamily="18" charset="0"/>
                <a:cs typeface="Times New Roman" panose="02020603050405020304" pitchFamily="18" charset="0"/>
              </a:rPr>
              <a:t>:</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gậy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ráp</a:t>
            </a:r>
            <a:r>
              <a:rPr lang="en-US" sz="2400" dirty="0">
                <a:solidFill>
                  <a:schemeClr val="tx1"/>
                </a:solidFill>
                <a:latin typeface="Times New Roman" panose="02020603050405020304" pitchFamily="18" charset="0"/>
                <a:cs typeface="Times New Roman" panose="02020603050405020304" pitchFamily="18" charset="0"/>
              </a:rPr>
              <a:t> .</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chiếc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nhung</a:t>
            </a:r>
            <a:r>
              <a:rPr lang="en-US" sz="2400" dirty="0">
                <a:solidFill>
                  <a:schemeClr val="tx1"/>
                </a:solidFill>
                <a:latin typeface="Times New Roman" panose="02020603050405020304" pitchFamily="18" charset="0"/>
                <a:cs typeface="Times New Roman" panose="02020603050405020304" pitchFamily="18" charset="0"/>
              </a:rPr>
              <a:t> .</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nilon</a:t>
            </a:r>
            <a:r>
              <a:rPr lang="en-US" sz="2400" dirty="0">
                <a:solidFill>
                  <a:schemeClr val="tx1"/>
                </a:solidFill>
                <a:latin typeface="Times New Roman" panose="02020603050405020304" pitchFamily="18" charset="0"/>
                <a:cs typeface="Times New Roman" panose="02020603050405020304" pitchFamily="18" charset="0"/>
              </a:rPr>
              <a:t>.</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nhỏ</a:t>
            </a:r>
            <a:r>
              <a:rPr lang="en-US" sz="2400" dirty="0">
                <a:solidFill>
                  <a:schemeClr val="tx1"/>
                </a:solidFill>
                <a:latin typeface="Times New Roman" panose="02020603050405020304" pitchFamily="18" charset="0"/>
                <a:cs typeface="Times New Roman" panose="02020603050405020304" pitchFamily="18" charset="0"/>
              </a:rPr>
              <a:t> .</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mềm</a:t>
            </a:r>
            <a:r>
              <a:rPr lang="en-US" sz="2400" dirty="0">
                <a:solidFill>
                  <a:schemeClr val="tx1"/>
                </a:solidFill>
                <a:latin typeface="Times New Roman" panose="02020603050405020304" pitchFamily="18" charset="0"/>
                <a:cs typeface="Times New Roman" panose="02020603050405020304" pitchFamily="18" charset="0"/>
              </a:rPr>
              <a:t> .</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bóng</a:t>
            </a:r>
            <a:r>
              <a:rPr lang="en-US" sz="2400" dirty="0">
                <a:solidFill>
                  <a:schemeClr val="tx1"/>
                </a:solidFill>
                <a:latin typeface="Times New Roman" panose="02020603050405020304" pitchFamily="18" charset="0"/>
                <a:cs typeface="Times New Roman" panose="02020603050405020304" pitchFamily="18" charset="0"/>
              </a:rPr>
              <a:t> bay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nhỏ</a:t>
            </a:r>
            <a:r>
              <a:rPr lang="en-US" sz="2400" dirty="0">
                <a:solidFill>
                  <a:schemeClr val="tx1"/>
                </a:solidFill>
                <a:latin typeface="Times New Roman" panose="02020603050405020304" pitchFamily="18" charset="0"/>
                <a:cs typeface="Times New Roman" panose="02020603050405020304" pitchFamily="18" charset="0"/>
              </a:rPr>
              <a:t> .</a:t>
            </a:r>
          </a:p>
          <a:p>
            <a:pPr lvl="1"/>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gai</a:t>
            </a:r>
            <a:r>
              <a:rPr lang="en-US" sz="2400" dirty="0">
                <a:solidFill>
                  <a:schemeClr val="tx1"/>
                </a:solidFill>
                <a:latin typeface="Times New Roman" panose="02020603050405020304" pitchFamily="18" charset="0"/>
                <a:cs typeface="Times New Roman" panose="02020603050405020304" pitchFamily="18" charset="0"/>
              </a:rPr>
              <a:t> .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1524000" y="254091"/>
            <a:ext cx="9525000" cy="980453"/>
          </a:xfrm>
          <a:solidFill>
            <a:schemeClr val="bg1"/>
          </a:solidFill>
        </p:spPr>
        <p:txBody>
          <a:bodyPr>
            <a:noAutofit/>
          </a:bodyPr>
          <a:lstStyle/>
          <a:p>
            <a:pPr>
              <a:lnSpc>
                <a:spcPts val="3400"/>
              </a:lnSpc>
              <a:spcBef>
                <a:spcPts val="600"/>
              </a:spcBef>
              <a:spcAft>
                <a:spcPts val="600"/>
              </a:spcAft>
            </a:pPr>
            <a:r>
              <a:rPr lang="en-US" sz="3000" b="1" dirty="0" err="1" smtClean="0">
                <a:solidFill>
                  <a:srgbClr val="FF0000"/>
                </a:solidFill>
                <a:latin typeface="Times New Roman" panose="02020603050405020304" pitchFamily="18" charset="0"/>
                <a:cs typeface="Times New Roman" panose="02020603050405020304" pitchFamily="18" charset="0"/>
              </a:rPr>
              <a:t>Biện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pháp</a:t>
            </a:r>
            <a:r>
              <a:rPr lang="en-US" sz="3000" b="1" dirty="0" smtClean="0">
                <a:solidFill>
                  <a:srgbClr val="FF0000"/>
                </a:solidFill>
                <a:latin typeface="Times New Roman" panose="02020603050405020304" pitchFamily="18" charset="0"/>
                <a:cs typeface="Times New Roman" panose="02020603050405020304" pitchFamily="18" charset="0"/>
              </a:rPr>
              <a:t> 1</a:t>
            </a:r>
            <a:br>
              <a:rPr lang="en-US" sz="3000" b="1" dirty="0" smtClean="0">
                <a:solidFill>
                  <a:srgbClr val="FF0000"/>
                </a:solidFill>
                <a:latin typeface="Times New Roman" panose="02020603050405020304" pitchFamily="18" charset="0"/>
                <a:cs typeface="Times New Roman" panose="02020603050405020304" pitchFamily="18" charset="0"/>
              </a:rPr>
            </a:br>
            <a:r>
              <a:rPr lang="en-US" sz="2600" b="1" i="1" dirty="0" err="1" smtClean="0">
                <a:latin typeface="Times New Roman" panose="02020603050405020304" pitchFamily="18" charset="0"/>
                <a:cs typeface="Times New Roman" panose="02020603050405020304" pitchFamily="18" charset="0"/>
              </a:rPr>
              <a:t>Thực</a:t>
            </a:r>
            <a:r>
              <a:rPr lang="en-US" sz="2600" b="1" i="1" dirty="0" smtClean="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hiện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các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tập</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khảo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sát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khả</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năng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trước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thực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nghiệm</a:t>
            </a:r>
            <a:endParaRPr lang="en-US" sz="26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439882" y="1234544"/>
            <a:ext cx="4114800" cy="4844891"/>
          </a:xfrm>
          <a:prstGeom prst="roundRect">
            <a:avLst>
              <a:gd name="adj" fmla="val 30480"/>
            </a:avLst>
          </a:prstGeom>
          <a:solidFill>
            <a:srgbClr val="CC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bàn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tay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qua </a:t>
            </a:r>
            <a:r>
              <a:rPr lang="en-US" sz="2400" err="1">
                <a:solidFill>
                  <a:schemeClr val="tx1"/>
                </a:solidFill>
                <a:latin typeface="Times New Roman" panose="02020603050405020304" pitchFamily="18" charset="0"/>
                <a:cs typeface="Times New Roman" panose="02020603050405020304" pitchFamily="18" charset="0"/>
              </a:rPr>
              <a:t>việc</a:t>
            </a:r>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cầm, nắm, sờ để  cảm nhận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308" y="1893074"/>
            <a:ext cx="3548351" cy="2661263"/>
          </a:xfrm>
          <a:prstGeom prst="round2DiagRect">
            <a:avLst>
              <a:gd name="adj1" fmla="val 42461"/>
              <a:gd name="adj2" fmla="val 13101"/>
            </a:avLst>
          </a:prstGeom>
          <a:ln w="88900" cap="sq">
            <a:solidFill>
              <a:srgbClr val="FFFFFF"/>
            </a:solidFill>
            <a:miter lim="800000"/>
            <a:headEnd/>
            <a:tailEnd/>
          </a:ln>
          <a:effectLst>
            <a:outerShdw blurRad="254000" algn="tl" rotWithShape="0">
              <a:srgbClr val="000000">
                <a:alpha val="43000"/>
              </a:srgb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3429000"/>
            <a:ext cx="3352800" cy="2514600"/>
          </a:xfrm>
          <a:prstGeom prst="round2DiagRect">
            <a:avLst>
              <a:gd name="adj1" fmla="val 30534"/>
              <a:gd name="adj2" fmla="val 14467"/>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90">
                                          <p:stCondLst>
                                            <p:cond delay="0"/>
                                          </p:stCondLst>
                                        </p:cTn>
                                        <p:tgtEl>
                                          <p:spTgt spid="10"/>
                                        </p:tgtEl>
                                      </p:cBhvr>
                                    </p:animEffect>
                                    <p:anim calcmode="lin" valueType="num">
                                      <p:cBhvr>
                                        <p:cTn id="23"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28" dur="13">
                                          <p:stCondLst>
                                            <p:cond delay="325"/>
                                          </p:stCondLst>
                                        </p:cTn>
                                        <p:tgtEl>
                                          <p:spTgt spid="10"/>
                                        </p:tgtEl>
                                      </p:cBhvr>
                                      <p:to x="100000" y="60000"/>
                                    </p:animScale>
                                    <p:animScale>
                                      <p:cBhvr>
                                        <p:cTn id="29" dur="83" decel="50000">
                                          <p:stCondLst>
                                            <p:cond delay="338"/>
                                          </p:stCondLst>
                                        </p:cTn>
                                        <p:tgtEl>
                                          <p:spTgt spid="10"/>
                                        </p:tgtEl>
                                      </p:cBhvr>
                                      <p:to x="100000" y="100000"/>
                                    </p:animScale>
                                    <p:animScale>
                                      <p:cBhvr>
                                        <p:cTn id="30" dur="13">
                                          <p:stCondLst>
                                            <p:cond delay="656"/>
                                          </p:stCondLst>
                                        </p:cTn>
                                        <p:tgtEl>
                                          <p:spTgt spid="10"/>
                                        </p:tgtEl>
                                      </p:cBhvr>
                                      <p:to x="100000" y="80000"/>
                                    </p:animScale>
                                    <p:animScale>
                                      <p:cBhvr>
                                        <p:cTn id="31" dur="83" decel="50000">
                                          <p:stCondLst>
                                            <p:cond delay="669"/>
                                          </p:stCondLst>
                                        </p:cTn>
                                        <p:tgtEl>
                                          <p:spTgt spid="10"/>
                                        </p:tgtEl>
                                      </p:cBhvr>
                                      <p:to x="100000" y="100000"/>
                                    </p:animScale>
                                    <p:animScale>
                                      <p:cBhvr>
                                        <p:cTn id="32" dur="13">
                                          <p:stCondLst>
                                            <p:cond delay="821"/>
                                          </p:stCondLst>
                                        </p:cTn>
                                        <p:tgtEl>
                                          <p:spTgt spid="10"/>
                                        </p:tgtEl>
                                      </p:cBhvr>
                                      <p:to x="100000" y="90000"/>
                                    </p:animScale>
                                    <p:animScale>
                                      <p:cBhvr>
                                        <p:cTn id="33" dur="83" decel="50000">
                                          <p:stCondLst>
                                            <p:cond delay="834"/>
                                          </p:stCondLst>
                                        </p:cTn>
                                        <p:tgtEl>
                                          <p:spTgt spid="10"/>
                                        </p:tgtEl>
                                      </p:cBhvr>
                                      <p:to x="100000" y="100000"/>
                                    </p:animScale>
                                    <p:animScale>
                                      <p:cBhvr>
                                        <p:cTn id="34" dur="13">
                                          <p:stCondLst>
                                            <p:cond delay="904"/>
                                          </p:stCondLst>
                                        </p:cTn>
                                        <p:tgtEl>
                                          <p:spTgt spid="10"/>
                                        </p:tgtEl>
                                      </p:cBhvr>
                                      <p:to x="100000" y="95000"/>
                                    </p:animScale>
                                    <p:animScale>
                                      <p:cBhvr>
                                        <p:cTn id="35"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3400" y="1323639"/>
            <a:ext cx="11201399" cy="1343361"/>
          </a:xfrm>
          <a:prstGeom prst="roundRect">
            <a:avLst>
              <a:gd name="adj" fmla="val 24027"/>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prstClr val="white"/>
                </a:solidFill>
                <a:latin typeface="Times New Roman" panose="02020603050405020304" pitchFamily="18" charset="0"/>
                <a:cs typeface="Times New Roman" panose="02020603050405020304" pitchFamily="18" charset="0"/>
              </a:rPr>
              <a:t>Để</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nâng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cao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khó</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và</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tiến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hành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khảo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kỹ</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năng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của</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vận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động</a:t>
            </a:r>
            <a:r>
              <a:rPr lang="en-US" sz="2400" dirty="0">
                <a:solidFill>
                  <a:prstClr val="white"/>
                </a:solidFill>
                <a:latin typeface="Times New Roman" panose="02020603050405020304" pitchFamily="18" charset="0"/>
                <a:cs typeface="Times New Roman" panose="02020603050405020304" pitchFamily="18" charset="0"/>
              </a:rPr>
              <a:t> </a:t>
            </a:r>
            <a:r>
              <a:rPr lang="en-US" sz="2400" err="1">
                <a:solidFill>
                  <a:prstClr val="white"/>
                </a:solidFill>
                <a:latin typeface="Times New Roman" panose="02020603050405020304" pitchFamily="18" charset="0"/>
                <a:cs typeface="Times New Roman" panose="02020603050405020304" pitchFamily="18" charset="0"/>
              </a:rPr>
              <a:t>ngón</a:t>
            </a:r>
            <a:r>
              <a:rPr lang="en-US" sz="2400">
                <a:solidFill>
                  <a:prstClr val="white"/>
                </a:solidFill>
                <a:latin typeface="Times New Roman" panose="02020603050405020304" pitchFamily="18" charset="0"/>
                <a:cs typeface="Times New Roman" panose="02020603050405020304" pitchFamily="18" charset="0"/>
              </a:rPr>
              <a:t> </a:t>
            </a:r>
            <a:r>
              <a:rPr lang="en-US" sz="2400" smtClean="0">
                <a:solidFill>
                  <a:prstClr val="white"/>
                </a:solidFill>
                <a:latin typeface="Times New Roman" panose="02020603050405020304" pitchFamily="18" charset="0"/>
                <a:cs typeface="Times New Roman" panose="02020603050405020304" pitchFamily="18" charset="0"/>
              </a:rPr>
              <a:t>tay, </a:t>
            </a:r>
            <a:r>
              <a:rPr lang="en-US" sz="2400" dirty="0" err="1">
                <a:solidFill>
                  <a:prstClr val="white"/>
                </a:solidFill>
                <a:latin typeface="Times New Roman" panose="02020603050405020304" pitchFamily="18" charset="0"/>
                <a:cs typeface="Times New Roman" panose="02020603050405020304" pitchFamily="18" charset="0"/>
              </a:rPr>
              <a:t>tôi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tiến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hành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cho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trẻ</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thực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hiện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một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số</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hoạt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như</a:t>
            </a:r>
            <a:r>
              <a:rPr lang="en-US" sz="2400" err="1">
                <a:solidFill>
                  <a:prstClr val="white"/>
                </a:solidFill>
                <a:latin typeface="Times New Roman" panose="02020603050405020304" pitchFamily="18" charset="0"/>
                <a:cs typeface="Times New Roman" panose="02020603050405020304" pitchFamily="18" charset="0"/>
              </a:rPr>
              <a:t>: </a:t>
            </a:r>
            <a:r>
              <a:rPr lang="en-US" sz="2400">
                <a:solidFill>
                  <a:prstClr val="white"/>
                </a:solidFill>
                <a:latin typeface="Times New Roman" panose="02020603050405020304" pitchFamily="18" charset="0"/>
                <a:cs typeface="Times New Roman" panose="02020603050405020304" pitchFamily="18" charset="0"/>
              </a:rPr>
              <a:t>X</a:t>
            </a:r>
            <a:r>
              <a:rPr lang="en-US" sz="2400" smtClean="0">
                <a:solidFill>
                  <a:prstClr val="white"/>
                </a:solidFill>
                <a:latin typeface="Times New Roman" panose="02020603050405020304" pitchFamily="18" charset="0"/>
                <a:cs typeface="Times New Roman" panose="02020603050405020304" pitchFamily="18" charset="0"/>
              </a:rPr>
              <a:t>oáy </a:t>
            </a:r>
            <a:r>
              <a:rPr lang="en-US" sz="2400" err="1">
                <a:solidFill>
                  <a:prstClr val="white"/>
                </a:solidFill>
                <a:latin typeface="Times New Roman" panose="02020603050405020304" pitchFamily="18" charset="0"/>
                <a:cs typeface="Times New Roman" panose="02020603050405020304" pitchFamily="18" charset="0"/>
              </a:rPr>
              <a:t>nắp</a:t>
            </a:r>
            <a:r>
              <a:rPr lang="en-US" sz="2400">
                <a:solidFill>
                  <a:prstClr val="white"/>
                </a:solidFill>
                <a:latin typeface="Times New Roman" panose="02020603050405020304" pitchFamily="18" charset="0"/>
                <a:cs typeface="Times New Roman" panose="02020603050405020304" pitchFamily="18" charset="0"/>
              </a:rPr>
              <a:t> </a:t>
            </a:r>
            <a:r>
              <a:rPr lang="en-US" sz="2400" smtClean="0">
                <a:solidFill>
                  <a:prstClr val="white"/>
                </a:solidFill>
                <a:latin typeface="Times New Roman" panose="02020603050405020304" pitchFamily="18" charset="0"/>
                <a:cs typeface="Times New Roman" panose="02020603050405020304" pitchFamily="18" charset="0"/>
              </a:rPr>
              <a:t>chai, bóp bóng nước, bóng nhựa… </a:t>
            </a:r>
            <a:r>
              <a:rPr lang="en-US" sz="2400" dirty="0" err="1">
                <a:solidFill>
                  <a:prstClr val="white"/>
                </a:solidFill>
                <a:latin typeface="Times New Roman" panose="02020603050405020304" pitchFamily="18" charset="0"/>
                <a:cs typeface="Times New Roman" panose="02020603050405020304" pitchFamily="18" charset="0"/>
              </a:rPr>
              <a:t>Trẻ</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thực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hiện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từng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tay</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để</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khảo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sát</a:t>
            </a:r>
            <a:r>
              <a:rPr lang="en-US" sz="2400" dirty="0">
                <a:solidFill>
                  <a:prstClr val="white"/>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1" name="Title 2"/>
          <p:cNvSpPr>
            <a:spLocks noGrp="1"/>
          </p:cNvSpPr>
          <p:nvPr>
            <p:ph type="title"/>
          </p:nvPr>
        </p:nvSpPr>
        <p:spPr>
          <a:xfrm>
            <a:off x="1524000" y="254091"/>
            <a:ext cx="9525000" cy="980453"/>
          </a:xfrm>
          <a:solidFill>
            <a:schemeClr val="bg1"/>
          </a:solidFill>
        </p:spPr>
        <p:txBody>
          <a:bodyPr>
            <a:noAutofit/>
          </a:bodyPr>
          <a:lstStyle/>
          <a:p>
            <a:pPr>
              <a:lnSpc>
                <a:spcPts val="3400"/>
              </a:lnSpc>
              <a:spcBef>
                <a:spcPts val="600"/>
              </a:spcBef>
              <a:spcAft>
                <a:spcPts val="600"/>
              </a:spcAft>
            </a:pPr>
            <a:r>
              <a:rPr lang="en-US" sz="3000" b="1" dirty="0" err="1" smtClean="0">
                <a:solidFill>
                  <a:srgbClr val="FF0000"/>
                </a:solidFill>
                <a:latin typeface="Times New Roman" panose="02020603050405020304" pitchFamily="18" charset="0"/>
                <a:cs typeface="Times New Roman" panose="02020603050405020304" pitchFamily="18" charset="0"/>
              </a:rPr>
              <a:t>Biện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pháp</a:t>
            </a:r>
            <a:r>
              <a:rPr lang="en-US" sz="3000" b="1" dirty="0" smtClean="0">
                <a:solidFill>
                  <a:srgbClr val="FF0000"/>
                </a:solidFill>
                <a:latin typeface="Times New Roman" panose="02020603050405020304" pitchFamily="18" charset="0"/>
                <a:cs typeface="Times New Roman" panose="02020603050405020304" pitchFamily="18" charset="0"/>
              </a:rPr>
              <a:t> 1</a:t>
            </a:r>
            <a:br>
              <a:rPr lang="en-US" sz="3000" b="1" dirty="0" smtClean="0">
                <a:solidFill>
                  <a:srgbClr val="FF0000"/>
                </a:solidFill>
                <a:latin typeface="Times New Roman" panose="02020603050405020304" pitchFamily="18" charset="0"/>
                <a:cs typeface="Times New Roman" panose="02020603050405020304" pitchFamily="18" charset="0"/>
              </a:rPr>
            </a:br>
            <a:r>
              <a:rPr lang="en-US" sz="2600" b="1" i="1" dirty="0" err="1" smtClean="0">
                <a:latin typeface="Times New Roman" panose="02020603050405020304" pitchFamily="18" charset="0"/>
                <a:cs typeface="Times New Roman" panose="02020603050405020304" pitchFamily="18" charset="0"/>
              </a:rPr>
              <a:t>Thực</a:t>
            </a:r>
            <a:r>
              <a:rPr lang="en-US" sz="2600" b="1" i="1" dirty="0" smtClean="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hiện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các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bài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tập</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khảo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sát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khả</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năng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trước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khi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thực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nghiệm</a:t>
            </a:r>
            <a:endParaRPr lang="en-US" sz="2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971799"/>
            <a:ext cx="3346613" cy="34370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5280" y="3100924"/>
            <a:ext cx="3200400" cy="31788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238500"/>
            <a:ext cx="3810000" cy="2857500"/>
          </a:xfrm>
          <a:prstGeom prst="round2DiagRect">
            <a:avLst>
              <a:gd name="adj1" fmla="val 40234"/>
              <a:gd name="adj2" fmla="val 485"/>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533400" y="2209800"/>
          <a:ext cx="10972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p:nvPr/>
        </p:nvSpPr>
        <p:spPr>
          <a:xfrm>
            <a:off x="762000" y="762000"/>
            <a:ext cx="10515600" cy="1371600"/>
          </a:xfrm>
          <a:prstGeom prst="rect">
            <a:avLst/>
          </a:prstGeom>
          <a:solidFill>
            <a:schemeClr val="accent6">
              <a:lumMod val="20000"/>
              <a:lumOff val="80000"/>
            </a:schemeClr>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400"/>
              </a:lnSpc>
              <a:spcBef>
                <a:spcPts val="300"/>
              </a:spcBef>
              <a:spcAft>
                <a:spcPts val="300"/>
              </a:spcAft>
            </a:pPr>
            <a:r>
              <a:rPr lang="en-US" sz="3000" b="1" dirty="0" err="1" smtClean="0">
                <a:solidFill>
                  <a:srgbClr val="FF0000"/>
                </a:solidFill>
                <a:latin typeface="Times New Roman" panose="02020603050405020304" pitchFamily="18" charset="0"/>
                <a:cs typeface="Times New Roman" panose="02020603050405020304" pitchFamily="18" charset="0"/>
              </a:rPr>
              <a:t>Biện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pháp</a:t>
            </a:r>
            <a:r>
              <a:rPr lang="en-US" sz="3000" b="1" dirty="0" smtClean="0">
                <a:solidFill>
                  <a:srgbClr val="FF0000"/>
                </a:solidFill>
                <a:latin typeface="Times New Roman" panose="02020603050405020304" pitchFamily="18" charset="0"/>
                <a:cs typeface="Times New Roman" panose="02020603050405020304" pitchFamily="18" charset="0"/>
              </a:rPr>
              <a:t> 2</a:t>
            </a:r>
            <a:br>
              <a:rPr lang="en-US" sz="3000" b="1" dirty="0" smtClean="0">
                <a:solidFill>
                  <a:srgbClr val="FF0000"/>
                </a:solidFill>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Sưu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tầm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tập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pháp</a:t>
            </a:r>
            <a:r>
              <a:rPr lang="en-US" sz="2400" b="1" i="1" dirty="0">
                <a:latin typeface="Times New Roman" panose="02020603050405020304" pitchFamily="18" charset="0"/>
                <a:cs typeface="Times New Roman" panose="02020603050405020304" pitchFamily="18" charset="0"/>
              </a:rPr>
              <a:t> Montessori </a:t>
            </a:r>
            <a:r>
              <a:rPr lang="en-US" sz="2400" b="1" i="1" dirty="0" err="1">
                <a:latin typeface="Times New Roman" panose="02020603050405020304" pitchFamily="18" charset="0"/>
                <a:cs typeface="Times New Roman" panose="02020603050405020304" pitchFamily="18" charset="0"/>
              </a:rPr>
              <a:t>vào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triển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xúc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24 – 36 </a:t>
            </a:r>
            <a:r>
              <a:rPr lang="en-US" sz="2400" b="1" i="1" dirty="0" err="1">
                <a:latin typeface="Times New Roman" panose="02020603050405020304" pitchFamily="18" charset="0"/>
                <a:cs typeface="Times New Roman" panose="02020603050405020304" pitchFamily="18" charset="0"/>
              </a:rPr>
              <a:t>tháng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tuổi</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6.wav"/>
  <p:tag name="PPSNARRATION" val="6,615582300,C:\Documents and Settings\PhongLan\Desktop\Giao an E-Learning Phan biet hinh tron hinh vuong\PHÂN BIỆT HÌNH TRÒN, VUÔNG, TAM GIÁC, CHỮ NHẬT  da sua\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6.wav"/>
  <p:tag name="PPSNARRATION" val="6,615582300,C:\Documents and Settings\PhongLan\Desktop\Giao an E-Learning Phan biet hinh tron hinh vuong\PHÂN BIỆT HÌNH TRÒN, VUÔNG, TAM GIÁC, CHỮ NHẬT  da sua\Media.ppcx"/>
</p:tagLst>
</file>

<file path=ppt/tags/tag3.xml><?xml version="1.0" encoding="utf-8"?>
<p:tagLst xmlns:a="http://schemas.openxmlformats.org/drawingml/2006/main" xmlns:r="http://schemas.openxmlformats.org/officeDocument/2006/relationships" xmlns:p="http://schemas.openxmlformats.org/presentationml/2006/main">
  <p:tag name="PPSNARRATIONPROPS" val="C:\Documents and Settings\PhongLan\Desktop\Giao an E-Learning Phan biet hinh tron hinh vuong\slide 6.wav"/>
  <p:tag name="PPSNARRATION" val="6,615582300,C:\Documents and Settings\PhongLan\Desktop\Giao an E-Learning Phan biet hinh tron hinh vuong\PHÂN BIỆT HÌNH TRÒN, VUÔNG, TAM GIÁC, CHỮ NHẬT  da sua\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1663</Words>
  <Application>Microsoft Office PowerPoint</Application>
  <PresentationFormat>Widescreen</PresentationFormat>
  <Paragraphs>86</Paragraphs>
  <Slides>17</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Arial</vt:lpstr>
      <vt:lpstr>Calibri</vt:lpstr>
      <vt:lpstr>Calibri Light</vt:lpstr>
      <vt:lpstr>Georgia</vt:lpstr>
      <vt:lpstr>MS Mincho</vt:lpstr>
      <vt:lpstr>Tahoma</vt:lpstr>
      <vt:lpstr>Times New Roman</vt:lpstr>
      <vt:lpstr>Trebuchet MS</vt:lpstr>
      <vt:lpstr>Office Theme</vt:lpstr>
      <vt:lpstr>3_Office Theme</vt:lpstr>
      <vt:lpstr>Slipstream</vt:lpstr>
      <vt:lpstr>1_Slipstream</vt:lpstr>
      <vt:lpstr>PHÒNG GIÁO DỤC &amp; ĐÀO TẠO QUẬN LONG BIÊN TRƯỜNG MẦM NON HOA HƯỚNG DƯƠNG</vt:lpstr>
      <vt:lpstr>PowerPoint Presentation</vt:lpstr>
      <vt:lpstr>PowerPoint Presentation</vt:lpstr>
      <vt:lpstr>PowerPoint Presentation</vt:lpstr>
      <vt:lpstr>PowerPoint Presentation</vt:lpstr>
      <vt:lpstr>Biện pháp 1 Thực hiện các bài tập khảo sát khả năng trước khi thực nghiệm</vt:lpstr>
      <vt:lpstr>Biện pháp 1 Thực hiện các bài tập khảo sát khả năng trước khi thực nghiệm</vt:lpstr>
      <vt:lpstr>Biện pháp 1 Thực hiện các bài tập khảo sát khả năng trước khi thực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Administrator</cp:lastModifiedBy>
  <cp:revision>199</cp:revision>
  <dcterms:created xsi:type="dcterms:W3CDTF">2020-11-07T14:42:00Z</dcterms:created>
  <dcterms:modified xsi:type="dcterms:W3CDTF">2023-10-17T05:38:34Z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1CF888AB177A4E5E80E64DAEBF63685B</vt:lpwstr>
  </property>
  <property fmtid="{D5CDD505-2E9C-101B-9397-08002B2CF9AE}" pid="3" name="KSOProductBuildVer">
    <vt:lpwstr>1033-12.2.0.13266</vt:lpwstr>
  </property>
</Properties>
</file>