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3" r:id="rId5"/>
    <p:sldId id="274" r:id="rId6"/>
    <p:sldId id="259" r:id="rId7"/>
    <p:sldId id="260" r:id="rId8"/>
    <p:sldId id="261" r:id="rId9"/>
    <p:sldId id="276" r:id="rId10"/>
    <p:sldId id="262" r:id="rId11"/>
    <p:sldId id="263" r:id="rId12"/>
    <p:sldId id="264" r:id="rId13"/>
    <p:sldId id="265" r:id="rId14"/>
    <p:sldId id="266" r:id="rId15"/>
    <p:sldId id="267" r:id="rId16"/>
    <p:sldId id="268" r:id="rId17"/>
    <p:sldId id="269" r:id="rId18"/>
    <p:sldId id="271"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34AA"/>
    <a:srgbClr val="A36588"/>
    <a:srgbClr val="A6CDD2"/>
    <a:srgbClr val="FAC6C7"/>
    <a:srgbClr val="175E63"/>
    <a:srgbClr val="C69D42"/>
    <a:srgbClr val="F3797C"/>
    <a:srgbClr val="790B0E"/>
    <a:srgbClr val="6E16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8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6C3C6-2BE2-44D3-9047-C68375C577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FB439A-E016-4A47-A325-D214438EE4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62FFE8-552F-402E-8881-B8F5893B6C5A}"/>
              </a:ext>
            </a:extLst>
          </p:cNvPr>
          <p:cNvSpPr>
            <a:spLocks noGrp="1"/>
          </p:cNvSpPr>
          <p:nvPr>
            <p:ph type="dt" sz="half" idx="10"/>
          </p:nvPr>
        </p:nvSpPr>
        <p:spPr/>
        <p:txBody>
          <a:bodyPr/>
          <a:lstStyle/>
          <a:p>
            <a:fld id="{691059DC-9539-40A1-B398-6AF4671A75EE}" type="datetimeFigureOut">
              <a:rPr lang="en-US" smtClean="0"/>
              <a:t>10/16/2023</a:t>
            </a:fld>
            <a:endParaRPr lang="en-US"/>
          </a:p>
        </p:txBody>
      </p:sp>
      <p:sp>
        <p:nvSpPr>
          <p:cNvPr id="5" name="Footer Placeholder 4">
            <a:extLst>
              <a:ext uri="{FF2B5EF4-FFF2-40B4-BE49-F238E27FC236}">
                <a16:creationId xmlns:a16="http://schemas.microsoft.com/office/drawing/2014/main" id="{CA3D03D1-294A-4DF1-98AC-85A71D6199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BB86B-911B-450A-BA7D-98895F268AAB}"/>
              </a:ext>
            </a:extLst>
          </p:cNvPr>
          <p:cNvSpPr>
            <a:spLocks noGrp="1"/>
          </p:cNvSpPr>
          <p:nvPr>
            <p:ph type="sldNum" sz="quarter" idx="12"/>
          </p:nvPr>
        </p:nvSpPr>
        <p:spPr/>
        <p:txBody>
          <a:bodyPr/>
          <a:lstStyle/>
          <a:p>
            <a:fld id="{BBEB334C-8FE0-47C9-A77E-942CE3E27B6C}" type="slidenum">
              <a:rPr lang="en-US" smtClean="0"/>
              <a:t>‹#›</a:t>
            </a:fld>
            <a:endParaRPr lang="en-US"/>
          </a:p>
        </p:txBody>
      </p:sp>
    </p:spTree>
    <p:extLst>
      <p:ext uri="{BB962C8B-B14F-4D97-AF65-F5344CB8AC3E}">
        <p14:creationId xmlns:p14="http://schemas.microsoft.com/office/powerpoint/2010/main" val="2299907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1A5C0-568C-409D-8181-2B8537A464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2545C6-A957-430B-9AAA-49846E1F54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5BE529-D9E3-4E5F-812D-411F58D92DBA}"/>
              </a:ext>
            </a:extLst>
          </p:cNvPr>
          <p:cNvSpPr>
            <a:spLocks noGrp="1"/>
          </p:cNvSpPr>
          <p:nvPr>
            <p:ph type="dt" sz="half" idx="10"/>
          </p:nvPr>
        </p:nvSpPr>
        <p:spPr/>
        <p:txBody>
          <a:bodyPr/>
          <a:lstStyle/>
          <a:p>
            <a:fld id="{691059DC-9539-40A1-B398-6AF4671A75EE}" type="datetimeFigureOut">
              <a:rPr lang="en-US" smtClean="0"/>
              <a:t>10/16/2023</a:t>
            </a:fld>
            <a:endParaRPr lang="en-US"/>
          </a:p>
        </p:txBody>
      </p:sp>
      <p:sp>
        <p:nvSpPr>
          <p:cNvPr id="5" name="Footer Placeholder 4">
            <a:extLst>
              <a:ext uri="{FF2B5EF4-FFF2-40B4-BE49-F238E27FC236}">
                <a16:creationId xmlns:a16="http://schemas.microsoft.com/office/drawing/2014/main" id="{5909B022-9A73-4686-B4F5-C9891D2468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F5F3CB-4D77-4C5B-B2C9-845DF1A9AE3C}"/>
              </a:ext>
            </a:extLst>
          </p:cNvPr>
          <p:cNvSpPr>
            <a:spLocks noGrp="1"/>
          </p:cNvSpPr>
          <p:nvPr>
            <p:ph type="sldNum" sz="quarter" idx="12"/>
          </p:nvPr>
        </p:nvSpPr>
        <p:spPr/>
        <p:txBody>
          <a:bodyPr/>
          <a:lstStyle/>
          <a:p>
            <a:fld id="{BBEB334C-8FE0-47C9-A77E-942CE3E27B6C}" type="slidenum">
              <a:rPr lang="en-US" smtClean="0"/>
              <a:t>‹#›</a:t>
            </a:fld>
            <a:endParaRPr lang="en-US"/>
          </a:p>
        </p:txBody>
      </p:sp>
    </p:spTree>
    <p:extLst>
      <p:ext uri="{BB962C8B-B14F-4D97-AF65-F5344CB8AC3E}">
        <p14:creationId xmlns:p14="http://schemas.microsoft.com/office/powerpoint/2010/main" val="1204431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795321-B330-4B7D-8185-726541BCA2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A0042E-17E0-4EFE-A5E7-96F3D48315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13BF03-7081-4269-8087-07F8B0785BFE}"/>
              </a:ext>
            </a:extLst>
          </p:cNvPr>
          <p:cNvSpPr>
            <a:spLocks noGrp="1"/>
          </p:cNvSpPr>
          <p:nvPr>
            <p:ph type="dt" sz="half" idx="10"/>
          </p:nvPr>
        </p:nvSpPr>
        <p:spPr/>
        <p:txBody>
          <a:bodyPr/>
          <a:lstStyle/>
          <a:p>
            <a:fld id="{691059DC-9539-40A1-B398-6AF4671A75EE}" type="datetimeFigureOut">
              <a:rPr lang="en-US" smtClean="0"/>
              <a:t>10/16/2023</a:t>
            </a:fld>
            <a:endParaRPr lang="en-US"/>
          </a:p>
        </p:txBody>
      </p:sp>
      <p:sp>
        <p:nvSpPr>
          <p:cNvPr id="5" name="Footer Placeholder 4">
            <a:extLst>
              <a:ext uri="{FF2B5EF4-FFF2-40B4-BE49-F238E27FC236}">
                <a16:creationId xmlns:a16="http://schemas.microsoft.com/office/drawing/2014/main" id="{1B852551-A9FE-4C6C-8680-3A1F47BDF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671114-854F-43A6-82B9-FBD3A53EBF12}"/>
              </a:ext>
            </a:extLst>
          </p:cNvPr>
          <p:cNvSpPr>
            <a:spLocks noGrp="1"/>
          </p:cNvSpPr>
          <p:nvPr>
            <p:ph type="sldNum" sz="quarter" idx="12"/>
          </p:nvPr>
        </p:nvSpPr>
        <p:spPr/>
        <p:txBody>
          <a:bodyPr/>
          <a:lstStyle/>
          <a:p>
            <a:fld id="{BBEB334C-8FE0-47C9-A77E-942CE3E27B6C}" type="slidenum">
              <a:rPr lang="en-US" smtClean="0"/>
              <a:t>‹#›</a:t>
            </a:fld>
            <a:endParaRPr lang="en-US"/>
          </a:p>
        </p:txBody>
      </p:sp>
    </p:spTree>
    <p:extLst>
      <p:ext uri="{BB962C8B-B14F-4D97-AF65-F5344CB8AC3E}">
        <p14:creationId xmlns:p14="http://schemas.microsoft.com/office/powerpoint/2010/main" val="451281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3589-CCFB-48A6-8561-6E311FA982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5825A3-5544-4155-8CAC-BF1E4C4FBA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14045D-8853-41D6-96CB-EA4EAE4EBBC8}"/>
              </a:ext>
            </a:extLst>
          </p:cNvPr>
          <p:cNvSpPr>
            <a:spLocks noGrp="1"/>
          </p:cNvSpPr>
          <p:nvPr>
            <p:ph type="dt" sz="half" idx="10"/>
          </p:nvPr>
        </p:nvSpPr>
        <p:spPr/>
        <p:txBody>
          <a:bodyPr/>
          <a:lstStyle/>
          <a:p>
            <a:fld id="{691059DC-9539-40A1-B398-6AF4671A75EE}" type="datetimeFigureOut">
              <a:rPr lang="en-US" smtClean="0"/>
              <a:t>10/16/2023</a:t>
            </a:fld>
            <a:endParaRPr lang="en-US"/>
          </a:p>
        </p:txBody>
      </p:sp>
      <p:sp>
        <p:nvSpPr>
          <p:cNvPr id="5" name="Footer Placeholder 4">
            <a:extLst>
              <a:ext uri="{FF2B5EF4-FFF2-40B4-BE49-F238E27FC236}">
                <a16:creationId xmlns:a16="http://schemas.microsoft.com/office/drawing/2014/main" id="{3C7E6D2F-F126-40F5-BA03-F195805FEC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B813B5-5080-44D0-9752-97C83A238707}"/>
              </a:ext>
            </a:extLst>
          </p:cNvPr>
          <p:cNvSpPr>
            <a:spLocks noGrp="1"/>
          </p:cNvSpPr>
          <p:nvPr>
            <p:ph type="sldNum" sz="quarter" idx="12"/>
          </p:nvPr>
        </p:nvSpPr>
        <p:spPr/>
        <p:txBody>
          <a:bodyPr/>
          <a:lstStyle/>
          <a:p>
            <a:fld id="{BBEB334C-8FE0-47C9-A77E-942CE3E27B6C}" type="slidenum">
              <a:rPr lang="en-US" smtClean="0"/>
              <a:t>‹#›</a:t>
            </a:fld>
            <a:endParaRPr lang="en-US"/>
          </a:p>
        </p:txBody>
      </p:sp>
    </p:spTree>
    <p:extLst>
      <p:ext uri="{BB962C8B-B14F-4D97-AF65-F5344CB8AC3E}">
        <p14:creationId xmlns:p14="http://schemas.microsoft.com/office/powerpoint/2010/main" val="1220604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C194-6D31-4431-9064-8F8C13C9AA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6FF254-C52A-46AB-9700-B013D6C386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3EA7FA-74D2-449F-8A5E-1593D03618D5}"/>
              </a:ext>
            </a:extLst>
          </p:cNvPr>
          <p:cNvSpPr>
            <a:spLocks noGrp="1"/>
          </p:cNvSpPr>
          <p:nvPr>
            <p:ph type="dt" sz="half" idx="10"/>
          </p:nvPr>
        </p:nvSpPr>
        <p:spPr/>
        <p:txBody>
          <a:bodyPr/>
          <a:lstStyle/>
          <a:p>
            <a:fld id="{691059DC-9539-40A1-B398-6AF4671A75EE}" type="datetimeFigureOut">
              <a:rPr lang="en-US" smtClean="0"/>
              <a:t>10/16/2023</a:t>
            </a:fld>
            <a:endParaRPr lang="en-US"/>
          </a:p>
        </p:txBody>
      </p:sp>
      <p:sp>
        <p:nvSpPr>
          <p:cNvPr id="5" name="Footer Placeholder 4">
            <a:extLst>
              <a:ext uri="{FF2B5EF4-FFF2-40B4-BE49-F238E27FC236}">
                <a16:creationId xmlns:a16="http://schemas.microsoft.com/office/drawing/2014/main" id="{33F84878-7753-4B99-992D-FFE21DA2F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3F7EFB-07D2-4B50-96DC-DD8FCBBDA8B6}"/>
              </a:ext>
            </a:extLst>
          </p:cNvPr>
          <p:cNvSpPr>
            <a:spLocks noGrp="1"/>
          </p:cNvSpPr>
          <p:nvPr>
            <p:ph type="sldNum" sz="quarter" idx="12"/>
          </p:nvPr>
        </p:nvSpPr>
        <p:spPr/>
        <p:txBody>
          <a:bodyPr/>
          <a:lstStyle/>
          <a:p>
            <a:fld id="{BBEB334C-8FE0-47C9-A77E-942CE3E27B6C}" type="slidenum">
              <a:rPr lang="en-US" smtClean="0"/>
              <a:t>‹#›</a:t>
            </a:fld>
            <a:endParaRPr lang="en-US"/>
          </a:p>
        </p:txBody>
      </p:sp>
    </p:spTree>
    <p:extLst>
      <p:ext uri="{BB962C8B-B14F-4D97-AF65-F5344CB8AC3E}">
        <p14:creationId xmlns:p14="http://schemas.microsoft.com/office/powerpoint/2010/main" val="843803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4CA4-4C38-47FD-AFD0-001A26A6C1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7C7143-25EB-4CE2-898B-428DEA5127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BEF852-0023-486C-936F-BE2B3BE626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E2EB48-6B07-4B0C-91E6-85C2BAEF3FA8}"/>
              </a:ext>
            </a:extLst>
          </p:cNvPr>
          <p:cNvSpPr>
            <a:spLocks noGrp="1"/>
          </p:cNvSpPr>
          <p:nvPr>
            <p:ph type="dt" sz="half" idx="10"/>
          </p:nvPr>
        </p:nvSpPr>
        <p:spPr/>
        <p:txBody>
          <a:bodyPr/>
          <a:lstStyle/>
          <a:p>
            <a:fld id="{691059DC-9539-40A1-B398-6AF4671A75EE}" type="datetimeFigureOut">
              <a:rPr lang="en-US" smtClean="0"/>
              <a:t>10/16/2023</a:t>
            </a:fld>
            <a:endParaRPr lang="en-US"/>
          </a:p>
        </p:txBody>
      </p:sp>
      <p:sp>
        <p:nvSpPr>
          <p:cNvPr id="6" name="Footer Placeholder 5">
            <a:extLst>
              <a:ext uri="{FF2B5EF4-FFF2-40B4-BE49-F238E27FC236}">
                <a16:creationId xmlns:a16="http://schemas.microsoft.com/office/drawing/2014/main" id="{ABBA35AE-EA99-4F62-A18A-90FC07BE80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4B0393-D92C-4BED-B68E-6295A97A4B62}"/>
              </a:ext>
            </a:extLst>
          </p:cNvPr>
          <p:cNvSpPr>
            <a:spLocks noGrp="1"/>
          </p:cNvSpPr>
          <p:nvPr>
            <p:ph type="sldNum" sz="quarter" idx="12"/>
          </p:nvPr>
        </p:nvSpPr>
        <p:spPr/>
        <p:txBody>
          <a:bodyPr/>
          <a:lstStyle/>
          <a:p>
            <a:fld id="{BBEB334C-8FE0-47C9-A77E-942CE3E27B6C}" type="slidenum">
              <a:rPr lang="en-US" smtClean="0"/>
              <a:t>‹#›</a:t>
            </a:fld>
            <a:endParaRPr lang="en-US"/>
          </a:p>
        </p:txBody>
      </p:sp>
    </p:spTree>
    <p:extLst>
      <p:ext uri="{BB962C8B-B14F-4D97-AF65-F5344CB8AC3E}">
        <p14:creationId xmlns:p14="http://schemas.microsoft.com/office/powerpoint/2010/main" val="3043401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AFAFC-F477-4527-B5D4-91E9DFFC1B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2DB267-1962-4199-A8F2-674C24AC9F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4F40FC-6FF2-478E-B529-436F76CEEE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DDCE8F-E18A-40C3-9A8C-949A25AECC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EA4251-563B-4F40-AFB5-2D6F03E6CE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4BCB56-4D79-447B-9BB6-EBA749A2A224}"/>
              </a:ext>
            </a:extLst>
          </p:cNvPr>
          <p:cNvSpPr>
            <a:spLocks noGrp="1"/>
          </p:cNvSpPr>
          <p:nvPr>
            <p:ph type="dt" sz="half" idx="10"/>
          </p:nvPr>
        </p:nvSpPr>
        <p:spPr/>
        <p:txBody>
          <a:bodyPr/>
          <a:lstStyle/>
          <a:p>
            <a:fld id="{691059DC-9539-40A1-B398-6AF4671A75EE}" type="datetimeFigureOut">
              <a:rPr lang="en-US" smtClean="0"/>
              <a:t>10/16/2023</a:t>
            </a:fld>
            <a:endParaRPr lang="en-US"/>
          </a:p>
        </p:txBody>
      </p:sp>
      <p:sp>
        <p:nvSpPr>
          <p:cNvPr id="8" name="Footer Placeholder 7">
            <a:extLst>
              <a:ext uri="{FF2B5EF4-FFF2-40B4-BE49-F238E27FC236}">
                <a16:creationId xmlns:a16="http://schemas.microsoft.com/office/drawing/2014/main" id="{B6E9115F-CA14-43F4-995B-FCC65D224C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563711-8A67-401C-859D-EAA0ADB28E8A}"/>
              </a:ext>
            </a:extLst>
          </p:cNvPr>
          <p:cNvSpPr>
            <a:spLocks noGrp="1"/>
          </p:cNvSpPr>
          <p:nvPr>
            <p:ph type="sldNum" sz="quarter" idx="12"/>
          </p:nvPr>
        </p:nvSpPr>
        <p:spPr/>
        <p:txBody>
          <a:bodyPr/>
          <a:lstStyle/>
          <a:p>
            <a:fld id="{BBEB334C-8FE0-47C9-A77E-942CE3E27B6C}" type="slidenum">
              <a:rPr lang="en-US" smtClean="0"/>
              <a:t>‹#›</a:t>
            </a:fld>
            <a:endParaRPr lang="en-US"/>
          </a:p>
        </p:txBody>
      </p:sp>
    </p:spTree>
    <p:extLst>
      <p:ext uri="{BB962C8B-B14F-4D97-AF65-F5344CB8AC3E}">
        <p14:creationId xmlns:p14="http://schemas.microsoft.com/office/powerpoint/2010/main" val="3865056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07E72-7E2F-463B-BB35-4A11F293C9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7C574A-F187-4882-ADF7-B904A957369A}"/>
              </a:ext>
            </a:extLst>
          </p:cNvPr>
          <p:cNvSpPr>
            <a:spLocks noGrp="1"/>
          </p:cNvSpPr>
          <p:nvPr>
            <p:ph type="dt" sz="half" idx="10"/>
          </p:nvPr>
        </p:nvSpPr>
        <p:spPr/>
        <p:txBody>
          <a:bodyPr/>
          <a:lstStyle/>
          <a:p>
            <a:fld id="{691059DC-9539-40A1-B398-6AF4671A75EE}" type="datetimeFigureOut">
              <a:rPr lang="en-US" smtClean="0"/>
              <a:t>10/16/2023</a:t>
            </a:fld>
            <a:endParaRPr lang="en-US"/>
          </a:p>
        </p:txBody>
      </p:sp>
      <p:sp>
        <p:nvSpPr>
          <p:cNvPr id="4" name="Footer Placeholder 3">
            <a:extLst>
              <a:ext uri="{FF2B5EF4-FFF2-40B4-BE49-F238E27FC236}">
                <a16:creationId xmlns:a16="http://schemas.microsoft.com/office/drawing/2014/main" id="{6B80B68C-2BA7-42DE-A681-2AB834597F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5264C0-E28C-40A8-B6E7-C5F9777F9F43}"/>
              </a:ext>
            </a:extLst>
          </p:cNvPr>
          <p:cNvSpPr>
            <a:spLocks noGrp="1"/>
          </p:cNvSpPr>
          <p:nvPr>
            <p:ph type="sldNum" sz="quarter" idx="12"/>
          </p:nvPr>
        </p:nvSpPr>
        <p:spPr/>
        <p:txBody>
          <a:bodyPr/>
          <a:lstStyle/>
          <a:p>
            <a:fld id="{BBEB334C-8FE0-47C9-A77E-942CE3E27B6C}" type="slidenum">
              <a:rPr lang="en-US" smtClean="0"/>
              <a:t>‹#›</a:t>
            </a:fld>
            <a:endParaRPr lang="en-US"/>
          </a:p>
        </p:txBody>
      </p:sp>
    </p:spTree>
    <p:extLst>
      <p:ext uri="{BB962C8B-B14F-4D97-AF65-F5344CB8AC3E}">
        <p14:creationId xmlns:p14="http://schemas.microsoft.com/office/powerpoint/2010/main" val="714184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27B505-45F5-4D9E-A00E-62775A0B8D44}"/>
              </a:ext>
            </a:extLst>
          </p:cNvPr>
          <p:cNvSpPr>
            <a:spLocks noGrp="1"/>
          </p:cNvSpPr>
          <p:nvPr>
            <p:ph type="dt" sz="half" idx="10"/>
          </p:nvPr>
        </p:nvSpPr>
        <p:spPr/>
        <p:txBody>
          <a:bodyPr/>
          <a:lstStyle/>
          <a:p>
            <a:fld id="{691059DC-9539-40A1-B398-6AF4671A75EE}" type="datetimeFigureOut">
              <a:rPr lang="en-US" smtClean="0"/>
              <a:t>10/16/2023</a:t>
            </a:fld>
            <a:endParaRPr lang="en-US"/>
          </a:p>
        </p:txBody>
      </p:sp>
      <p:sp>
        <p:nvSpPr>
          <p:cNvPr id="3" name="Footer Placeholder 2">
            <a:extLst>
              <a:ext uri="{FF2B5EF4-FFF2-40B4-BE49-F238E27FC236}">
                <a16:creationId xmlns:a16="http://schemas.microsoft.com/office/drawing/2014/main" id="{F877760A-147C-4BE9-8D2E-3F426F32BB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682F84-09CE-428D-95A0-88994B63D467}"/>
              </a:ext>
            </a:extLst>
          </p:cNvPr>
          <p:cNvSpPr>
            <a:spLocks noGrp="1"/>
          </p:cNvSpPr>
          <p:nvPr>
            <p:ph type="sldNum" sz="quarter" idx="12"/>
          </p:nvPr>
        </p:nvSpPr>
        <p:spPr/>
        <p:txBody>
          <a:bodyPr/>
          <a:lstStyle/>
          <a:p>
            <a:fld id="{BBEB334C-8FE0-47C9-A77E-942CE3E27B6C}" type="slidenum">
              <a:rPr lang="en-US" smtClean="0"/>
              <a:t>‹#›</a:t>
            </a:fld>
            <a:endParaRPr lang="en-US"/>
          </a:p>
        </p:txBody>
      </p:sp>
    </p:spTree>
    <p:extLst>
      <p:ext uri="{BB962C8B-B14F-4D97-AF65-F5344CB8AC3E}">
        <p14:creationId xmlns:p14="http://schemas.microsoft.com/office/powerpoint/2010/main" val="280325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ABA83-A0E0-45BA-BFF0-3304AFB016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A5D549-F9B5-4FB3-9060-5C2D5A4B68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D1F731-893E-4BF9-947E-C980243899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6A9887-41E6-41A2-8127-7837E94F7D3E}"/>
              </a:ext>
            </a:extLst>
          </p:cNvPr>
          <p:cNvSpPr>
            <a:spLocks noGrp="1"/>
          </p:cNvSpPr>
          <p:nvPr>
            <p:ph type="dt" sz="half" idx="10"/>
          </p:nvPr>
        </p:nvSpPr>
        <p:spPr/>
        <p:txBody>
          <a:bodyPr/>
          <a:lstStyle/>
          <a:p>
            <a:fld id="{691059DC-9539-40A1-B398-6AF4671A75EE}" type="datetimeFigureOut">
              <a:rPr lang="en-US" smtClean="0"/>
              <a:t>10/16/2023</a:t>
            </a:fld>
            <a:endParaRPr lang="en-US"/>
          </a:p>
        </p:txBody>
      </p:sp>
      <p:sp>
        <p:nvSpPr>
          <p:cNvPr id="6" name="Footer Placeholder 5">
            <a:extLst>
              <a:ext uri="{FF2B5EF4-FFF2-40B4-BE49-F238E27FC236}">
                <a16:creationId xmlns:a16="http://schemas.microsoft.com/office/drawing/2014/main" id="{9D31DE92-745B-4CA2-9533-692D9D3488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E79E72-F58B-4B40-9BC9-9DFC2ADE2122}"/>
              </a:ext>
            </a:extLst>
          </p:cNvPr>
          <p:cNvSpPr>
            <a:spLocks noGrp="1"/>
          </p:cNvSpPr>
          <p:nvPr>
            <p:ph type="sldNum" sz="quarter" idx="12"/>
          </p:nvPr>
        </p:nvSpPr>
        <p:spPr/>
        <p:txBody>
          <a:bodyPr/>
          <a:lstStyle/>
          <a:p>
            <a:fld id="{BBEB334C-8FE0-47C9-A77E-942CE3E27B6C}" type="slidenum">
              <a:rPr lang="en-US" smtClean="0"/>
              <a:t>‹#›</a:t>
            </a:fld>
            <a:endParaRPr lang="en-US"/>
          </a:p>
        </p:txBody>
      </p:sp>
    </p:spTree>
    <p:extLst>
      <p:ext uri="{BB962C8B-B14F-4D97-AF65-F5344CB8AC3E}">
        <p14:creationId xmlns:p14="http://schemas.microsoft.com/office/powerpoint/2010/main" val="82727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53EE1-6B1D-497E-9F66-1C723E1B6D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08992D-CA52-4E5B-9191-59CC38A51B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86135F-6AD7-4817-BDB8-D8D3450A3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4E5C15-E0AF-4B7C-8971-AE44D3DE21E6}"/>
              </a:ext>
            </a:extLst>
          </p:cNvPr>
          <p:cNvSpPr>
            <a:spLocks noGrp="1"/>
          </p:cNvSpPr>
          <p:nvPr>
            <p:ph type="dt" sz="half" idx="10"/>
          </p:nvPr>
        </p:nvSpPr>
        <p:spPr/>
        <p:txBody>
          <a:bodyPr/>
          <a:lstStyle/>
          <a:p>
            <a:fld id="{691059DC-9539-40A1-B398-6AF4671A75EE}" type="datetimeFigureOut">
              <a:rPr lang="en-US" smtClean="0"/>
              <a:t>10/16/2023</a:t>
            </a:fld>
            <a:endParaRPr lang="en-US"/>
          </a:p>
        </p:txBody>
      </p:sp>
      <p:sp>
        <p:nvSpPr>
          <p:cNvPr id="6" name="Footer Placeholder 5">
            <a:extLst>
              <a:ext uri="{FF2B5EF4-FFF2-40B4-BE49-F238E27FC236}">
                <a16:creationId xmlns:a16="http://schemas.microsoft.com/office/drawing/2014/main" id="{DC7A09E9-E7E3-4457-B82A-F42F731433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73A543-10F4-41F5-B562-A9F541891C43}"/>
              </a:ext>
            </a:extLst>
          </p:cNvPr>
          <p:cNvSpPr>
            <a:spLocks noGrp="1"/>
          </p:cNvSpPr>
          <p:nvPr>
            <p:ph type="sldNum" sz="quarter" idx="12"/>
          </p:nvPr>
        </p:nvSpPr>
        <p:spPr/>
        <p:txBody>
          <a:bodyPr/>
          <a:lstStyle/>
          <a:p>
            <a:fld id="{BBEB334C-8FE0-47C9-A77E-942CE3E27B6C}" type="slidenum">
              <a:rPr lang="en-US" smtClean="0"/>
              <a:t>‹#›</a:t>
            </a:fld>
            <a:endParaRPr lang="en-US"/>
          </a:p>
        </p:txBody>
      </p:sp>
    </p:spTree>
    <p:extLst>
      <p:ext uri="{BB962C8B-B14F-4D97-AF65-F5344CB8AC3E}">
        <p14:creationId xmlns:p14="http://schemas.microsoft.com/office/powerpoint/2010/main" val="3402349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84B870-4A98-4C63-BC04-837D3A6F98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A9D51F-1071-451F-9DA1-DED2D775F4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864D19-4EC0-4088-A9FC-A0CE7FDBC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1059DC-9539-40A1-B398-6AF4671A75EE}" type="datetimeFigureOut">
              <a:rPr lang="en-US" smtClean="0"/>
              <a:t>10/16/2023</a:t>
            </a:fld>
            <a:endParaRPr lang="en-US"/>
          </a:p>
        </p:txBody>
      </p:sp>
      <p:sp>
        <p:nvSpPr>
          <p:cNvPr id="5" name="Footer Placeholder 4">
            <a:extLst>
              <a:ext uri="{FF2B5EF4-FFF2-40B4-BE49-F238E27FC236}">
                <a16:creationId xmlns:a16="http://schemas.microsoft.com/office/drawing/2014/main" id="{8CFBCECE-116F-4A03-BC04-D11B24EB48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547366-C722-4783-B482-862E601B1D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B334C-8FE0-47C9-A77E-942CE3E27B6C}" type="slidenum">
              <a:rPr lang="en-US" smtClean="0"/>
              <a:t>‹#›</a:t>
            </a:fld>
            <a:endParaRPr lang="en-US"/>
          </a:p>
        </p:txBody>
      </p:sp>
    </p:spTree>
    <p:extLst>
      <p:ext uri="{BB962C8B-B14F-4D97-AF65-F5344CB8AC3E}">
        <p14:creationId xmlns:p14="http://schemas.microsoft.com/office/powerpoint/2010/main" val="2727279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10DA51-9F7D-4935-99B1-AF20DCC90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04FCD12D-55B2-4F5C-B879-626DA1BBF2B4}"/>
              </a:ext>
            </a:extLst>
          </p:cNvPr>
          <p:cNvSpPr txBox="1"/>
          <p:nvPr/>
        </p:nvSpPr>
        <p:spPr>
          <a:xfrm>
            <a:off x="2276475" y="609600"/>
            <a:ext cx="8105775" cy="830997"/>
          </a:xfrm>
          <a:prstGeom prst="rect">
            <a:avLst/>
          </a:prstGeom>
          <a:noFill/>
        </p:spPr>
        <p:txBody>
          <a:bodyPr wrap="square" rtlCol="0">
            <a:spAutoFit/>
          </a:bodyPr>
          <a:lstStyle/>
          <a:p>
            <a:pPr algn="ctr"/>
            <a:r>
              <a:rPr lang="en-US" sz="2400">
                <a:latin typeface="Merriweather" panose="00000500000000000000" pitchFamily="2" charset="0"/>
              </a:rPr>
              <a:t>UỶ BAN NHÂN DÂN QUẬN LONG BIÊN</a:t>
            </a:r>
          </a:p>
          <a:p>
            <a:pPr algn="ctr"/>
            <a:r>
              <a:rPr lang="en-US" sz="2400">
                <a:latin typeface="Merriweather" panose="00000500000000000000" pitchFamily="2" charset="0"/>
              </a:rPr>
              <a:t>TRƯỜNG MẦM NON HOA H</a:t>
            </a:r>
            <a:r>
              <a:rPr lang="vi-VN" sz="2400">
                <a:latin typeface="Merriweather" panose="00000500000000000000" pitchFamily="2" charset="0"/>
              </a:rPr>
              <a:t>Ư</a:t>
            </a:r>
            <a:r>
              <a:rPr lang="en-US" sz="2400">
                <a:latin typeface="Merriweather" panose="00000500000000000000" pitchFamily="2" charset="0"/>
              </a:rPr>
              <a:t>ỚNG DƯƠNG</a:t>
            </a:r>
          </a:p>
        </p:txBody>
      </p:sp>
      <p:pic>
        <p:nvPicPr>
          <p:cNvPr id="10" name="Picture 9">
            <a:extLst>
              <a:ext uri="{FF2B5EF4-FFF2-40B4-BE49-F238E27FC236}">
                <a16:creationId xmlns:a16="http://schemas.microsoft.com/office/drawing/2014/main" id="{3416052B-0FCA-4BE6-B05D-A644B791130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98315">
                        <a14:foregroundMark x1="51685" y1="52247" x2="51685" y2="52247"/>
                        <a14:foregroundMark x1="48876" y1="44944" x2="48876" y2="44944"/>
                        <a14:foregroundMark x1="48876" y1="44944" x2="20787" y2="66854"/>
                        <a14:foregroundMark x1="51124" y1="28652" x2="23596" y2="62921"/>
                        <a14:foregroundMark x1="49438" y1="41573" x2="65730" y2="68539"/>
                        <a14:foregroundMark x1="55618" y1="41011" x2="70787" y2="43258"/>
                        <a14:foregroundMark x1="58427" y1="39326" x2="66854" y2="23596"/>
                        <a14:foregroundMark x1="62360" y1="42135" x2="78652" y2="38202"/>
                        <a14:foregroundMark x1="65169" y1="43258" x2="73596" y2="66854"/>
                        <a14:foregroundMark x1="62360" y1="62360" x2="36517" y2="65169"/>
                        <a14:foregroundMark x1="47191" y1="64607" x2="32022" y2="66292"/>
                        <a14:foregroundMark x1="48876" y1="65730" x2="51124" y2="80899"/>
                        <a14:foregroundMark x1="54494" y1="77528" x2="71910" y2="75843"/>
                        <a14:foregroundMark x1="33146" y1="71348" x2="53933" y2="76404"/>
                        <a14:foregroundMark x1="47191" y1="65169" x2="51124" y2="56180"/>
                        <a14:foregroundMark x1="25843" y1="55618" x2="29213" y2="38202"/>
                        <a14:foregroundMark x1="25281" y1="50000" x2="35393" y2="26404"/>
                        <a14:foregroundMark x1="33708" y1="47191" x2="59551" y2="29775"/>
                        <a14:foregroundMark x1="28090" y1="38764" x2="53371" y2="28090"/>
                      </a14:backgroundRemoval>
                    </a14:imgEffect>
                  </a14:imgLayer>
                </a14:imgProps>
              </a:ext>
              <a:ext uri="{28A0092B-C50C-407E-A947-70E740481C1C}">
                <a14:useLocalDpi xmlns:a14="http://schemas.microsoft.com/office/drawing/2010/main" val="0"/>
              </a:ext>
            </a:extLst>
          </a:blip>
          <a:stretch>
            <a:fillRect/>
          </a:stretch>
        </p:blipFill>
        <p:spPr>
          <a:xfrm>
            <a:off x="552450" y="473422"/>
            <a:ext cx="1657350" cy="1471910"/>
          </a:xfrm>
          <a:prstGeom prst="rect">
            <a:avLst/>
          </a:prstGeom>
        </p:spPr>
      </p:pic>
      <p:sp>
        <p:nvSpPr>
          <p:cNvPr id="11" name="TextBox 10">
            <a:extLst>
              <a:ext uri="{FF2B5EF4-FFF2-40B4-BE49-F238E27FC236}">
                <a16:creationId xmlns:a16="http://schemas.microsoft.com/office/drawing/2014/main" id="{CAA5850E-C7EF-45AF-A02F-11CDE008852D}"/>
              </a:ext>
            </a:extLst>
          </p:cNvPr>
          <p:cNvSpPr txBox="1"/>
          <p:nvPr/>
        </p:nvSpPr>
        <p:spPr>
          <a:xfrm>
            <a:off x="1590675" y="1945332"/>
            <a:ext cx="8982076" cy="3631763"/>
          </a:xfrm>
          <a:prstGeom prst="rect">
            <a:avLst/>
          </a:prstGeom>
          <a:noFill/>
        </p:spPr>
        <p:txBody>
          <a:bodyPr wrap="square" rtlCol="0">
            <a:spAutoFit/>
          </a:bodyPr>
          <a:lstStyle/>
          <a:p>
            <a:pPr algn="ctr"/>
            <a:r>
              <a:rPr lang="en-US" sz="4000">
                <a:solidFill>
                  <a:schemeClr val="bg1"/>
                </a:solidFill>
                <a:latin typeface="Times New Roman" panose="02020603050405020304" pitchFamily="18" charset="0"/>
                <a:cs typeface="Times New Roman" panose="02020603050405020304" pitchFamily="18" charset="0"/>
              </a:rPr>
              <a:t>MỘT SỐ BIỆN PHÁP GIÁO DỤC LỄ GIÁO CHO TRẺ TRONG TR</a:t>
            </a:r>
            <a:r>
              <a:rPr lang="vi-VN" sz="4000">
                <a:solidFill>
                  <a:schemeClr val="bg1"/>
                </a:solidFill>
                <a:latin typeface="Times New Roman" panose="02020603050405020304" pitchFamily="18" charset="0"/>
                <a:cs typeface="Times New Roman" panose="02020603050405020304" pitchFamily="18" charset="0"/>
              </a:rPr>
              <a:t>Ư</a:t>
            </a:r>
            <a:r>
              <a:rPr lang="en-US" sz="4000">
                <a:solidFill>
                  <a:schemeClr val="bg1"/>
                </a:solidFill>
                <a:latin typeface="Times New Roman" panose="02020603050405020304" pitchFamily="18" charset="0"/>
                <a:cs typeface="Times New Roman" panose="02020603050405020304" pitchFamily="18" charset="0"/>
              </a:rPr>
              <a:t>ỜNG MẦM NON</a:t>
            </a:r>
          </a:p>
          <a:p>
            <a:pPr algn="ctr"/>
            <a:endParaRPr lang="en-US">
              <a:solidFill>
                <a:schemeClr val="bg1"/>
              </a:solidFill>
              <a:latin typeface="Times New Roman" panose="02020603050405020304" pitchFamily="18" charset="0"/>
              <a:cs typeface="Times New Roman" panose="02020603050405020304" pitchFamily="18" charset="0"/>
            </a:endParaRPr>
          </a:p>
          <a:p>
            <a:endParaRPr lang="en-US">
              <a:solidFill>
                <a:schemeClr val="bg1"/>
              </a:solidFill>
              <a:latin typeface="Times New Roman" panose="02020603050405020304" pitchFamily="18" charset="0"/>
              <a:cs typeface="Times New Roman" panose="02020603050405020304" pitchFamily="18" charset="0"/>
            </a:endParaRPr>
          </a:p>
          <a:p>
            <a:endParaRPr lang="en-US">
              <a:solidFill>
                <a:schemeClr val="bg1"/>
              </a:solidFill>
              <a:latin typeface="Times New Roman" panose="02020603050405020304" pitchFamily="18" charset="0"/>
              <a:cs typeface="Times New Roman" panose="02020603050405020304" pitchFamily="18" charset="0"/>
            </a:endParaRPr>
          </a:p>
          <a:p>
            <a:r>
              <a:rPr lang="en-US">
                <a:solidFill>
                  <a:schemeClr val="bg1"/>
                </a:solidFill>
                <a:latin typeface="Times New Roman" panose="02020603050405020304" pitchFamily="18" charset="0"/>
                <a:cs typeface="Times New Roman" panose="02020603050405020304" pitchFamily="18" charset="0"/>
              </a:rPr>
              <a:t>              </a:t>
            </a:r>
            <a:r>
              <a:rPr lang="en-US" sz="2800">
                <a:solidFill>
                  <a:schemeClr val="bg1"/>
                </a:solidFill>
                <a:latin typeface="Times New Roman" panose="02020603050405020304" pitchFamily="18" charset="0"/>
                <a:cs typeface="Times New Roman" panose="02020603050405020304" pitchFamily="18" charset="0"/>
              </a:rPr>
              <a:t>Giáo viên : Hà Thị Thanh Hoài</a:t>
            </a:r>
          </a:p>
          <a:p>
            <a:r>
              <a:rPr lang="en-US" sz="2800">
                <a:solidFill>
                  <a:schemeClr val="bg1"/>
                </a:solidFill>
                <a:latin typeface="Times New Roman" panose="02020603050405020304" pitchFamily="18" charset="0"/>
                <a:cs typeface="Times New Roman" panose="02020603050405020304" pitchFamily="18" charset="0"/>
              </a:rPr>
              <a:t>              Lớp : NTD1 (24-36 tháng )</a:t>
            </a:r>
          </a:p>
        </p:txBody>
      </p:sp>
      <p:sp>
        <p:nvSpPr>
          <p:cNvPr id="12" name="TextBox 11">
            <a:extLst>
              <a:ext uri="{FF2B5EF4-FFF2-40B4-BE49-F238E27FC236}">
                <a16:creationId xmlns:a16="http://schemas.microsoft.com/office/drawing/2014/main" id="{60B1D2F5-67A6-4083-8F47-C9C80B1D8ED4}"/>
              </a:ext>
            </a:extLst>
          </p:cNvPr>
          <p:cNvSpPr txBox="1"/>
          <p:nvPr/>
        </p:nvSpPr>
        <p:spPr>
          <a:xfrm>
            <a:off x="2695575" y="1352550"/>
            <a:ext cx="7686675" cy="461665"/>
          </a:xfrm>
          <a:prstGeom prst="rect">
            <a:avLst/>
          </a:prstGeom>
          <a:noFill/>
        </p:spPr>
        <p:txBody>
          <a:bodyPr wrap="square" rtlCol="0">
            <a:spAutoFit/>
          </a:bodyPr>
          <a:lstStyle/>
          <a:p>
            <a:pPr algn="ctr"/>
            <a:r>
              <a:rPr lang="en-US" sz="2400">
                <a:solidFill>
                  <a:schemeClr val="accent4">
                    <a:lumMod val="75000"/>
                  </a:schemeClr>
                </a:solidFill>
                <a:latin typeface="Times New Roman" panose="02020603050405020304" pitchFamily="18" charset="0"/>
                <a:cs typeface="Times New Roman" panose="02020603050405020304" pitchFamily="18" charset="0"/>
              </a:rPr>
              <a:t>THUYẾT TRÌNH BIỆN PHÁP SÁNG TẠO</a:t>
            </a:r>
          </a:p>
        </p:txBody>
      </p:sp>
      <p:sp>
        <p:nvSpPr>
          <p:cNvPr id="13" name="TextBox 12">
            <a:extLst>
              <a:ext uri="{FF2B5EF4-FFF2-40B4-BE49-F238E27FC236}">
                <a16:creationId xmlns:a16="http://schemas.microsoft.com/office/drawing/2014/main" id="{1CDD29B9-CC8F-4AB7-8617-671B8821C477}"/>
              </a:ext>
            </a:extLst>
          </p:cNvPr>
          <p:cNvSpPr txBox="1"/>
          <p:nvPr/>
        </p:nvSpPr>
        <p:spPr>
          <a:xfrm>
            <a:off x="4152900" y="5600700"/>
            <a:ext cx="4038600" cy="523220"/>
          </a:xfrm>
          <a:prstGeom prst="rect">
            <a:avLst/>
          </a:prstGeom>
          <a:noFill/>
        </p:spPr>
        <p:txBody>
          <a:bodyPr wrap="square" rtlCol="0">
            <a:spAutoFit/>
          </a:bodyPr>
          <a:lstStyle/>
          <a:p>
            <a:r>
              <a:rPr lang="en-US"/>
              <a:t>              </a:t>
            </a:r>
            <a:r>
              <a:rPr lang="en-US" sz="2800"/>
              <a:t>Năm học 2023-2024</a:t>
            </a:r>
          </a:p>
        </p:txBody>
      </p:sp>
      <p:pic>
        <p:nvPicPr>
          <p:cNvPr id="17" name="Picture 16">
            <a:extLst>
              <a:ext uri="{FF2B5EF4-FFF2-40B4-BE49-F238E27FC236}">
                <a16:creationId xmlns:a16="http://schemas.microsoft.com/office/drawing/2014/main" id="{05A250A7-D9D8-49FE-8111-462ED503400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056" b="99167" l="1111" r="98056">
                        <a14:backgroundMark x1="26111" y1="66944" x2="19444" y2="48056"/>
                        <a14:backgroundMark x1="30000" y1="79722" x2="30000" y2="79722"/>
                      </a14:backgroundRemoval>
                    </a14:imgEffect>
                  </a14:imgLayer>
                </a14:imgProps>
              </a:ext>
              <a:ext uri="{28A0092B-C50C-407E-A947-70E740481C1C}">
                <a14:useLocalDpi xmlns:a14="http://schemas.microsoft.com/office/drawing/2010/main" val="0"/>
              </a:ext>
            </a:extLst>
          </a:blip>
          <a:stretch>
            <a:fillRect/>
          </a:stretch>
        </p:blipFill>
        <p:spPr>
          <a:xfrm>
            <a:off x="8286750" y="2886074"/>
            <a:ext cx="3324226" cy="3429001"/>
          </a:xfrm>
          <a:prstGeom prst="rect">
            <a:avLst/>
          </a:prstGeom>
        </p:spPr>
      </p:pic>
    </p:spTree>
    <p:extLst>
      <p:ext uri="{BB962C8B-B14F-4D97-AF65-F5344CB8AC3E}">
        <p14:creationId xmlns:p14="http://schemas.microsoft.com/office/powerpoint/2010/main" val="532434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 white sheet of paper with green leaves around it on a brown background that is blank">
            <a:extLst>
              <a:ext uri="{FF2B5EF4-FFF2-40B4-BE49-F238E27FC236}">
                <a16:creationId xmlns:a16="http://schemas.microsoft.com/office/drawing/2014/main" id="{308C2910-5B86-4911-8944-4C8219D523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croll: Horizontal 1">
            <a:extLst>
              <a:ext uri="{FF2B5EF4-FFF2-40B4-BE49-F238E27FC236}">
                <a16:creationId xmlns:a16="http://schemas.microsoft.com/office/drawing/2014/main" id="{3F69B1E9-77C7-43B7-B09C-4F2D33D8DBBC}"/>
              </a:ext>
            </a:extLst>
          </p:cNvPr>
          <p:cNvSpPr/>
          <p:nvPr/>
        </p:nvSpPr>
        <p:spPr>
          <a:xfrm>
            <a:off x="2286000" y="477520"/>
            <a:ext cx="7274560" cy="1188720"/>
          </a:xfrm>
          <a:prstGeom prst="horizontalScroll">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a:t>Biện pháp 2: Giáo dục lễ giáo thông qua hoạt động học</a:t>
            </a:r>
            <a:endParaRPr lang="en-US"/>
          </a:p>
        </p:txBody>
      </p:sp>
      <p:sp>
        <p:nvSpPr>
          <p:cNvPr id="3" name="TextBox 2">
            <a:extLst>
              <a:ext uri="{FF2B5EF4-FFF2-40B4-BE49-F238E27FC236}">
                <a16:creationId xmlns:a16="http://schemas.microsoft.com/office/drawing/2014/main" id="{87E79EF4-90E0-4309-99AA-4EE8BB3457F5}"/>
              </a:ext>
            </a:extLst>
          </p:cNvPr>
          <p:cNvSpPr txBox="1"/>
          <p:nvPr/>
        </p:nvSpPr>
        <p:spPr>
          <a:xfrm>
            <a:off x="619760" y="1960880"/>
            <a:ext cx="10454640" cy="4801314"/>
          </a:xfrm>
          <a:prstGeom prst="rect">
            <a:avLst/>
          </a:prstGeom>
          <a:noFill/>
        </p:spPr>
        <p:txBody>
          <a:bodyPr wrap="square" rtlCol="0">
            <a:spAutoFit/>
          </a:bodyPr>
          <a:lstStyle/>
          <a:p>
            <a:r>
              <a:rPr lang="vi-VN" sz="2400">
                <a:latin typeface="Times New Roman" panose="02020603050405020304" pitchFamily="18" charset="0"/>
                <a:cs typeface="Times New Roman" panose="02020603050405020304" pitchFamily="18" charset="0"/>
              </a:rPr>
              <a:t>Với trẻ mầm non nói chung và trẻ nhà trẻ nói riêng, thời gian học ở trường mầm non chiếm rất nhiều thời gian trong ngày. Ở đó trẻ sẽ học hỏi lẫn nhau học cả cái tốt và cái chưa tốt. Vì thế tôi thấy giáo dục lễ giáo cho trẻ là rất cần thiết và phù hợp tại trường mầm non. Quá trình giáo dục lễ giáo cho trẻ được thực hiện chủ yếu thông qua tiết học</a:t>
            </a:r>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VD:</a:t>
            </a:r>
            <a:r>
              <a:rPr lang="vi-VN" sz="2400">
                <a:latin typeface="Times New Roman" panose="02020603050405020304" pitchFamily="18" charset="0"/>
                <a:cs typeface="Times New Roman" panose="02020603050405020304" pitchFamily="18" charset="0"/>
              </a:rPr>
              <a:t> Qua giờ KPXH </a:t>
            </a:r>
            <a:r>
              <a:rPr lang="vi-VN" sz="2400" i="1">
                <a:latin typeface="Times New Roman" panose="02020603050405020304" pitchFamily="18" charset="0"/>
                <a:cs typeface="Times New Roman" panose="02020603050405020304" pitchFamily="18" charset="0"/>
              </a:rPr>
              <a:t>"Trò chuyện về các thành viên trong gia đình bé"</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Cô cho trẻ kể về các thành viên trong gia đình mình:</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 Gia đình con có những ai? Bố (mẹ) con làm nghề gì?</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 Trong gia đình con yêu quý ai nhất? Vì sao?</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 Mọi người trong gia đình phải như thế nào với nhau?</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-&gt; GD trẻ biết yêu quý và chào hỏi lễ phép mọi người trong gia đình</a:t>
            </a:r>
            <a:br>
              <a:rPr lang="vi-VN"/>
            </a:br>
            <a:r>
              <a:rPr lang="vi-VN"/>
              <a:t>                   </a:t>
            </a:r>
            <a:endParaRPr lang="en-US"/>
          </a:p>
        </p:txBody>
      </p:sp>
    </p:spTree>
    <p:extLst>
      <p:ext uri="{BB962C8B-B14F-4D97-AF65-F5344CB8AC3E}">
        <p14:creationId xmlns:p14="http://schemas.microsoft.com/office/powerpoint/2010/main" val="2095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0+ hình nền đẹp trên powerpoint Cho mọi đối tượng và mục đích sử dụng">
            <a:extLst>
              <a:ext uri="{FF2B5EF4-FFF2-40B4-BE49-F238E27FC236}">
                <a16:creationId xmlns:a16="http://schemas.microsoft.com/office/drawing/2014/main" id="{DCD1F49C-5499-4FAE-A8D7-4E801DA8B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croll: Horizontal 3">
            <a:extLst>
              <a:ext uri="{FF2B5EF4-FFF2-40B4-BE49-F238E27FC236}">
                <a16:creationId xmlns:a16="http://schemas.microsoft.com/office/drawing/2014/main" id="{92834716-7604-43D6-A36C-612336C55027}"/>
              </a:ext>
            </a:extLst>
          </p:cNvPr>
          <p:cNvSpPr/>
          <p:nvPr/>
        </p:nvSpPr>
        <p:spPr>
          <a:xfrm>
            <a:off x="3271520" y="253929"/>
            <a:ext cx="6106160" cy="1097280"/>
          </a:xfrm>
          <a:prstGeom prst="horizontalScroll">
            <a:avLst>
              <a:gd name="adj" fmla="val 9722"/>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i="1"/>
              <a:t>Biện pháp 3: Xây dựng môi trường lớp học để giáo dục lễ giáo cho trẻ</a:t>
            </a:r>
            <a:endParaRPr lang="en-US"/>
          </a:p>
        </p:txBody>
      </p:sp>
      <p:sp>
        <p:nvSpPr>
          <p:cNvPr id="5" name="Rectangle 4">
            <a:extLst>
              <a:ext uri="{FF2B5EF4-FFF2-40B4-BE49-F238E27FC236}">
                <a16:creationId xmlns:a16="http://schemas.microsoft.com/office/drawing/2014/main" id="{0B90E37B-F59C-4694-A9BA-367E761093A2}"/>
              </a:ext>
            </a:extLst>
          </p:cNvPr>
          <p:cNvSpPr/>
          <p:nvPr/>
        </p:nvSpPr>
        <p:spPr>
          <a:xfrm>
            <a:off x="568960" y="1788160"/>
            <a:ext cx="2560320" cy="46736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atin typeface="Times New Roman" panose="02020603050405020304" pitchFamily="18" charset="0"/>
                <a:cs typeface="Times New Roman" panose="02020603050405020304" pitchFamily="18" charset="0"/>
              </a:rPr>
              <a:t>Cùng với toàn ngành thực hiện chủ đề năm học, xây dựng trường học thân thiện, học sinh tích cực, thì việc tạo cảnh quan sư phạm và môi trường xung quanh lớp học cũng rất quan trọng. Tôi luôn chú ý tạo môi trường lớp học phù</a:t>
            </a:r>
            <a:br>
              <a:rPr lang="vi-VN">
                <a:latin typeface="Times New Roman" panose="02020603050405020304" pitchFamily="18" charset="0"/>
                <a:cs typeface="Times New Roman" panose="02020603050405020304" pitchFamily="18" charset="0"/>
              </a:rPr>
            </a:br>
            <a:r>
              <a:rPr lang="vi-VN">
                <a:latin typeface="Times New Roman" panose="02020603050405020304" pitchFamily="18" charset="0"/>
                <a:cs typeface="Times New Roman" panose="02020603050405020304" pitchFamily="18" charset="0"/>
              </a:rPr>
              <a:t>hợp lứa tuổi trẻ, đồ dùng đồ chơi được sắp xếp gọn gàng, ngăn nắp.</a:t>
            </a:r>
            <a:br>
              <a:rPr lang="vi-VN">
                <a:latin typeface="Times New Roman" panose="02020603050405020304" pitchFamily="18" charset="0"/>
                <a:cs typeface="Times New Roman" panose="02020603050405020304" pitchFamily="18" charset="0"/>
              </a:rPr>
            </a:br>
            <a:r>
              <a:rPr lang="vi-VN">
                <a:latin typeface="Times New Roman" panose="02020603050405020304" pitchFamily="18" charset="0"/>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CE6499C-A1D9-462E-B119-03C00F10DE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398" y="1656080"/>
            <a:ext cx="3721430" cy="2468880"/>
          </a:xfrm>
          <a:prstGeom prst="rect">
            <a:avLst/>
          </a:prstGeom>
        </p:spPr>
      </p:pic>
      <p:pic>
        <p:nvPicPr>
          <p:cNvPr id="9" name="Picture 8">
            <a:extLst>
              <a:ext uri="{FF2B5EF4-FFF2-40B4-BE49-F238E27FC236}">
                <a16:creationId xmlns:a16="http://schemas.microsoft.com/office/drawing/2014/main" id="{FF61EABC-FEC3-49E1-93DB-DDB04C3DCE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4204" y="1630823"/>
            <a:ext cx="3620196" cy="2494137"/>
          </a:xfrm>
          <a:prstGeom prst="rect">
            <a:avLst/>
          </a:prstGeom>
        </p:spPr>
      </p:pic>
      <p:pic>
        <p:nvPicPr>
          <p:cNvPr id="11" name="Picture 10">
            <a:extLst>
              <a:ext uri="{FF2B5EF4-FFF2-40B4-BE49-F238E27FC236}">
                <a16:creationId xmlns:a16="http://schemas.microsoft.com/office/drawing/2014/main" id="{E16B87ED-D0B0-4FD4-9118-89201F2D2A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5398" y="4203914"/>
            <a:ext cx="3721430" cy="2400157"/>
          </a:xfrm>
          <a:prstGeom prst="rect">
            <a:avLst/>
          </a:prstGeom>
        </p:spPr>
      </p:pic>
      <p:pic>
        <p:nvPicPr>
          <p:cNvPr id="13" name="Picture 12">
            <a:extLst>
              <a:ext uri="{FF2B5EF4-FFF2-40B4-BE49-F238E27FC236}">
                <a16:creationId xmlns:a16="http://schemas.microsoft.com/office/drawing/2014/main" id="{F5BE3ECD-7DB8-4CD1-BA6E-8CA442A787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4204" y="4271762"/>
            <a:ext cx="3620196" cy="2426289"/>
          </a:xfrm>
          <a:prstGeom prst="rect">
            <a:avLst/>
          </a:prstGeom>
        </p:spPr>
      </p:pic>
    </p:spTree>
    <p:extLst>
      <p:ext uri="{BB962C8B-B14F-4D97-AF65-F5344CB8AC3E}">
        <p14:creationId xmlns:p14="http://schemas.microsoft.com/office/powerpoint/2010/main" val="372521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200+ hình nền đẹp trên powerpoint Cho mọi đối tượng và mục đích sử dụng">
            <a:extLst>
              <a:ext uri="{FF2B5EF4-FFF2-40B4-BE49-F238E27FC236}">
                <a16:creationId xmlns:a16="http://schemas.microsoft.com/office/drawing/2014/main" id="{93D0AC4B-E59C-4417-AEF1-002BA6F21B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croll: Horizontal 3">
            <a:extLst>
              <a:ext uri="{FF2B5EF4-FFF2-40B4-BE49-F238E27FC236}">
                <a16:creationId xmlns:a16="http://schemas.microsoft.com/office/drawing/2014/main" id="{837B216B-A0FB-46F3-8756-FA69B2A74087}"/>
              </a:ext>
            </a:extLst>
          </p:cNvPr>
          <p:cNvSpPr/>
          <p:nvPr/>
        </p:nvSpPr>
        <p:spPr>
          <a:xfrm>
            <a:off x="3169920" y="416560"/>
            <a:ext cx="6065520" cy="944880"/>
          </a:xfrm>
          <a:prstGeom prst="horizontalScroll">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i="1"/>
              <a:t>Biện pháp 4: Tự rèn luyện bản thân để là tấm gương sáng cho trẻ noi theo</a:t>
            </a:r>
            <a:endParaRPr lang="en-US"/>
          </a:p>
        </p:txBody>
      </p:sp>
      <p:sp>
        <p:nvSpPr>
          <p:cNvPr id="5" name="TextBox 4">
            <a:extLst>
              <a:ext uri="{FF2B5EF4-FFF2-40B4-BE49-F238E27FC236}">
                <a16:creationId xmlns:a16="http://schemas.microsoft.com/office/drawing/2014/main" id="{36A0ACC2-A0EE-4B77-BE7A-582DBA845224}"/>
              </a:ext>
            </a:extLst>
          </p:cNvPr>
          <p:cNvSpPr txBox="1"/>
          <p:nvPr/>
        </p:nvSpPr>
        <p:spPr>
          <a:xfrm>
            <a:off x="731520" y="1889760"/>
            <a:ext cx="10454640" cy="3477875"/>
          </a:xfrm>
          <a:prstGeom prst="rect">
            <a:avLst/>
          </a:prstGeom>
          <a:noFill/>
        </p:spPr>
        <p:txBody>
          <a:bodyPr wrap="square" rtlCol="0">
            <a:spAutoFit/>
          </a:bodyPr>
          <a:lstStyle/>
          <a:p>
            <a:r>
              <a:rPr lang="vi-VN" sz="2000">
                <a:latin typeface="Times New Roman" panose="02020603050405020304" pitchFamily="18" charset="0"/>
                <a:cs typeface="Times New Roman" panose="02020603050405020304" pitchFamily="18" charset="0"/>
              </a:rPr>
              <a:t>Là một giáo viên tôi luôn thấu hiểu được tâm trạng của trẻ, ở lứa tuổi này trẻ rất thích được cô yêu thương gần gũi và thích học theo tấm gương của cô. Vì vậy tôi luôn chuẩn mực trong giao tiếp với mọi người cũng như với trẻ: Tôi không to tiếng quát tháo, xưng hô với những lời nói nhẹ nhàng  “cô và con”, vì trẻ thơ rất hay bắt chước nên mọi lời nói cử chỉ của tôi đều phải chuẩn mực và tôi luôn ý thức được rằng ở trường mầm non cô giáo chính là người mẹ hiền thứ 2 của trẻ.</a:t>
            </a:r>
            <a:br>
              <a:rPr lang="vi-VN" sz="2000">
                <a:latin typeface="Times New Roman" panose="02020603050405020304" pitchFamily="18" charset="0"/>
                <a:cs typeface="Times New Roman" panose="02020603050405020304" pitchFamily="18" charset="0"/>
              </a:rPr>
            </a:br>
            <a:r>
              <a:rPr lang="vi-VN" sz="2000">
                <a:latin typeface="Times New Roman" panose="02020603050405020304" pitchFamily="18" charset="0"/>
                <a:cs typeface="Times New Roman" panose="02020603050405020304" pitchFamily="18" charset="0"/>
              </a:rPr>
              <a:t>Mỗi khi tôi hứa với trẻ điều gì thì tôi phải giữ đúng lời hứa của mình. Nếu trẻ có hành vi hoặc lời nói không hay thì tôi nhẹ nhàng góp ý, khuyên bảo trẻ tuyệt đối không mắng phạt trẻ làm cho trẻ sợ hãi</a:t>
            </a:r>
            <a:endParaRPr lang="en-US" sz="2000">
              <a:latin typeface="Times New Roman" panose="02020603050405020304" pitchFamily="18" charset="0"/>
              <a:cs typeface="Times New Roman" panose="02020603050405020304" pitchFamily="18" charset="0"/>
            </a:endParaRPr>
          </a:p>
          <a:p>
            <a:br>
              <a:rPr lang="vi-VN" sz="2000">
                <a:latin typeface="Times New Roman" panose="02020603050405020304" pitchFamily="18" charset="0"/>
                <a:cs typeface="Times New Roman" panose="02020603050405020304" pitchFamily="18" charset="0"/>
              </a:rPr>
            </a:br>
            <a:r>
              <a:rPr lang="vi-VN" sz="2000" b="1">
                <a:latin typeface="Times New Roman" panose="02020603050405020304" pitchFamily="18" charset="0"/>
                <a:cs typeface="Times New Roman" panose="02020603050405020304" pitchFamily="18" charset="0"/>
              </a:rPr>
              <a:t>VD:</a:t>
            </a:r>
            <a:r>
              <a:rPr lang="vi-VN" sz="2000">
                <a:latin typeface="Times New Roman" panose="02020603050405020304" pitchFamily="18" charset="0"/>
                <a:cs typeface="Times New Roman" panose="02020603050405020304" pitchFamily="18" charset="0"/>
              </a:rPr>
              <a:t> Trong giờ ăn cháu</a:t>
            </a:r>
            <a:r>
              <a:rPr lang="en-US" sz="2000">
                <a:latin typeface="Times New Roman" panose="02020603050405020304" pitchFamily="18" charset="0"/>
                <a:cs typeface="Times New Roman" panose="02020603050405020304" pitchFamily="18" charset="0"/>
              </a:rPr>
              <a:t> Linh Đan</a:t>
            </a:r>
            <a:r>
              <a:rPr lang="vi-VN" sz="2000">
                <a:latin typeface="Times New Roman" panose="02020603050405020304" pitchFamily="18" charset="0"/>
                <a:cs typeface="Times New Roman" panose="02020603050405020304" pitchFamily="18" charset="0"/>
              </a:rPr>
              <a:t> lười ăn và ăn rất chậm, tôi đã đến động viên cháu: Con lớn rồi, con phải ăn nhanh và ăn hết xuất cho cơ thể mau lớn, khỏe mạnh để sang năm còn chuyển lên lớp mẫu giáo</a:t>
            </a:r>
            <a:r>
              <a:rPr lang="en-US" sz="2000">
                <a:latin typeface="Times New Roman" panose="02020603050405020304" pitchFamily="18" charset="0"/>
                <a:cs typeface="Times New Roman" panose="02020603050405020304" pitchFamily="18" charset="0"/>
              </a:rPr>
              <a:t> bé</a:t>
            </a:r>
            <a:r>
              <a:rPr lang="vi-VN" sz="2000">
                <a:latin typeface="Times New Roman" panose="02020603050405020304" pitchFamily="18" charset="0"/>
                <a:cs typeface="Times New Roman" panose="02020603050405020304" pitchFamily="18" charset="0"/>
              </a:rPr>
              <a:t> chứ.</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010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00+ hình nền đẹp trên powerpoint Cho mọi đối tượng và mục đích sử dụng">
            <a:extLst>
              <a:ext uri="{FF2B5EF4-FFF2-40B4-BE49-F238E27FC236}">
                <a16:creationId xmlns:a16="http://schemas.microsoft.com/office/drawing/2014/main" id="{D41A5443-392F-4475-A199-AD71C3BF5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croll: Horizontal 3">
            <a:extLst>
              <a:ext uri="{FF2B5EF4-FFF2-40B4-BE49-F238E27FC236}">
                <a16:creationId xmlns:a16="http://schemas.microsoft.com/office/drawing/2014/main" id="{A6E893C4-B272-4DD0-85A4-908853D183B5}"/>
              </a:ext>
            </a:extLst>
          </p:cNvPr>
          <p:cNvSpPr/>
          <p:nvPr/>
        </p:nvSpPr>
        <p:spPr>
          <a:xfrm>
            <a:off x="3139440" y="447040"/>
            <a:ext cx="6634480" cy="1066800"/>
          </a:xfrm>
          <a:prstGeom prst="horizontalScroll">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i="1"/>
              <a:t>Biện pháp 5: Khích lệ tuyên dương trẻ kịp thời</a:t>
            </a:r>
            <a:endParaRPr lang="en-US"/>
          </a:p>
        </p:txBody>
      </p:sp>
      <p:sp>
        <p:nvSpPr>
          <p:cNvPr id="5" name="TextBox 4">
            <a:extLst>
              <a:ext uri="{FF2B5EF4-FFF2-40B4-BE49-F238E27FC236}">
                <a16:creationId xmlns:a16="http://schemas.microsoft.com/office/drawing/2014/main" id="{47078653-2D79-41F1-9540-073D5853FDAA}"/>
              </a:ext>
            </a:extLst>
          </p:cNvPr>
          <p:cNvSpPr txBox="1"/>
          <p:nvPr/>
        </p:nvSpPr>
        <p:spPr>
          <a:xfrm>
            <a:off x="995680" y="1808480"/>
            <a:ext cx="9875520" cy="3754874"/>
          </a:xfrm>
          <a:prstGeom prst="rect">
            <a:avLst/>
          </a:prstGeom>
          <a:noFill/>
        </p:spPr>
        <p:txBody>
          <a:bodyPr wrap="square" rtlCol="0">
            <a:spAutoFit/>
          </a:bodyPr>
          <a:lstStyle/>
          <a:p>
            <a:r>
              <a:rPr lang="vi-VN" sz="2000">
                <a:latin typeface="Times New Roman" panose="02020603050405020304" pitchFamily="18" charset="0"/>
                <a:cs typeface="Times New Roman" panose="02020603050405020304" pitchFamily="18" charset="0"/>
              </a:rPr>
              <a:t>Tâm lý của mọi người đều thích được khen hơn là chê, nhất là đối với trẻ lúc nào cũng muốn được khen nhiều. Điều không thể thiếu được trong việc lễ giáo là phần tuyên dương sau buổi học, buổi chơi. Chúng tôi đã nghiên cứu lồng lễ giáo vào góc bé chăm ngoan bằng cách làm một số lọ hoa, trên đó ghi những tiêu chí để trẻ ngoan cắm những bông hoa vào lọ của mình vào nhằm động viên trẻ cố gắng.</a:t>
            </a:r>
            <a:endParaRPr lang="en-US" sz="2000">
              <a:latin typeface="Times New Roman" panose="02020603050405020304" pitchFamily="18" charset="0"/>
              <a:cs typeface="Times New Roman" panose="02020603050405020304" pitchFamily="18" charset="0"/>
            </a:endParaRPr>
          </a:p>
          <a:p>
            <a:br>
              <a:rPr lang="vi-VN" sz="2000">
                <a:latin typeface="Times New Roman" panose="02020603050405020304" pitchFamily="18" charset="0"/>
                <a:cs typeface="Times New Roman" panose="02020603050405020304" pitchFamily="18" charset="0"/>
              </a:rPr>
            </a:br>
            <a:r>
              <a:rPr lang="vi-VN" sz="2000">
                <a:latin typeface="Times New Roman" panose="02020603050405020304" pitchFamily="18" charset="0"/>
                <a:cs typeface="Times New Roman" panose="02020603050405020304" pitchFamily="18" charset="0"/>
              </a:rPr>
              <a:t>Thứ 6 hàng tuần, vào giờ nêu gương Bé ngoan, trước khi cắm hoa tôi cho trẻ tự nhận xét về mình. Trẻ nào ngoan tôi nêu gương ra cho cả lớp nhận xét và tặng cho trẻ 1 bông hoa cắm vào lọ hoa của mình. Và tôi thường kể cho trẻ nghe những câu truyện về những tấm gương tốt, nhằm kích thích trẻ học ngoan học giỏi. Trẻ thường hứng thú nghe cô kể chuyện và cố gắng học tập những tấm gương tốt trong câu truyện để được cô khen.</a:t>
            </a:r>
            <a:br>
              <a:rPr lang="vi-VN" sz="2000">
                <a:latin typeface="Times New Roman" panose="02020603050405020304" pitchFamily="18" charset="0"/>
                <a:cs typeface="Times New Roman" panose="02020603050405020304" pitchFamily="18" charset="0"/>
              </a:rPr>
            </a:br>
            <a:r>
              <a:rPr lang="vi-VN"/>
              <a:t> </a:t>
            </a:r>
            <a:endParaRPr lang="en-US"/>
          </a:p>
        </p:txBody>
      </p:sp>
    </p:spTree>
    <p:extLst>
      <p:ext uri="{BB962C8B-B14F-4D97-AF65-F5344CB8AC3E}">
        <p14:creationId xmlns:p14="http://schemas.microsoft.com/office/powerpoint/2010/main" val="126804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200+ hình nền đẹp trên powerpoint Cho mọi đối tượng và mục đích sử dụng">
            <a:extLst>
              <a:ext uri="{FF2B5EF4-FFF2-40B4-BE49-F238E27FC236}">
                <a16:creationId xmlns:a16="http://schemas.microsoft.com/office/drawing/2014/main" id="{FA55F169-F61E-4E0B-8194-63B125876F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6"/>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ibbon: Tilted Up 3">
            <a:extLst>
              <a:ext uri="{FF2B5EF4-FFF2-40B4-BE49-F238E27FC236}">
                <a16:creationId xmlns:a16="http://schemas.microsoft.com/office/drawing/2014/main" id="{5E0BCFBA-D688-48AD-A2FC-2618378FF86D}"/>
              </a:ext>
            </a:extLst>
          </p:cNvPr>
          <p:cNvSpPr/>
          <p:nvPr/>
        </p:nvSpPr>
        <p:spPr>
          <a:xfrm>
            <a:off x="3888828" y="357352"/>
            <a:ext cx="4204138" cy="1198179"/>
          </a:xfrm>
          <a:prstGeom prst="ribbon2">
            <a:avLst/>
          </a:prstGeom>
          <a:gradFill flip="none" rotWithShape="1">
            <a:gsLst>
              <a:gs pos="0">
                <a:srgbClr val="A6CDD2">
                  <a:tint val="66000"/>
                  <a:satMod val="160000"/>
                </a:srgbClr>
              </a:gs>
              <a:gs pos="50000">
                <a:srgbClr val="A6CDD2">
                  <a:tint val="44500"/>
                  <a:satMod val="160000"/>
                </a:srgbClr>
              </a:gs>
              <a:gs pos="100000">
                <a:srgbClr val="A6CDD2">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2060"/>
                </a:solidFill>
                <a:latin typeface="Times New Roman" panose="02020603050405020304" pitchFamily="18" charset="0"/>
                <a:cs typeface="Times New Roman" panose="02020603050405020304" pitchFamily="18" charset="0"/>
              </a:rPr>
              <a:t>HIỆU QUẢ CỦA SÁNG KIẾN</a:t>
            </a:r>
          </a:p>
        </p:txBody>
      </p:sp>
      <p:sp>
        <p:nvSpPr>
          <p:cNvPr id="5" name="Rectangle 4">
            <a:extLst>
              <a:ext uri="{FF2B5EF4-FFF2-40B4-BE49-F238E27FC236}">
                <a16:creationId xmlns:a16="http://schemas.microsoft.com/office/drawing/2014/main" id="{41C2E9F8-2B44-4F1E-8482-4EA703D0172F}"/>
              </a:ext>
            </a:extLst>
          </p:cNvPr>
          <p:cNvSpPr/>
          <p:nvPr/>
        </p:nvSpPr>
        <p:spPr>
          <a:xfrm>
            <a:off x="650240" y="2397234"/>
            <a:ext cx="985520" cy="206248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en-US" b="1" i="1"/>
              <a:t>1.Hiệu quả về kinh tế</a:t>
            </a:r>
            <a:endParaRPr lang="en-US"/>
          </a:p>
        </p:txBody>
      </p:sp>
      <p:sp>
        <p:nvSpPr>
          <p:cNvPr id="8" name="Rectangle 7">
            <a:extLst>
              <a:ext uri="{FF2B5EF4-FFF2-40B4-BE49-F238E27FC236}">
                <a16:creationId xmlns:a16="http://schemas.microsoft.com/office/drawing/2014/main" id="{8E91B253-93B0-440F-A5FE-13D92F07DE42}"/>
              </a:ext>
            </a:extLst>
          </p:cNvPr>
          <p:cNvSpPr/>
          <p:nvPr/>
        </p:nvSpPr>
        <p:spPr>
          <a:xfrm>
            <a:off x="2277417" y="2356069"/>
            <a:ext cx="8857944" cy="214481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t> Tận dụng được những video trên youtobe ,các hình ảnh có sẵn trên google để làm thành giáo án điện tử.Tiết kiệm được chi phí in ảnh, tranh truyện, để dạy  trẻ. Được các bậc phụ huynh tin tưởng, ủng hộ các nguyên liệu để làm thành đồ dùng , đồ chơi phục vụ cho các hoạt động</a:t>
            </a:r>
            <a:r>
              <a:rPr lang="vi-VN"/>
              <a:t>.</a:t>
            </a:r>
            <a:endParaRPr lang="en-US"/>
          </a:p>
        </p:txBody>
      </p:sp>
      <p:sp>
        <p:nvSpPr>
          <p:cNvPr id="10" name="Arrow: Right 9">
            <a:extLst>
              <a:ext uri="{FF2B5EF4-FFF2-40B4-BE49-F238E27FC236}">
                <a16:creationId xmlns:a16="http://schemas.microsoft.com/office/drawing/2014/main" id="{D65C20EC-E595-4F51-8ABB-78B0AE28E1EC}"/>
              </a:ext>
            </a:extLst>
          </p:cNvPr>
          <p:cNvSpPr/>
          <p:nvPr/>
        </p:nvSpPr>
        <p:spPr>
          <a:xfrm>
            <a:off x="1711960" y="3428474"/>
            <a:ext cx="479097"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12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200+ hình nền đẹp trên powerpoint Cho mọi đối tượng và mục đích sử dụng">
            <a:extLst>
              <a:ext uri="{FF2B5EF4-FFF2-40B4-BE49-F238E27FC236}">
                <a16:creationId xmlns:a16="http://schemas.microsoft.com/office/drawing/2014/main" id="{367F01E9-0100-4F4F-BC01-E179A3FD9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1FDEFC8-9CA1-4584-A42F-1A0C5BADA467}"/>
              </a:ext>
            </a:extLst>
          </p:cNvPr>
          <p:cNvSpPr/>
          <p:nvPr/>
        </p:nvSpPr>
        <p:spPr>
          <a:xfrm>
            <a:off x="833120" y="1899920"/>
            <a:ext cx="2956560" cy="94488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a:t> 2.Hiệu quả về mặt xã hội</a:t>
            </a:r>
            <a:endParaRPr lang="en-US"/>
          </a:p>
        </p:txBody>
      </p:sp>
      <p:sp>
        <p:nvSpPr>
          <p:cNvPr id="6" name="Rectangle: Rounded Corners 5">
            <a:extLst>
              <a:ext uri="{FF2B5EF4-FFF2-40B4-BE49-F238E27FC236}">
                <a16:creationId xmlns:a16="http://schemas.microsoft.com/office/drawing/2014/main" id="{B9BDE328-4CDD-4513-9FD1-4DA42993558C}"/>
              </a:ext>
            </a:extLst>
          </p:cNvPr>
          <p:cNvSpPr/>
          <p:nvPr/>
        </p:nvSpPr>
        <p:spPr>
          <a:xfrm>
            <a:off x="4165600" y="1899920"/>
            <a:ext cx="7569200" cy="4490720"/>
          </a:xfrm>
          <a:prstGeom prst="roundRect">
            <a:avLst/>
          </a:prstGeom>
          <a:solidFill>
            <a:srgbClr val="175E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atin typeface="Times New Roman" panose="02020603050405020304" pitchFamily="18" charset="0"/>
                <a:cs typeface="Times New Roman" panose="02020603050405020304" pitchFamily="18" charset="0"/>
              </a:rPr>
              <a:t>Cô giáo cùng các bậc phụ huynh phải luôn là tấm gương sáng cho trẻ noi theo. Người lớn đóng vai trò vừa là nhà giáo dục vừa là một người bạn gần gũi thân thiết với trẻ. Thông qua giao tiếp, người lớn sẽ dễ dàng hướng trẻ đến những điều hay, lẽ phải của cuộc sống .</a:t>
            </a:r>
            <a:br>
              <a:rPr lang="vi-VN">
                <a:latin typeface="Times New Roman" panose="02020603050405020304" pitchFamily="18" charset="0"/>
                <a:cs typeface="Times New Roman" panose="02020603050405020304" pitchFamily="18" charset="0"/>
              </a:rPr>
            </a:br>
            <a:r>
              <a:rPr lang="vi-VN">
                <a:latin typeface="Times New Roman" panose="02020603050405020304" pitchFamily="18" charset="0"/>
                <a:cs typeface="Times New Roman" panose="02020603050405020304" pitchFamily="18" charset="0"/>
              </a:rPr>
              <a:t>Để việc giáo dục lễ giáo trong học đường đạt kết quả cao, đòi hỏi người giáo viên phải luôn tìm tòi sáng tạo trong việc tổ chức các hoạt động cho trẻ vui chơi và học tập. Giáo viên cần phải khai thác sâu sắc một nội dung có liên quan đến “Giáo dục lễ giáo” để lồng ghép vào các môn học, giờ hoạt động nhằm giúp trẻ say mê hoạt động, hứng thú tiếp thu hoạt động. Cô nên nhắc nhở trẻ nhiều lần để giúp trẻ khắc sâu những điều trẻ học được.</a:t>
            </a:r>
            <a:br>
              <a:rPr lang="vi-VN">
                <a:latin typeface="Times New Roman" panose="02020603050405020304" pitchFamily="18" charset="0"/>
                <a:cs typeface="Times New Roman" panose="02020603050405020304" pitchFamily="18" charset="0"/>
              </a:rPr>
            </a:br>
            <a:r>
              <a:rPr lang="vi-VN">
                <a:latin typeface="Times New Roman" panose="02020603050405020304" pitchFamily="18" charset="0"/>
                <a:cs typeface="Times New Roman" panose="02020603050405020304" pitchFamily="18" charset="0"/>
              </a:rPr>
              <a:t>Mọi hoạt động trong nhà trường, trong lớp học đều giúp trẻ hình thành thói quen tốt. Vì vậy cô nên tìm cách sắp xếp các hoạt động cho trẻ, bố trí các góc chơi, sân chơi và lồng ghép giáo dục lễ giáo vào sao cho thích hợp và có hiệu quả nhất.</a:t>
            </a:r>
            <a:endParaRPr lang="en-US">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EF7A514E-8471-4A58-81E3-11EAC26CAB09}"/>
              </a:ext>
            </a:extLst>
          </p:cNvPr>
          <p:cNvSpPr/>
          <p:nvPr/>
        </p:nvSpPr>
        <p:spPr>
          <a:xfrm>
            <a:off x="919480" y="3489961"/>
            <a:ext cx="2509520" cy="1828800"/>
          </a:xfrm>
          <a:prstGeom prst="ellipse">
            <a:avLst/>
          </a:prstGeom>
          <a:solidFill>
            <a:srgbClr val="C69D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Đối với giáo viên </a:t>
            </a:r>
          </a:p>
        </p:txBody>
      </p:sp>
      <p:sp>
        <p:nvSpPr>
          <p:cNvPr id="10" name="Ribbon: Tilted Up 9">
            <a:extLst>
              <a:ext uri="{FF2B5EF4-FFF2-40B4-BE49-F238E27FC236}">
                <a16:creationId xmlns:a16="http://schemas.microsoft.com/office/drawing/2014/main" id="{58E86437-53AD-449A-B070-6691671B1976}"/>
              </a:ext>
            </a:extLst>
          </p:cNvPr>
          <p:cNvSpPr/>
          <p:nvPr/>
        </p:nvSpPr>
        <p:spPr>
          <a:xfrm>
            <a:off x="3429000" y="325120"/>
            <a:ext cx="4863661" cy="1269999"/>
          </a:xfrm>
          <a:prstGeom prst="ribbon2">
            <a:avLst/>
          </a:prstGeom>
          <a:gradFill flip="none" rotWithShape="1">
            <a:gsLst>
              <a:gs pos="0">
                <a:srgbClr val="A6CDD2">
                  <a:tint val="66000"/>
                  <a:satMod val="160000"/>
                </a:srgbClr>
              </a:gs>
              <a:gs pos="50000">
                <a:srgbClr val="A6CDD2">
                  <a:tint val="44500"/>
                  <a:satMod val="160000"/>
                </a:srgbClr>
              </a:gs>
              <a:gs pos="100000">
                <a:srgbClr val="A6CDD2">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2060"/>
                </a:solidFill>
                <a:latin typeface="Times New Roman" panose="02020603050405020304" pitchFamily="18" charset="0"/>
                <a:cs typeface="Times New Roman" panose="02020603050405020304" pitchFamily="18" charset="0"/>
              </a:rPr>
              <a:t>HIỆU QUẢ CỦA SÁNG KIẾN</a:t>
            </a:r>
          </a:p>
        </p:txBody>
      </p:sp>
      <p:sp>
        <p:nvSpPr>
          <p:cNvPr id="9" name="Arrow: Right 8">
            <a:extLst>
              <a:ext uri="{FF2B5EF4-FFF2-40B4-BE49-F238E27FC236}">
                <a16:creationId xmlns:a16="http://schemas.microsoft.com/office/drawing/2014/main" id="{4895A442-887E-4801-8498-E8B7BA8F1C7B}"/>
              </a:ext>
            </a:extLst>
          </p:cNvPr>
          <p:cNvSpPr/>
          <p:nvPr/>
        </p:nvSpPr>
        <p:spPr>
          <a:xfrm>
            <a:off x="3545840" y="4165601"/>
            <a:ext cx="487680" cy="3632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823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200+ hình nền đẹp trên powerpoint Cho mọi đối tượng và mục đích sử dụng">
            <a:extLst>
              <a:ext uri="{FF2B5EF4-FFF2-40B4-BE49-F238E27FC236}">
                <a16:creationId xmlns:a16="http://schemas.microsoft.com/office/drawing/2014/main" id="{71224411-0DA5-4A93-8785-A9F28ECA2D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Alternate Process 4">
            <a:extLst>
              <a:ext uri="{FF2B5EF4-FFF2-40B4-BE49-F238E27FC236}">
                <a16:creationId xmlns:a16="http://schemas.microsoft.com/office/drawing/2014/main" id="{41130C5D-8B8D-4630-8745-26EF3095B6F7}"/>
              </a:ext>
            </a:extLst>
          </p:cNvPr>
          <p:cNvSpPr/>
          <p:nvPr/>
        </p:nvSpPr>
        <p:spPr>
          <a:xfrm>
            <a:off x="3920359" y="2007476"/>
            <a:ext cx="7672551" cy="3373821"/>
          </a:xfrm>
          <a:prstGeom prst="flowChartAlternateProcess">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vi-VN"/>
            </a:br>
            <a:r>
              <a:rPr lang="vi-VN"/>
              <a:t>- Tạo được niềm tin cho phụ huynh, kết hợp chặt chẽ với phụ huynh hỗ trợ, nhằm hình thành, phát triển nhân cách cho trẻ. Sự quan tâm chăm sóc của phụ huynh giành cho các con được tăng lên rõ rệt . Bên cạnh đó phụ huynh đã hiểu rõ về nội dung và ý nghĩa của việc giáo dục lễ giáo cho trẻ. Đây không những hình thành nhân cách cho trẻ mà còn tạo cho trẻ kiến thức về kỹ năng sống cho trẻ bước vào giai đoạn lớn hơn</a:t>
            </a:r>
            <a:endParaRPr lang="en-US"/>
          </a:p>
        </p:txBody>
      </p:sp>
      <p:sp>
        <p:nvSpPr>
          <p:cNvPr id="4" name="Oval 3">
            <a:extLst>
              <a:ext uri="{FF2B5EF4-FFF2-40B4-BE49-F238E27FC236}">
                <a16:creationId xmlns:a16="http://schemas.microsoft.com/office/drawing/2014/main" id="{D70D9816-4363-4A67-8623-0C6484198D5E}"/>
              </a:ext>
            </a:extLst>
          </p:cNvPr>
          <p:cNvSpPr/>
          <p:nvPr/>
        </p:nvSpPr>
        <p:spPr>
          <a:xfrm>
            <a:off x="497840" y="2438400"/>
            <a:ext cx="2823429" cy="245872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i="1"/>
              <a:t>Đối với phụ huynh, môi trường và cộng đồng</a:t>
            </a:r>
            <a:endParaRPr lang="en-US"/>
          </a:p>
        </p:txBody>
      </p:sp>
      <p:sp>
        <p:nvSpPr>
          <p:cNvPr id="7" name="Ribbon: Tilted Up 6">
            <a:extLst>
              <a:ext uri="{FF2B5EF4-FFF2-40B4-BE49-F238E27FC236}">
                <a16:creationId xmlns:a16="http://schemas.microsoft.com/office/drawing/2014/main" id="{9DDCB5A1-0E5A-46C1-8372-5A9CFFDD0EC2}"/>
              </a:ext>
            </a:extLst>
          </p:cNvPr>
          <p:cNvSpPr/>
          <p:nvPr/>
        </p:nvSpPr>
        <p:spPr>
          <a:xfrm>
            <a:off x="3710152" y="368739"/>
            <a:ext cx="4834757" cy="1269999"/>
          </a:xfrm>
          <a:prstGeom prst="ribbon2">
            <a:avLst/>
          </a:prstGeom>
          <a:gradFill flip="none" rotWithShape="1">
            <a:gsLst>
              <a:gs pos="0">
                <a:srgbClr val="A6CDD2">
                  <a:tint val="66000"/>
                  <a:satMod val="160000"/>
                </a:srgbClr>
              </a:gs>
              <a:gs pos="50000">
                <a:srgbClr val="A6CDD2">
                  <a:tint val="44500"/>
                  <a:satMod val="160000"/>
                </a:srgbClr>
              </a:gs>
              <a:gs pos="100000">
                <a:srgbClr val="A6CDD2">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2060"/>
                </a:solidFill>
                <a:latin typeface="Times New Roman" panose="02020603050405020304" pitchFamily="18" charset="0"/>
                <a:cs typeface="Times New Roman" panose="02020603050405020304" pitchFamily="18" charset="0"/>
              </a:rPr>
              <a:t>HIỆU QUẢ CỦA SÁNG KIẾN</a:t>
            </a:r>
          </a:p>
        </p:txBody>
      </p:sp>
      <p:sp>
        <p:nvSpPr>
          <p:cNvPr id="6" name="Arrow: Right 5">
            <a:extLst>
              <a:ext uri="{FF2B5EF4-FFF2-40B4-BE49-F238E27FC236}">
                <a16:creationId xmlns:a16="http://schemas.microsoft.com/office/drawing/2014/main" id="{BC282D4E-B6C4-4E96-BD7D-AAF710DF1BB4}"/>
              </a:ext>
            </a:extLst>
          </p:cNvPr>
          <p:cNvSpPr/>
          <p:nvPr/>
        </p:nvSpPr>
        <p:spPr>
          <a:xfrm>
            <a:off x="3423920" y="3429000"/>
            <a:ext cx="395189" cy="568960"/>
          </a:xfrm>
          <a:prstGeom prst="rightArrow">
            <a:avLst>
              <a:gd name="adj1" fmla="val 50000"/>
              <a:gd name="adj2" fmla="val 3148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036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7"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200+ hình nền đẹp trên powerpoint Cho mọi đối tượng và mục đích sử dụng">
            <a:extLst>
              <a:ext uri="{FF2B5EF4-FFF2-40B4-BE49-F238E27FC236}">
                <a16:creationId xmlns:a16="http://schemas.microsoft.com/office/drawing/2014/main" id="{28B23115-A5D1-4013-BF9F-657541A6B1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61CF639B-C461-4AA1-B9FE-B6F03E75DC53}"/>
              </a:ext>
            </a:extLst>
          </p:cNvPr>
          <p:cNvSpPr/>
          <p:nvPr/>
        </p:nvSpPr>
        <p:spPr>
          <a:xfrm>
            <a:off x="528320" y="2616200"/>
            <a:ext cx="2702560" cy="2082800"/>
          </a:xfrm>
          <a:prstGeom prst="ellipse">
            <a:avLst/>
          </a:prstGeom>
          <a:solidFill>
            <a:srgbClr val="FAC6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i="1"/>
              <a:t>Đối với </a:t>
            </a:r>
            <a:r>
              <a:rPr lang="en-US" b="1" i="1"/>
              <a:t> trẻ</a:t>
            </a:r>
            <a:endParaRPr lang="en-US"/>
          </a:p>
        </p:txBody>
      </p:sp>
      <p:sp>
        <p:nvSpPr>
          <p:cNvPr id="6" name="Flowchart: Alternate Process 5">
            <a:extLst>
              <a:ext uri="{FF2B5EF4-FFF2-40B4-BE49-F238E27FC236}">
                <a16:creationId xmlns:a16="http://schemas.microsoft.com/office/drawing/2014/main" id="{5B3A5C6C-7A60-4FF6-A73E-E566C08BC57D}"/>
              </a:ext>
            </a:extLst>
          </p:cNvPr>
          <p:cNvSpPr/>
          <p:nvPr/>
        </p:nvSpPr>
        <p:spPr>
          <a:xfrm>
            <a:off x="3982720" y="2316480"/>
            <a:ext cx="7457440" cy="2682240"/>
          </a:xfrm>
          <a:prstGeom prst="flowChartAlternateProcess">
            <a:avLst/>
          </a:prstGeom>
          <a:solidFill>
            <a:srgbClr val="D434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Trước khi đưa ra sáng kiến này thì tôi thấy nề nếp các cháu còn chưa tốt (nhiều cháu xưng hô mất lịch sự, đến lớp chưa biết chào cô, chưa biết cất đồ dùng đồ chơi đúng nơi quy định...), nhưng từ khi tôi đưa sáng kiến này vào áp dụng ở lớp tôi thì tôi thấy trẻ đã ngoan hơn, lễ phép hơn, trẻ được hình thành những thói quen vệ sinh văn minh, biết chào hỏi khi có khách đến, biết trao nhận bằng hai tay, biết quan tâm giúp đỡ bạn bè, cô giáo, ba mẹ, không nói tục, đánh bạn, kính trọng cô giáo và người lớn, biết trung thực thật thà, yêu mến tất cả mọi người xung quanh và yêu quê hương đất nước hơn </a:t>
            </a:r>
            <a:endParaRPr lang="en-US"/>
          </a:p>
        </p:txBody>
      </p:sp>
      <p:sp>
        <p:nvSpPr>
          <p:cNvPr id="8" name="Ribbon: Tilted Up 7">
            <a:extLst>
              <a:ext uri="{FF2B5EF4-FFF2-40B4-BE49-F238E27FC236}">
                <a16:creationId xmlns:a16="http://schemas.microsoft.com/office/drawing/2014/main" id="{42E47D2B-635D-42F7-B9C6-44D8B0999A5D}"/>
              </a:ext>
            </a:extLst>
          </p:cNvPr>
          <p:cNvSpPr/>
          <p:nvPr/>
        </p:nvSpPr>
        <p:spPr>
          <a:xfrm>
            <a:off x="3678622" y="325120"/>
            <a:ext cx="5360276" cy="1269999"/>
          </a:xfrm>
          <a:prstGeom prst="ribbon2">
            <a:avLst/>
          </a:prstGeom>
          <a:gradFill flip="none" rotWithShape="1">
            <a:gsLst>
              <a:gs pos="0">
                <a:srgbClr val="A6CDD2">
                  <a:tint val="66000"/>
                  <a:satMod val="160000"/>
                </a:srgbClr>
              </a:gs>
              <a:gs pos="50000">
                <a:srgbClr val="A6CDD2">
                  <a:tint val="44500"/>
                  <a:satMod val="160000"/>
                </a:srgbClr>
              </a:gs>
              <a:gs pos="100000">
                <a:srgbClr val="A6CDD2">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2060"/>
                </a:solidFill>
                <a:latin typeface="Times New Roman" panose="02020603050405020304" pitchFamily="18" charset="0"/>
                <a:cs typeface="Times New Roman" panose="02020603050405020304" pitchFamily="18" charset="0"/>
              </a:rPr>
              <a:t>HIỆU QUẢ CỦA SÁNG KIẾN</a:t>
            </a:r>
          </a:p>
        </p:txBody>
      </p:sp>
      <p:sp>
        <p:nvSpPr>
          <p:cNvPr id="7" name="Arrow: Right 6">
            <a:extLst>
              <a:ext uri="{FF2B5EF4-FFF2-40B4-BE49-F238E27FC236}">
                <a16:creationId xmlns:a16="http://schemas.microsoft.com/office/drawing/2014/main" id="{F04A0A29-03F6-4B82-BE3B-0CFDB0E7886C}"/>
              </a:ext>
            </a:extLst>
          </p:cNvPr>
          <p:cNvSpPr/>
          <p:nvPr/>
        </p:nvSpPr>
        <p:spPr>
          <a:xfrm>
            <a:off x="3317240" y="3429000"/>
            <a:ext cx="579120"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089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200+ hình nền đẹp trên powerpoint Cho mọi đối tượng và mục đích sử dụng">
            <a:extLst>
              <a:ext uri="{FF2B5EF4-FFF2-40B4-BE49-F238E27FC236}">
                <a16:creationId xmlns:a16="http://schemas.microsoft.com/office/drawing/2014/main" id="{8F3B4D77-A6B6-41E6-A3A7-B772BAC24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B1828EA-169C-45E4-880A-3C0F592C21DE}"/>
              </a:ext>
            </a:extLst>
          </p:cNvPr>
          <p:cNvSpPr/>
          <p:nvPr/>
        </p:nvSpPr>
        <p:spPr>
          <a:xfrm>
            <a:off x="1991360" y="1901531"/>
            <a:ext cx="8646160" cy="2390141"/>
          </a:xfrm>
          <a:prstGeom prst="rect">
            <a:avLst/>
          </a:prstGeom>
        </p:spPr>
        <p:txBody>
          <a:bodyPr wrap="square">
            <a:spAutoFit/>
          </a:bodyPr>
          <a:lstStyle/>
          <a:p>
            <a:pPr marR="45720" algn="just">
              <a:lnSpc>
                <a:spcPct val="120000"/>
              </a:lnSpc>
              <a:tabLst>
                <a:tab pos="457200" algn="l"/>
                <a:tab pos="5715000" algn="l"/>
              </a:tabLst>
            </a:pPr>
            <a:r>
              <a:rPr lang="en-US" spc="-10">
                <a:solidFill>
                  <a:srgbClr val="000000"/>
                </a:solidFill>
                <a:latin typeface="Times New Roman"/>
                <a:ea typeface="Times New Roman"/>
              </a:rPr>
              <a:t>Trên đây là một số kinh nghiệm của tôi về</a:t>
            </a:r>
            <a:r>
              <a:rPr lang="en-US" i="1" spc="-10">
                <a:solidFill>
                  <a:srgbClr val="000000"/>
                </a:solidFill>
                <a:latin typeface="Times New Roman"/>
                <a:ea typeface="Times New Roman"/>
              </a:rPr>
              <a:t>:</a:t>
            </a:r>
            <a:r>
              <a:rPr lang="en-US" spc="-10">
                <a:solidFill>
                  <a:srgbClr val="000000"/>
                </a:solidFill>
                <a:latin typeface="Times New Roman"/>
                <a:ea typeface="Times New Roman"/>
              </a:rPr>
              <a:t> </a:t>
            </a:r>
            <a:r>
              <a:rPr lang="en-US" b="1" i="1" spc="-10">
                <a:solidFill>
                  <a:srgbClr val="000000"/>
                </a:solidFill>
                <a:latin typeface="Times New Roman"/>
                <a:ea typeface="Times New Roman"/>
              </a:rPr>
              <a:t>“</a:t>
            </a:r>
            <a:r>
              <a:rPr lang="en-US" i="1" spc="-10">
                <a:latin typeface="Times New Roman"/>
                <a:ea typeface="Times New Roman"/>
              </a:rPr>
              <a:t> </a:t>
            </a:r>
            <a:r>
              <a:rPr lang="pt-BR" b="1" i="1" spc="-10">
                <a:solidFill>
                  <a:srgbClr val="000000"/>
                </a:solidFill>
                <a:latin typeface="Times New Roman"/>
                <a:ea typeface="Times New Roman"/>
              </a:rPr>
              <a:t>Một số biện pháp giúp giáo dục lễ giáo cho trẻ 24-36 tháng </a:t>
            </a:r>
            <a:r>
              <a:rPr lang="en-US" b="1" i="1" spc="-10">
                <a:solidFill>
                  <a:srgbClr val="000000"/>
                </a:solidFill>
                <a:latin typeface="Times New Roman"/>
                <a:ea typeface="Times New Roman"/>
              </a:rPr>
              <a:t>ở trường mầm non</a:t>
            </a:r>
            <a:r>
              <a:rPr lang="pt-BR" b="1" i="1" spc="-10">
                <a:solidFill>
                  <a:srgbClr val="000000"/>
                </a:solidFill>
                <a:latin typeface="Times New Roman"/>
                <a:ea typeface="Times New Roman"/>
              </a:rPr>
              <a:t> ”. </a:t>
            </a:r>
            <a:r>
              <a:rPr lang="en-US" spc="-10">
                <a:solidFill>
                  <a:srgbClr val="000000"/>
                </a:solidFill>
                <a:latin typeface="Times New Roman"/>
                <a:ea typeface="Times New Roman"/>
              </a:rPr>
              <a:t>Trong quá trình thực hiện đề tài vẫn không tránh khỏi những hạn chế, thiếu sót. Kính mong nhận được sự góp ý của </a:t>
            </a:r>
            <a:r>
              <a:rPr lang="en-US" spc="-10">
                <a:latin typeface="Times New Roman"/>
                <a:ea typeface="Times New Roman"/>
              </a:rPr>
              <a:t>BGH để những sáng kiến của tôi được hoàn thiện hơn và áp dụng có hiệu quả hơn. Kính chúc BGK sức khỏe, hạnh phúc, chúc hội thi thành công rực rỡ!</a:t>
            </a:r>
            <a:endParaRPr lang="en-US">
              <a:latin typeface="Times New Roman"/>
              <a:ea typeface="Times New Roman"/>
            </a:endParaRPr>
          </a:p>
          <a:p>
            <a:pPr marR="45720" algn="ctr">
              <a:lnSpc>
                <a:spcPct val="120000"/>
              </a:lnSpc>
              <a:tabLst>
                <a:tab pos="457200" algn="l"/>
                <a:tab pos="5715000" algn="l"/>
              </a:tabLst>
            </a:pPr>
            <a:endParaRPr lang="en-US" b="1" i="1" spc="-10">
              <a:solidFill>
                <a:srgbClr val="C00000"/>
              </a:solidFill>
              <a:latin typeface="Times New Roman"/>
              <a:ea typeface="Times New Roman"/>
            </a:endParaRPr>
          </a:p>
          <a:p>
            <a:pPr marR="45720" algn="ctr">
              <a:lnSpc>
                <a:spcPct val="120000"/>
              </a:lnSpc>
              <a:tabLst>
                <a:tab pos="457200" algn="l"/>
                <a:tab pos="5715000" algn="l"/>
              </a:tabLst>
            </a:pPr>
            <a:r>
              <a:rPr lang="en-US" b="1" i="1" spc="-10">
                <a:latin typeface="Times New Roman"/>
                <a:ea typeface="Times New Roman"/>
              </a:rPr>
              <a:t>Tôi xin chân thành cảm ơn !</a:t>
            </a:r>
            <a:endParaRPr lang="en-US" dirty="0">
              <a:latin typeface="Times New Roman"/>
              <a:ea typeface="Times New Roman"/>
            </a:endParaRPr>
          </a:p>
        </p:txBody>
      </p:sp>
    </p:spTree>
    <p:extLst>
      <p:ext uri="{BB962C8B-B14F-4D97-AF65-F5344CB8AC3E}">
        <p14:creationId xmlns:p14="http://schemas.microsoft.com/office/powerpoint/2010/main" val="177099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Những hình ảnh động Powerpoint tạm biệt cuối slide thuyết trình đẹp nhất |  First youtube video ideas, Poster template design, Video design youtube">
            <a:extLst>
              <a:ext uri="{FF2B5EF4-FFF2-40B4-BE49-F238E27FC236}">
                <a16:creationId xmlns:a16="http://schemas.microsoft.com/office/drawing/2014/main" id="{8164796E-86F9-457E-B195-61C3548DD30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827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686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white sheet of paper with green leaves around it on a brown background that is blank">
            <a:extLst>
              <a:ext uri="{FF2B5EF4-FFF2-40B4-BE49-F238E27FC236}">
                <a16:creationId xmlns:a16="http://schemas.microsoft.com/office/drawing/2014/main" id="{AA3E4044-2C50-4C9A-AA81-073F6F7AD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1A932E3-3825-4D7D-94D6-F811074EB7B0}"/>
              </a:ext>
            </a:extLst>
          </p:cNvPr>
          <p:cNvSpPr txBox="1"/>
          <p:nvPr/>
        </p:nvSpPr>
        <p:spPr>
          <a:xfrm>
            <a:off x="3457575" y="457200"/>
            <a:ext cx="5067300" cy="369332"/>
          </a:xfrm>
          <a:prstGeom prst="rect">
            <a:avLst/>
          </a:prstGeom>
          <a:noFill/>
        </p:spPr>
        <p:txBody>
          <a:bodyPr wrap="square" rtlCol="0">
            <a:spAutoFit/>
          </a:bodyPr>
          <a:lstStyle/>
          <a:p>
            <a:endParaRPr lang="en-US"/>
          </a:p>
        </p:txBody>
      </p:sp>
      <p:sp>
        <p:nvSpPr>
          <p:cNvPr id="9" name="Rectangle 8">
            <a:extLst>
              <a:ext uri="{FF2B5EF4-FFF2-40B4-BE49-F238E27FC236}">
                <a16:creationId xmlns:a16="http://schemas.microsoft.com/office/drawing/2014/main" id="{1A938CD8-FD99-4D8B-B9CB-D21D5DE220B5}"/>
              </a:ext>
            </a:extLst>
          </p:cNvPr>
          <p:cNvSpPr/>
          <p:nvPr/>
        </p:nvSpPr>
        <p:spPr>
          <a:xfrm>
            <a:off x="222488" y="2646678"/>
            <a:ext cx="1302544" cy="26955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ĐẶT VẤN ĐỀ</a:t>
            </a:r>
          </a:p>
        </p:txBody>
      </p:sp>
      <p:sp>
        <p:nvSpPr>
          <p:cNvPr id="11" name="Rectangle: Rounded Corners 10">
            <a:extLst>
              <a:ext uri="{FF2B5EF4-FFF2-40B4-BE49-F238E27FC236}">
                <a16:creationId xmlns:a16="http://schemas.microsoft.com/office/drawing/2014/main" id="{25D8DBC7-0325-4794-907E-498302A1521F}"/>
              </a:ext>
            </a:extLst>
          </p:cNvPr>
          <p:cNvSpPr/>
          <p:nvPr/>
        </p:nvSpPr>
        <p:spPr>
          <a:xfrm>
            <a:off x="2011681" y="274320"/>
            <a:ext cx="9560560" cy="2082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a:latin typeface="+mj-lt"/>
              </a:rPr>
              <a:t>Trẻ em hôm nay là thế giới của mai , việc bảo vệ và chăm sóc giáo dục trẻ em là trách nhiệm của nhà nước, của xã hội và của mỗi gia đình. Việc giáo dục một cách toàn diện cho trẻ là một điều rất quan trọng và cần</a:t>
            </a:r>
            <a:r>
              <a:rPr lang="en-US">
                <a:latin typeface="+mj-lt"/>
              </a:rPr>
              <a:t> thiết . 5 lĩnh vực:</a:t>
            </a:r>
            <a:r>
              <a:rPr lang="vi-VN">
                <a:latin typeface="+mj-lt"/>
              </a:rPr>
              <a:t>Phát triển nhận thức, phát triển thể chất, phát triển ngôn ngữ, phát triển tình cảm xã hội, phát triển thẩm mỹ thì lĩnh vực phát triển nhận thức đặc biệt là việc giáo dục lễ giáo cho trẻ nhà trẻ là sự hình thành, phát triển nhân cách cho trẻ, sự nhận thức qua cách giao tiếp và thông qua các bài thơ, câu chuyện, nhằm giáo dục đạo đức lối sống cho trẻ</a:t>
            </a:r>
            <a:endParaRPr lang="en-US">
              <a:latin typeface="+mj-lt"/>
            </a:endParaRPr>
          </a:p>
        </p:txBody>
      </p:sp>
      <p:sp>
        <p:nvSpPr>
          <p:cNvPr id="12" name="Rectangle: Rounded Corners 11">
            <a:extLst>
              <a:ext uri="{FF2B5EF4-FFF2-40B4-BE49-F238E27FC236}">
                <a16:creationId xmlns:a16="http://schemas.microsoft.com/office/drawing/2014/main" id="{8D4FAB1D-40B9-4900-A31E-9D6798B1A0CB}"/>
              </a:ext>
            </a:extLst>
          </p:cNvPr>
          <p:cNvSpPr/>
          <p:nvPr/>
        </p:nvSpPr>
        <p:spPr>
          <a:xfrm>
            <a:off x="2011681" y="2468881"/>
            <a:ext cx="9560560" cy="26111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000">
                <a:latin typeface="+mj-lt"/>
              </a:rPr>
              <a:t>V</a:t>
            </a:r>
            <a:r>
              <a:rPr lang="vi-VN" sz="2000">
                <a:latin typeface="+mj-lt"/>
              </a:rPr>
              <a:t>iệc phát triển toàn diện của trẻ được chứa đựng trong tất cả các hoạt động như: học tập, lao động, vui chơi… đều mang ý nghĩa và vai trò giáo dục lễ giáo cho trẻ. Giáo dục lễ giáo có tác động rất lớn đến sự phát triển đời sống tình cảm của trẻ đối với mọi người, đặc biệt là giao tiếp với cô giáo và bạn bè trong lớp.Giáo dục lễ giáo là gì? Là giáo dục cả về phẩm chất đạo đức và tính cách, lối sống của trẻ, hình thành cho trẻ nhân cách con người mới xã hội chủ nghĩa.Vậy giáo dục lễ giáo được thực hiện ở đâu?</a:t>
            </a:r>
            <a:br>
              <a:rPr lang="vi-VN" sz="2000">
                <a:latin typeface="+mj-lt"/>
              </a:rPr>
            </a:br>
            <a:r>
              <a:rPr lang="vi-VN" sz="2000">
                <a:latin typeface="+mj-lt"/>
              </a:rPr>
              <a:t>Theo tôi phải giáo dục ở mọi lúc mọi nơi và trong các hoạt động</a:t>
            </a:r>
            <a:endParaRPr lang="en-US" sz="2000">
              <a:latin typeface="+mj-lt"/>
            </a:endParaRPr>
          </a:p>
        </p:txBody>
      </p:sp>
      <p:sp>
        <p:nvSpPr>
          <p:cNvPr id="14" name="Rectangle: Rounded Corners 13">
            <a:extLst>
              <a:ext uri="{FF2B5EF4-FFF2-40B4-BE49-F238E27FC236}">
                <a16:creationId xmlns:a16="http://schemas.microsoft.com/office/drawing/2014/main" id="{0E90791F-0F8D-48A5-850C-121091B3E8B5}"/>
              </a:ext>
            </a:extLst>
          </p:cNvPr>
          <p:cNvSpPr/>
          <p:nvPr/>
        </p:nvSpPr>
        <p:spPr>
          <a:xfrm>
            <a:off x="2011681" y="5216783"/>
            <a:ext cx="9479279" cy="155485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a:latin typeface="+mj-lt"/>
              </a:rPr>
              <a:t>Nhưng nhận thức của một số phụ huynh còn hạn chế, có phụ huynh thì chiều con quá mức, cũng có phụ huynh do công việc bộn bề kiếm sống, có điều kiện về kinh tế nên giao hẳn việc chăm sóc giáo dục con cái cho người giúp việc. Có nhiều cháu mới đi học chưa biết chào hỏi, thưa gửi lễ phép còn trả lời trống không với người lớn tuổi, bạn bè và cô giáo. </a:t>
            </a:r>
            <a:endParaRPr lang="en-US" sz="2000">
              <a:latin typeface="+mj-lt"/>
            </a:endParaRPr>
          </a:p>
        </p:txBody>
      </p:sp>
      <p:cxnSp>
        <p:nvCxnSpPr>
          <p:cNvPr id="22" name="Straight Arrow Connector 21">
            <a:extLst>
              <a:ext uri="{FF2B5EF4-FFF2-40B4-BE49-F238E27FC236}">
                <a16:creationId xmlns:a16="http://schemas.microsoft.com/office/drawing/2014/main" id="{B70A4664-4336-4815-88B6-CA7B4A433BE6}"/>
              </a:ext>
            </a:extLst>
          </p:cNvPr>
          <p:cNvCxnSpPr>
            <a:cxnSpLocks/>
          </p:cNvCxnSpPr>
          <p:nvPr/>
        </p:nvCxnSpPr>
        <p:spPr>
          <a:xfrm>
            <a:off x="1545869" y="3911222"/>
            <a:ext cx="444975" cy="1920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CBCB26E-D9AF-401C-8727-5FC8EFE42220}"/>
              </a:ext>
            </a:extLst>
          </p:cNvPr>
          <p:cNvCxnSpPr>
            <a:cxnSpLocks/>
            <a:endCxn id="12" idx="1"/>
          </p:cNvCxnSpPr>
          <p:nvPr/>
        </p:nvCxnSpPr>
        <p:spPr>
          <a:xfrm flipV="1">
            <a:off x="1545869" y="3774441"/>
            <a:ext cx="465812" cy="136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D8D2498-2638-4AD8-94E4-28D3EA212314}"/>
              </a:ext>
            </a:extLst>
          </p:cNvPr>
          <p:cNvCxnSpPr/>
          <p:nvPr/>
        </p:nvCxnSpPr>
        <p:spPr>
          <a:xfrm flipV="1">
            <a:off x="1525032" y="2082800"/>
            <a:ext cx="465812" cy="18284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4360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down)">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white sheet of paper with green leaves around it on a brown background that is blank">
            <a:extLst>
              <a:ext uri="{FF2B5EF4-FFF2-40B4-BE49-F238E27FC236}">
                <a16:creationId xmlns:a16="http://schemas.microsoft.com/office/drawing/2014/main" id="{19A84148-8424-4000-8C00-DB3E7063A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41F8CCCD-7572-4020-A6C0-9CF51ACE64CF}"/>
              </a:ext>
            </a:extLst>
          </p:cNvPr>
          <p:cNvSpPr/>
          <p:nvPr/>
        </p:nvSpPr>
        <p:spPr>
          <a:xfrm>
            <a:off x="2956560" y="995680"/>
            <a:ext cx="7762240" cy="3606800"/>
          </a:xfrm>
          <a:prstGeom prst="cloudCallout">
            <a:avLst/>
          </a:prstGeom>
          <a:solidFill>
            <a:srgbClr val="F379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accent4">
                    <a:lumMod val="60000"/>
                    <a:lumOff val="40000"/>
                  </a:schemeClr>
                </a:solidFill>
              </a:rPr>
              <a:t>Xuất phát từ những lí do trên tôi đã nghiên cứu và chọn đề tài : “ </a:t>
            </a:r>
            <a:r>
              <a:rPr lang="en-US" sz="2800" i="1">
                <a:solidFill>
                  <a:schemeClr val="accent4">
                    <a:lumMod val="60000"/>
                    <a:lumOff val="40000"/>
                  </a:schemeClr>
                </a:solidFill>
              </a:rPr>
              <a:t>Một số biện pháp giáo dục lễ giáo cho trẻ 24-36 tháng  ”</a:t>
            </a:r>
          </a:p>
        </p:txBody>
      </p:sp>
    </p:spTree>
    <p:extLst>
      <p:ext uri="{BB962C8B-B14F-4D97-AF65-F5344CB8AC3E}">
        <p14:creationId xmlns:p14="http://schemas.microsoft.com/office/powerpoint/2010/main" val="23065301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00+ hình nền đẹp trên powerpoint Cho mọi đối tượng và mục đích sử dụng">
            <a:extLst>
              <a:ext uri="{FF2B5EF4-FFF2-40B4-BE49-F238E27FC236}">
                <a16:creationId xmlns:a16="http://schemas.microsoft.com/office/drawing/2014/main" id="{36B345E9-30A7-4058-A552-56E9F9AE3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876"/>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ibbon: Tilted Down 5">
            <a:extLst>
              <a:ext uri="{FF2B5EF4-FFF2-40B4-BE49-F238E27FC236}">
                <a16:creationId xmlns:a16="http://schemas.microsoft.com/office/drawing/2014/main" id="{03F6A0A2-AC50-423E-B88F-D296BC4DB32A}"/>
              </a:ext>
            </a:extLst>
          </p:cNvPr>
          <p:cNvSpPr/>
          <p:nvPr/>
        </p:nvSpPr>
        <p:spPr>
          <a:xfrm>
            <a:off x="4145280" y="396240"/>
            <a:ext cx="3840480" cy="1066800"/>
          </a:xfrm>
          <a:prstGeom prst="ribb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FF0000"/>
                </a:solidFill>
                <a:latin typeface="Times New Roman" panose="02020603050405020304" pitchFamily="18" charset="0"/>
                <a:cs typeface="Times New Roman" panose="02020603050405020304" pitchFamily="18" charset="0"/>
              </a:rPr>
              <a:t>THỰC TRẠNG</a:t>
            </a:r>
          </a:p>
        </p:txBody>
      </p:sp>
      <p:sp>
        <p:nvSpPr>
          <p:cNvPr id="9" name="Callout: Right Arrow 8">
            <a:extLst>
              <a:ext uri="{FF2B5EF4-FFF2-40B4-BE49-F238E27FC236}">
                <a16:creationId xmlns:a16="http://schemas.microsoft.com/office/drawing/2014/main" id="{FB39D31B-DABE-4FDE-945C-DDF7611FDCDC}"/>
              </a:ext>
            </a:extLst>
          </p:cNvPr>
          <p:cNvSpPr/>
          <p:nvPr/>
        </p:nvSpPr>
        <p:spPr>
          <a:xfrm>
            <a:off x="548640" y="3052905"/>
            <a:ext cx="1615440" cy="2225040"/>
          </a:xfrm>
          <a:prstGeom prst="rightArrowCallout">
            <a:avLst/>
          </a:prstGeom>
          <a:solidFill>
            <a:srgbClr val="A6CDD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THUẬN LỢI</a:t>
            </a:r>
          </a:p>
        </p:txBody>
      </p:sp>
      <p:sp>
        <p:nvSpPr>
          <p:cNvPr id="10" name="Flowchart: Alternate Process 9">
            <a:extLst>
              <a:ext uri="{FF2B5EF4-FFF2-40B4-BE49-F238E27FC236}">
                <a16:creationId xmlns:a16="http://schemas.microsoft.com/office/drawing/2014/main" id="{8060A89B-4891-48DD-B07B-F9D0970D9D3A}"/>
              </a:ext>
            </a:extLst>
          </p:cNvPr>
          <p:cNvSpPr/>
          <p:nvPr/>
        </p:nvSpPr>
        <p:spPr>
          <a:xfrm>
            <a:off x="2384797" y="1930400"/>
            <a:ext cx="7437120" cy="1351280"/>
          </a:xfrm>
          <a:prstGeom prst="flowChartAlternateProcess">
            <a:avLst/>
          </a:prstGeom>
        </p:spPr>
        <p:style>
          <a:lnRef idx="2">
            <a:schemeClr val="accent6"/>
          </a:lnRef>
          <a:fillRef idx="1002">
            <a:schemeClr val="lt2"/>
          </a:fillRef>
          <a:effectRef idx="0">
            <a:schemeClr val="accent6"/>
          </a:effectRef>
          <a:fontRef idx="minor">
            <a:schemeClr val="dk1"/>
          </a:fontRef>
        </p:style>
        <p:txBody>
          <a:bodyPr rtlCol="0" anchor="ctr"/>
          <a:lstStyle/>
          <a:p>
            <a:r>
              <a:rPr lang="en-US">
                <a:solidFill>
                  <a:schemeClr val="tx1"/>
                </a:solidFill>
                <a:latin typeface="Times New Roman" panose="02020603050405020304" pitchFamily="18" charset="0"/>
                <a:cs typeface="Times New Roman" panose="02020603050405020304" pitchFamily="18" charset="0"/>
              </a:rPr>
              <a:t>-  Được sự quan tâm, giúp đỡ của ban giám hiệu nhà trường đã trang bị đầy đủ về phương tiện dạy học cũng như về cơ sở vật chất.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1" name="Flowchart: Alternate Process 10">
            <a:extLst>
              <a:ext uri="{FF2B5EF4-FFF2-40B4-BE49-F238E27FC236}">
                <a16:creationId xmlns:a16="http://schemas.microsoft.com/office/drawing/2014/main" id="{A9B11A74-0047-49A3-8D50-EAE0A65D6657}"/>
              </a:ext>
            </a:extLst>
          </p:cNvPr>
          <p:cNvSpPr/>
          <p:nvPr/>
        </p:nvSpPr>
        <p:spPr>
          <a:xfrm>
            <a:off x="2309123" y="3506076"/>
            <a:ext cx="7573754" cy="1236892"/>
          </a:xfrm>
          <a:prstGeom prst="flowChartAlternateProcess">
            <a:avLst/>
          </a:prstGeom>
        </p:spPr>
        <p:style>
          <a:lnRef idx="2">
            <a:schemeClr val="accent6"/>
          </a:lnRef>
          <a:fillRef idx="1001">
            <a:schemeClr val="lt2"/>
          </a:fillRef>
          <a:effectRef idx="0">
            <a:schemeClr val="accent6"/>
          </a:effectRef>
          <a:fontRef idx="minor">
            <a:schemeClr val="dk1"/>
          </a:fontRef>
        </p:style>
        <p:txBody>
          <a:bodyPr rtlCol="0" anchor="ctr"/>
          <a:lstStyle/>
          <a:p>
            <a:pPr algn="ctr"/>
            <a:r>
              <a:rPr lang="en-US"/>
              <a:t>- </a:t>
            </a:r>
            <a:r>
              <a:rPr lang="en-US">
                <a:latin typeface="Times New Roman" panose="02020603050405020304" pitchFamily="18" charset="0"/>
                <a:cs typeface="Times New Roman" panose="02020603050405020304" pitchFamily="18" charset="0"/>
              </a:rPr>
              <a:t>Trường lớp rộng rãi, thoáng mát, sạch sẽ, có đầy đủ đồ dùng, dụng cụ phục vụ công tác giảng dạy cũng như việc vệ sinh cho trẻ</a:t>
            </a:r>
            <a:endParaRPr lang="en-US"/>
          </a:p>
        </p:txBody>
      </p:sp>
      <p:sp>
        <p:nvSpPr>
          <p:cNvPr id="12" name="Flowchart: Alternate Process 11">
            <a:extLst>
              <a:ext uri="{FF2B5EF4-FFF2-40B4-BE49-F238E27FC236}">
                <a16:creationId xmlns:a16="http://schemas.microsoft.com/office/drawing/2014/main" id="{151A2194-F944-4795-A6DB-0A9627D0E801}"/>
              </a:ext>
            </a:extLst>
          </p:cNvPr>
          <p:cNvSpPr/>
          <p:nvPr/>
        </p:nvSpPr>
        <p:spPr>
          <a:xfrm>
            <a:off x="2384797" y="4967364"/>
            <a:ext cx="7573754" cy="1079588"/>
          </a:xfrm>
          <a:prstGeom prst="flowChartAlternateProcess">
            <a:avLst/>
          </a:prstGeom>
        </p:spPr>
        <p:style>
          <a:lnRef idx="2">
            <a:schemeClr val="accent6"/>
          </a:lnRef>
          <a:fillRef idx="1001">
            <a:schemeClr val="lt2"/>
          </a:fillRef>
          <a:effectRef idx="0">
            <a:schemeClr val="accent6"/>
          </a:effectRef>
          <a:fontRef idx="minor">
            <a:schemeClr val="dk1"/>
          </a:fontRef>
        </p:style>
        <p:txBody>
          <a:bodyPr rtlCol="0" anchor="ctr"/>
          <a:lstStyle/>
          <a:p>
            <a:r>
              <a:rPr lang="en-US">
                <a:latin typeface="Times New Roman" panose="02020603050405020304" pitchFamily="18" charset="0"/>
                <a:cs typeface="Times New Roman" panose="02020603050405020304" pitchFamily="18" charset="0"/>
              </a:rPr>
              <a:t>- Một số PH cũng đã quan tâm, đóng góp giúp đỡ tôi rất nhiều trong việc giáo dục trẻ.</a:t>
            </a:r>
          </a:p>
          <a:p>
            <a:r>
              <a:rPr lang="en-US"/>
              <a:t> </a:t>
            </a:r>
            <a:endParaRPr lang="en-US" dirty="0"/>
          </a:p>
        </p:txBody>
      </p:sp>
    </p:spTree>
    <p:extLst>
      <p:ext uri="{BB962C8B-B14F-4D97-AF65-F5344CB8AC3E}">
        <p14:creationId xmlns:p14="http://schemas.microsoft.com/office/powerpoint/2010/main" val="324914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00+ hình nền đẹp trên powerpoint Cho mọi đối tượng và mục đích sử dụng">
            <a:extLst>
              <a:ext uri="{FF2B5EF4-FFF2-40B4-BE49-F238E27FC236}">
                <a16:creationId xmlns:a16="http://schemas.microsoft.com/office/drawing/2014/main" id="{17522E1F-6577-4101-93B2-2CDB7D8BC8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allout: Right Arrow 4">
            <a:extLst>
              <a:ext uri="{FF2B5EF4-FFF2-40B4-BE49-F238E27FC236}">
                <a16:creationId xmlns:a16="http://schemas.microsoft.com/office/drawing/2014/main" id="{F6BB1612-0EB9-4F09-A4D5-5068408788D1}"/>
              </a:ext>
            </a:extLst>
          </p:cNvPr>
          <p:cNvSpPr/>
          <p:nvPr/>
        </p:nvSpPr>
        <p:spPr>
          <a:xfrm>
            <a:off x="873760" y="2291080"/>
            <a:ext cx="1899920" cy="2275840"/>
          </a:xfrm>
          <a:prstGeom prst="rightArrowCallout">
            <a:avLst/>
          </a:prstGeom>
          <a:solidFill>
            <a:srgbClr val="A365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KHÓ KHĂN</a:t>
            </a:r>
          </a:p>
        </p:txBody>
      </p:sp>
      <p:sp>
        <p:nvSpPr>
          <p:cNvPr id="6" name="Flowchart: Alternate Process 5">
            <a:extLst>
              <a:ext uri="{FF2B5EF4-FFF2-40B4-BE49-F238E27FC236}">
                <a16:creationId xmlns:a16="http://schemas.microsoft.com/office/drawing/2014/main" id="{845F3D1C-F193-4A38-B765-C39ABD48F27E}"/>
              </a:ext>
            </a:extLst>
          </p:cNvPr>
          <p:cNvSpPr/>
          <p:nvPr/>
        </p:nvSpPr>
        <p:spPr>
          <a:xfrm>
            <a:off x="3322320" y="1671320"/>
            <a:ext cx="7061200" cy="1239520"/>
          </a:xfrm>
          <a:prstGeom prst="flowChartAlternateProcess">
            <a:avLst/>
          </a:prstGeom>
        </p:spPr>
        <p:style>
          <a:lnRef idx="2">
            <a:schemeClr val="accent6"/>
          </a:lnRef>
          <a:fillRef idx="1003">
            <a:schemeClr val="lt2"/>
          </a:fillRef>
          <a:effectRef idx="0">
            <a:schemeClr val="accent6"/>
          </a:effectRef>
          <a:fontRef idx="minor">
            <a:schemeClr val="dk1"/>
          </a:fontRef>
        </p:style>
        <p:txBody>
          <a:bodyPr rtlCol="0" anchor="ctr"/>
          <a:lstStyle/>
          <a:p>
            <a:pPr algn="ctr"/>
            <a:r>
              <a:rPr lang="en-US">
                <a:latin typeface="Times New Roman" panose="02020603050405020304" pitchFamily="18" charset="0"/>
                <a:cs typeface="Times New Roman" panose="02020603050405020304" pitchFamily="18" charset="0"/>
              </a:rPr>
              <a:t>Cha mẹ ít có thời gian quan tâm, giao lưu với trẻ. Đồng thời gia đình chưa có điều kiện để chăm sóc về vật chất  dinh dưỡng cho trẻ tốt nhất.</a:t>
            </a:r>
            <a:endParaRPr lang="en-US"/>
          </a:p>
        </p:txBody>
      </p:sp>
      <p:sp>
        <p:nvSpPr>
          <p:cNvPr id="7" name="Flowchart: Alternate Process 6">
            <a:extLst>
              <a:ext uri="{FF2B5EF4-FFF2-40B4-BE49-F238E27FC236}">
                <a16:creationId xmlns:a16="http://schemas.microsoft.com/office/drawing/2014/main" id="{CE2F5B27-88B2-41A1-801A-C961D33DB70E}"/>
              </a:ext>
            </a:extLst>
          </p:cNvPr>
          <p:cNvSpPr/>
          <p:nvPr/>
        </p:nvSpPr>
        <p:spPr>
          <a:xfrm>
            <a:off x="3286760" y="3642360"/>
            <a:ext cx="7132320" cy="1158241"/>
          </a:xfrm>
          <a:prstGeom prst="flowChartAlternateProcess">
            <a:avLst/>
          </a:prstGeom>
        </p:spPr>
        <p:style>
          <a:lnRef idx="2">
            <a:schemeClr val="accent6"/>
          </a:lnRef>
          <a:fillRef idx="1001">
            <a:schemeClr val="lt2"/>
          </a:fillRef>
          <a:effectRef idx="0">
            <a:schemeClr val="accent6"/>
          </a:effectRef>
          <a:fontRef idx="minor">
            <a:schemeClr val="dk1"/>
          </a:fontRef>
        </p:style>
        <p:txBody>
          <a:bodyPr rtlCol="0" anchor="ctr"/>
          <a:lstStyle/>
          <a:p>
            <a:pPr algn="ctr"/>
            <a:r>
              <a:rPr lang="en-US">
                <a:latin typeface="Times New Roman" panose="02020603050405020304" pitchFamily="18" charset="0"/>
                <a:cs typeface="Times New Roman" panose="02020603050405020304" pitchFamily="18" charset="0"/>
              </a:rPr>
              <a:t>Bản thân trẻ kinh nghiệm sống còn ít nên gặp khó khăn khi tham gia hoạt động cùng cô, ngôn ngữ và khả năng tự phục vụ bản thân còn nhiều hạn chế.</a:t>
            </a:r>
            <a:endParaRPr lang="en-US"/>
          </a:p>
        </p:txBody>
      </p:sp>
    </p:spTree>
    <p:extLst>
      <p:ext uri="{BB962C8B-B14F-4D97-AF65-F5344CB8AC3E}">
        <p14:creationId xmlns:p14="http://schemas.microsoft.com/office/powerpoint/2010/main" val="239927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white sheet of paper with green leaves around it on a brown background that is blank">
            <a:extLst>
              <a:ext uri="{FF2B5EF4-FFF2-40B4-BE49-F238E27FC236}">
                <a16:creationId xmlns:a16="http://schemas.microsoft.com/office/drawing/2014/main" id="{3496F156-A1A3-4A89-BA38-3455428BE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 y="-10160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02C4ABC8-977E-400E-B8FD-02A4B6260F39}"/>
              </a:ext>
            </a:extLst>
          </p:cNvPr>
          <p:cNvSpPr/>
          <p:nvPr/>
        </p:nvSpPr>
        <p:spPr>
          <a:xfrm>
            <a:off x="3850640" y="406400"/>
            <a:ext cx="3992880" cy="965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6">
                    <a:lumMod val="75000"/>
                  </a:schemeClr>
                </a:solidFill>
                <a:latin typeface="Times New Roman" panose="02020603050405020304" pitchFamily="18" charset="0"/>
                <a:cs typeface="Times New Roman" panose="02020603050405020304" pitchFamily="18" charset="0"/>
              </a:rPr>
              <a:t>MỤC ĐÍCH CỦA BIỆN PHÁP</a:t>
            </a:r>
          </a:p>
        </p:txBody>
      </p:sp>
      <p:sp>
        <p:nvSpPr>
          <p:cNvPr id="3" name="Oval 2">
            <a:extLst>
              <a:ext uri="{FF2B5EF4-FFF2-40B4-BE49-F238E27FC236}">
                <a16:creationId xmlns:a16="http://schemas.microsoft.com/office/drawing/2014/main" id="{6F7390F8-2118-4B33-B489-74BBA9680A69}"/>
              </a:ext>
            </a:extLst>
          </p:cNvPr>
          <p:cNvSpPr/>
          <p:nvPr/>
        </p:nvSpPr>
        <p:spPr>
          <a:xfrm>
            <a:off x="411477" y="1889760"/>
            <a:ext cx="3406141" cy="261112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a:solidFill>
                  <a:schemeClr val="tx1"/>
                </a:solidFill>
              </a:rPr>
              <a:t>Nâng cao các kiến  thức,kĩ năng của giáo viên về giáo dục lễ giáo cho trẻ</a:t>
            </a:r>
          </a:p>
        </p:txBody>
      </p:sp>
      <p:sp>
        <p:nvSpPr>
          <p:cNvPr id="4" name="Oval 3">
            <a:extLst>
              <a:ext uri="{FF2B5EF4-FFF2-40B4-BE49-F238E27FC236}">
                <a16:creationId xmlns:a16="http://schemas.microsoft.com/office/drawing/2014/main" id="{3AE27858-8D47-4BDB-B942-61EE39AC6BFE}"/>
              </a:ext>
            </a:extLst>
          </p:cNvPr>
          <p:cNvSpPr/>
          <p:nvPr/>
        </p:nvSpPr>
        <p:spPr>
          <a:xfrm>
            <a:off x="4135120" y="3535680"/>
            <a:ext cx="3500118" cy="26111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Dạy trẻ những lễ giáo c</a:t>
            </a:r>
            <a:r>
              <a:rPr lang="vi-VN"/>
              <a:t>ơ</a:t>
            </a:r>
            <a:r>
              <a:rPr lang="en-US"/>
              <a:t> bản trong các hoạt động ở trường mầm non</a:t>
            </a:r>
          </a:p>
        </p:txBody>
      </p:sp>
      <p:sp>
        <p:nvSpPr>
          <p:cNvPr id="5" name="Oval 4">
            <a:extLst>
              <a:ext uri="{FF2B5EF4-FFF2-40B4-BE49-F238E27FC236}">
                <a16:creationId xmlns:a16="http://schemas.microsoft.com/office/drawing/2014/main" id="{AC33E788-7B1E-44B0-BE29-05C02A64590D}"/>
              </a:ext>
            </a:extLst>
          </p:cNvPr>
          <p:cNvSpPr/>
          <p:nvPr/>
        </p:nvSpPr>
        <p:spPr>
          <a:xfrm>
            <a:off x="7952740" y="1808480"/>
            <a:ext cx="3406140" cy="261112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t>Giúp phụ huynh hiểu được tầm quan trọng của lễ giáo và phối hợp với giáo viên để dạy trẻ trong và ngoài tr</a:t>
            </a:r>
            <a:r>
              <a:rPr lang="vi-VN"/>
              <a:t>ư</a:t>
            </a:r>
            <a:r>
              <a:rPr lang="en-US"/>
              <a:t>ờng mầm non</a:t>
            </a:r>
          </a:p>
        </p:txBody>
      </p:sp>
    </p:spTree>
    <p:extLst>
      <p:ext uri="{BB962C8B-B14F-4D97-AF65-F5344CB8AC3E}">
        <p14:creationId xmlns:p14="http://schemas.microsoft.com/office/powerpoint/2010/main" val="263683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white sheet of paper with green leaves around it on a brown background that is blank">
            <a:extLst>
              <a:ext uri="{FF2B5EF4-FFF2-40B4-BE49-F238E27FC236}">
                <a16:creationId xmlns:a16="http://schemas.microsoft.com/office/drawing/2014/main" id="{4572A18D-5E05-48C1-A411-DAED378B2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ibbon: Tilted Down 1">
            <a:extLst>
              <a:ext uri="{FF2B5EF4-FFF2-40B4-BE49-F238E27FC236}">
                <a16:creationId xmlns:a16="http://schemas.microsoft.com/office/drawing/2014/main" id="{6590FE69-8BF1-4AFF-90D9-CC453D2942B4}"/>
              </a:ext>
            </a:extLst>
          </p:cNvPr>
          <p:cNvSpPr/>
          <p:nvPr/>
        </p:nvSpPr>
        <p:spPr>
          <a:xfrm>
            <a:off x="3972560" y="518160"/>
            <a:ext cx="4124960" cy="1016000"/>
          </a:xfrm>
          <a:prstGeom prst="ribb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accent2">
                    <a:lumMod val="75000"/>
                  </a:schemeClr>
                </a:solidFill>
                <a:latin typeface="Times New Roman" panose="02020603050405020304" pitchFamily="18" charset="0"/>
                <a:cs typeface="Times New Roman" panose="02020603050405020304" pitchFamily="18" charset="0"/>
              </a:rPr>
              <a:t>BIỆN PHÁP</a:t>
            </a:r>
          </a:p>
        </p:txBody>
      </p:sp>
      <p:sp>
        <p:nvSpPr>
          <p:cNvPr id="3" name="Flowchart: Alternate Process 2">
            <a:extLst>
              <a:ext uri="{FF2B5EF4-FFF2-40B4-BE49-F238E27FC236}">
                <a16:creationId xmlns:a16="http://schemas.microsoft.com/office/drawing/2014/main" id="{873484B9-27C7-4176-8503-89C7D3817C96}"/>
              </a:ext>
            </a:extLst>
          </p:cNvPr>
          <p:cNvSpPr/>
          <p:nvPr/>
        </p:nvSpPr>
        <p:spPr>
          <a:xfrm>
            <a:off x="1036320" y="2407920"/>
            <a:ext cx="1534160" cy="3286760"/>
          </a:xfrm>
          <a:prstGeom prst="flowChartAlternateProcess">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a:solidFill>
                  <a:schemeClr val="accent2">
                    <a:lumMod val="50000"/>
                  </a:schemeClr>
                </a:solidFill>
                <a:latin typeface="Times New Roman" panose="02020603050405020304" pitchFamily="18" charset="0"/>
                <a:cs typeface="Times New Roman" panose="02020603050405020304" pitchFamily="18" charset="0"/>
              </a:rPr>
              <a:t>Giáo dục lễ giáo ở mọi lúc mọi n</a:t>
            </a:r>
            <a:r>
              <a:rPr lang="vi-VN" sz="2000" b="1" i="1">
                <a:solidFill>
                  <a:schemeClr val="accent2">
                    <a:lumMod val="50000"/>
                  </a:schemeClr>
                </a:solidFill>
                <a:latin typeface="Times New Roman" panose="02020603050405020304" pitchFamily="18" charset="0"/>
                <a:cs typeface="Times New Roman" panose="02020603050405020304" pitchFamily="18" charset="0"/>
              </a:rPr>
              <a:t>ơ</a:t>
            </a:r>
            <a:r>
              <a:rPr lang="en-US" sz="2000" b="1">
                <a:solidFill>
                  <a:schemeClr val="accent2">
                    <a:lumMod val="50000"/>
                  </a:schemeClr>
                </a:solidFill>
                <a:latin typeface="Times New Roman" panose="02020603050405020304" pitchFamily="18" charset="0"/>
                <a:cs typeface="Times New Roman" panose="02020603050405020304" pitchFamily="18" charset="0"/>
              </a:rPr>
              <a:t>i</a:t>
            </a:r>
          </a:p>
        </p:txBody>
      </p:sp>
      <p:sp>
        <p:nvSpPr>
          <p:cNvPr id="4" name="Flowchart: Alternate Process 3">
            <a:extLst>
              <a:ext uri="{FF2B5EF4-FFF2-40B4-BE49-F238E27FC236}">
                <a16:creationId xmlns:a16="http://schemas.microsoft.com/office/drawing/2014/main" id="{B2C6AE36-8385-4311-8CF2-17BEE2A96520}"/>
              </a:ext>
            </a:extLst>
          </p:cNvPr>
          <p:cNvSpPr/>
          <p:nvPr/>
        </p:nvSpPr>
        <p:spPr>
          <a:xfrm>
            <a:off x="2844800" y="2364740"/>
            <a:ext cx="1534160" cy="3286760"/>
          </a:xfrm>
          <a:prstGeom prst="flowChartAlternateProcess">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a:solidFill>
                  <a:srgbClr val="6E164A"/>
                </a:solidFill>
                <a:latin typeface="Times New Roman" panose="02020603050405020304" pitchFamily="18" charset="0"/>
                <a:cs typeface="Times New Roman" panose="02020603050405020304" pitchFamily="18" charset="0"/>
              </a:rPr>
              <a:t>Giáo dục lễ giáo thông qua hoạt động học</a:t>
            </a:r>
            <a:endParaRPr lang="en-US" sz="2000">
              <a:solidFill>
                <a:srgbClr val="6E164A"/>
              </a:solidFill>
              <a:latin typeface="Times New Roman" panose="02020603050405020304" pitchFamily="18" charset="0"/>
              <a:cs typeface="Times New Roman" panose="02020603050405020304" pitchFamily="18" charset="0"/>
            </a:endParaRPr>
          </a:p>
        </p:txBody>
      </p:sp>
      <p:sp>
        <p:nvSpPr>
          <p:cNvPr id="5" name="Flowchart: Alternate Process 4">
            <a:extLst>
              <a:ext uri="{FF2B5EF4-FFF2-40B4-BE49-F238E27FC236}">
                <a16:creationId xmlns:a16="http://schemas.microsoft.com/office/drawing/2014/main" id="{C4487F85-817B-4AB7-BD5B-03F7A150C1EE}"/>
              </a:ext>
            </a:extLst>
          </p:cNvPr>
          <p:cNvSpPr/>
          <p:nvPr/>
        </p:nvSpPr>
        <p:spPr>
          <a:xfrm>
            <a:off x="4876800" y="2364740"/>
            <a:ext cx="1534160" cy="3308350"/>
          </a:xfrm>
          <a:prstGeom prst="flowChartAlternateProcess">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a:latin typeface="Times New Roman" panose="02020603050405020304" pitchFamily="18" charset="0"/>
                <a:cs typeface="Times New Roman" panose="02020603050405020304" pitchFamily="18" charset="0"/>
              </a:rPr>
              <a:t> </a:t>
            </a:r>
            <a:r>
              <a:rPr lang="en-US" sz="2000" b="1" i="1">
                <a:solidFill>
                  <a:srgbClr val="790B0E"/>
                </a:solidFill>
                <a:latin typeface="Times New Roman" panose="02020603050405020304" pitchFamily="18" charset="0"/>
                <a:cs typeface="Times New Roman" panose="02020603050405020304" pitchFamily="18" charset="0"/>
              </a:rPr>
              <a:t>Xây dựng môi trường lớp học để giáo dục lễ giáo cho trẻ</a:t>
            </a:r>
            <a:endParaRPr lang="en-US" sz="2000">
              <a:solidFill>
                <a:srgbClr val="790B0E"/>
              </a:solidFill>
              <a:latin typeface="Times New Roman" panose="02020603050405020304" pitchFamily="18" charset="0"/>
              <a:cs typeface="Times New Roman" panose="02020603050405020304" pitchFamily="18" charset="0"/>
            </a:endParaRPr>
          </a:p>
        </p:txBody>
      </p:sp>
      <p:sp>
        <p:nvSpPr>
          <p:cNvPr id="7" name="Flowchart: Alternate Process 6">
            <a:extLst>
              <a:ext uri="{FF2B5EF4-FFF2-40B4-BE49-F238E27FC236}">
                <a16:creationId xmlns:a16="http://schemas.microsoft.com/office/drawing/2014/main" id="{E7E6AD69-918E-4342-8913-F612E87B51ED}"/>
              </a:ext>
            </a:extLst>
          </p:cNvPr>
          <p:cNvSpPr/>
          <p:nvPr/>
        </p:nvSpPr>
        <p:spPr>
          <a:xfrm>
            <a:off x="6817360" y="2364740"/>
            <a:ext cx="1534160" cy="3286760"/>
          </a:xfrm>
          <a:prstGeom prst="flowChartAlternateProcess">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a:solidFill>
                  <a:srgbClr val="790B0E"/>
                </a:solidFill>
                <a:latin typeface="Times New Roman" panose="02020603050405020304" pitchFamily="18" charset="0"/>
                <a:cs typeface="Times New Roman" panose="02020603050405020304" pitchFamily="18" charset="0"/>
              </a:rPr>
              <a:t>Tự rèn luyện bản thân để là tấm gương sáng cho trẻ noi theo</a:t>
            </a:r>
            <a:endParaRPr lang="en-US" sz="2000">
              <a:solidFill>
                <a:srgbClr val="790B0E"/>
              </a:solidFill>
              <a:latin typeface="Times New Roman" panose="02020603050405020304" pitchFamily="18" charset="0"/>
              <a:cs typeface="Times New Roman" panose="02020603050405020304" pitchFamily="18" charset="0"/>
            </a:endParaRPr>
          </a:p>
        </p:txBody>
      </p:sp>
      <p:sp>
        <p:nvSpPr>
          <p:cNvPr id="8" name="Flowchart: Alternate Process 7">
            <a:extLst>
              <a:ext uri="{FF2B5EF4-FFF2-40B4-BE49-F238E27FC236}">
                <a16:creationId xmlns:a16="http://schemas.microsoft.com/office/drawing/2014/main" id="{7536A5F0-B991-45CD-B81B-38EBEFBB7419}"/>
              </a:ext>
            </a:extLst>
          </p:cNvPr>
          <p:cNvSpPr/>
          <p:nvPr/>
        </p:nvSpPr>
        <p:spPr>
          <a:xfrm>
            <a:off x="8849360" y="2386330"/>
            <a:ext cx="1463040" cy="3286760"/>
          </a:xfrm>
          <a:prstGeom prst="flowChartAlternate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a:t> </a:t>
            </a:r>
            <a:r>
              <a:rPr lang="en-US" b="1" i="1">
                <a:solidFill>
                  <a:srgbClr val="790B0E"/>
                </a:solidFill>
                <a:latin typeface="Times New Roman" panose="02020603050405020304" pitchFamily="18" charset="0"/>
                <a:cs typeface="Times New Roman" panose="02020603050405020304" pitchFamily="18" charset="0"/>
              </a:rPr>
              <a:t>Khích lệ tuyên dương trẻ kịp thời</a:t>
            </a:r>
            <a:endParaRPr lang="en-US">
              <a:solidFill>
                <a:srgbClr val="790B0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718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 white sheet of paper with green leaves around it on a brown background that is blank">
            <a:extLst>
              <a:ext uri="{FF2B5EF4-FFF2-40B4-BE49-F238E27FC236}">
                <a16:creationId xmlns:a16="http://schemas.microsoft.com/office/drawing/2014/main" id="{3C756E36-CE4F-4694-B540-A6CA745569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croll: Horizontal 1">
            <a:extLst>
              <a:ext uri="{FF2B5EF4-FFF2-40B4-BE49-F238E27FC236}">
                <a16:creationId xmlns:a16="http://schemas.microsoft.com/office/drawing/2014/main" id="{5379D930-385D-424C-9E86-52A4DE969C2B}"/>
              </a:ext>
            </a:extLst>
          </p:cNvPr>
          <p:cNvSpPr/>
          <p:nvPr/>
        </p:nvSpPr>
        <p:spPr>
          <a:xfrm>
            <a:off x="2712720" y="396240"/>
            <a:ext cx="6959600" cy="975360"/>
          </a:xfrm>
          <a:prstGeom prst="horizontalScroll">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i="1"/>
              <a:t>Biện pháp 1: Giáo dục lễ giáo ở mọi lúc mọi nơi</a:t>
            </a:r>
            <a:endParaRPr lang="en-US"/>
          </a:p>
        </p:txBody>
      </p:sp>
      <p:sp>
        <p:nvSpPr>
          <p:cNvPr id="3" name="TextBox 2">
            <a:extLst>
              <a:ext uri="{FF2B5EF4-FFF2-40B4-BE49-F238E27FC236}">
                <a16:creationId xmlns:a16="http://schemas.microsoft.com/office/drawing/2014/main" id="{BDA6C1BD-B8C9-47C6-B11F-46C745C8D9D5}"/>
              </a:ext>
            </a:extLst>
          </p:cNvPr>
          <p:cNvSpPr txBox="1"/>
          <p:nvPr/>
        </p:nvSpPr>
        <p:spPr>
          <a:xfrm>
            <a:off x="1229360" y="1524000"/>
            <a:ext cx="9794240" cy="5078313"/>
          </a:xfrm>
          <a:prstGeom prst="rect">
            <a:avLst/>
          </a:prstGeom>
          <a:noFill/>
        </p:spPr>
        <p:txBody>
          <a:bodyPr wrap="square" rtlCol="0">
            <a:spAutoFit/>
          </a:bodyPr>
          <a:lstStyle/>
          <a:p>
            <a:r>
              <a:rPr lang="vi-VN">
                <a:latin typeface="Times New Roman" panose="02020603050405020304" pitchFamily="18" charset="0"/>
                <a:cs typeface="Times New Roman" panose="02020603050405020304" pitchFamily="18" charset="0"/>
              </a:rPr>
              <a:t>Đối với trẻ ở lứa tuổi này </a:t>
            </a:r>
            <a:r>
              <a:rPr lang="vi-VN" i="1">
                <a:latin typeface="Times New Roman" panose="02020603050405020304" pitchFamily="18" charset="0"/>
                <a:cs typeface="Times New Roman" panose="02020603050405020304" pitchFamily="18" charset="0"/>
              </a:rPr>
              <a:t>“trẻ học mà chơi, chơi mà học”.</a:t>
            </a:r>
            <a:r>
              <a:rPr lang="vi-VN">
                <a:latin typeface="Times New Roman" panose="02020603050405020304" pitchFamily="18" charset="0"/>
                <a:cs typeface="Times New Roman" panose="02020603050405020304" pitchFamily="18" charset="0"/>
              </a:rPr>
              <a:t> Trong giờ vui chơi trẻ được thực hành trải nghiệm nhiều vai chơi khác nhau trong cuộc sống người lớn. Tôi tiến hành lồng ghép lễ giáo vào hoạt động vui chơi; qua đó, trẻ được đối thoại những câu chào hỏi lễ phép, câu cảm ơn, xin lỗi, trao nhận bằng hai tay, tôi luôn theo dõi quan sát trẻ trong các vai chơi để kịp thời uốn nắn sửa sai cho trẻ.</a:t>
            </a:r>
            <a:br>
              <a:rPr lang="vi-VN">
                <a:latin typeface="Times New Roman" panose="02020603050405020304" pitchFamily="18" charset="0"/>
                <a:cs typeface="Times New Roman" panose="02020603050405020304" pitchFamily="18" charset="0"/>
              </a:rPr>
            </a:br>
            <a:r>
              <a:rPr lang="vi-VN">
                <a:latin typeface="Times New Roman" panose="02020603050405020304" pitchFamily="18" charset="0"/>
                <a:cs typeface="Times New Roman" panose="02020603050405020304" pitchFamily="18" charset="0"/>
              </a:rPr>
              <a:t>Cùng với mục tiêu xã hội hóa giáo dục thì phụ huynh có vai trò vô cùng quan trọng trong việc giáo dục trẻ. Trong buổi họp mặt đầu năm tôi đã mạnh dạn trao đổi với phụ huynh về tầm quan trọng của giáo dục lễ giáo đối với trẻ mẫu giáo để phụ huynh nhận thức được ý nghĩa của vấn đề để cùng nhà trường giáo dục trẻ. Tôi thường trao đổi trực tiếp với phụ huynh vào giờ đón trả trẻ, hoặc trao đổi theo từng học kỳ vào sổ bé chăm ngoan để phụ huynh nắm bắt kịp thời cùng kết hợp để có biện pháp giáo dục trẻ tốt nhất</a:t>
            </a:r>
            <a:endParaRPr lang="en-US">
              <a:latin typeface="Times New Roman" panose="02020603050405020304" pitchFamily="18" charset="0"/>
              <a:cs typeface="Times New Roman" panose="02020603050405020304" pitchFamily="18" charset="0"/>
            </a:endParaRPr>
          </a:p>
          <a:p>
            <a:r>
              <a:rPr lang="vi-VN">
                <a:latin typeface="Times New Roman" panose="02020603050405020304" pitchFamily="18" charset="0"/>
                <a:cs typeface="Times New Roman" panose="02020603050405020304" pitchFamily="18" charset="0"/>
              </a:rPr>
              <a:t>.</a:t>
            </a:r>
            <a:br>
              <a:rPr lang="vi-VN">
                <a:latin typeface="Times New Roman" panose="02020603050405020304" pitchFamily="18" charset="0"/>
                <a:cs typeface="Times New Roman" panose="02020603050405020304" pitchFamily="18" charset="0"/>
              </a:rPr>
            </a:br>
            <a:r>
              <a:rPr lang="vi-VN" b="1">
                <a:latin typeface="Times New Roman" panose="02020603050405020304" pitchFamily="18" charset="0"/>
                <a:cs typeface="Times New Roman" panose="02020603050405020304" pitchFamily="18" charset="0"/>
              </a:rPr>
              <a:t>VD:</a:t>
            </a:r>
            <a:r>
              <a:rPr lang="vi-VN">
                <a:latin typeface="Times New Roman" panose="02020603050405020304" pitchFamily="18" charset="0"/>
                <a:cs typeface="Times New Roman" panose="02020603050405020304" pitchFamily="18" charset="0"/>
              </a:rPr>
              <a:t> Giờ đón trả trẻ tôi rất ân cần và chuẩn mực trong xưng hô. Lúc đầu trẻ mới đi học tôi phải thường xuyên nhắc nhở các cháu khi tới lớp phải biết khoanh tay chào cô, chào bố mẹ và các bạn... khi bố mẹ đón về nhà thì trẻ cũng biết khoanh tay chào ông bà và mọi người xung quanh. Ngày nào tôi cũng nhắc trẻ như vậy và tôi đã hình thành cho trẻ được thói quen biết chào hỏi và lễ phép đối với mọi người. Không chỉ khi tới lớp và ra về trẻ biết chào hỏi mọi người, mà mỗi khi có BGH tới thăm lớp hay các cô đến chơi với lớp mình thì trẻ cũng biết khoanh tay chào các cô. Giờ trả trẻ tôi đã trao đổi với phụ huynh những gì cần thiết để phụ huynh nắm được tình hình của con mình. Từ đó gia đình và cô giáo cùng có biện pháp giáo dục thích hợp với trẻ.</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741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00+ hình nền đẹp trên powerpoint Cho mọi đối tượng và mục đích sử dụng">
            <a:extLst>
              <a:ext uri="{FF2B5EF4-FFF2-40B4-BE49-F238E27FC236}">
                <a16:creationId xmlns:a16="http://schemas.microsoft.com/office/drawing/2014/main" id="{2F71230F-58CD-4500-92C9-F6FAA3E82F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89377CF-3397-4031-87EE-19E241EE96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070" y="675362"/>
            <a:ext cx="4277360" cy="5257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12EFA957-E744-40B1-B219-6D218BB74E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080" y="610771"/>
            <a:ext cx="4277360" cy="53216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96366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1870</TotalTime>
  <Words>2616</Words>
  <Application>Microsoft Office PowerPoint</Application>
  <PresentationFormat>Widescreen</PresentationFormat>
  <Paragraphs>65</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Merriweather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5</cp:revision>
  <dcterms:created xsi:type="dcterms:W3CDTF">2023-10-13T14:01:12Z</dcterms:created>
  <dcterms:modified xsi:type="dcterms:W3CDTF">2023-10-16T14:46:50Z</dcterms:modified>
</cp:coreProperties>
</file>