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4E0F4-EC38-4C41-9E09-355364E92FC5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191E-2F2D-4459-87DA-1F40B63735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4E0F4-EC38-4C41-9E09-355364E92FC5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191E-2F2D-4459-87DA-1F40B63735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4E0F4-EC38-4C41-9E09-355364E92FC5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191E-2F2D-4459-87DA-1F40B63735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4E0F4-EC38-4C41-9E09-355364E92FC5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191E-2F2D-4459-87DA-1F40B63735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4E0F4-EC38-4C41-9E09-355364E92FC5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191E-2F2D-4459-87DA-1F40B63735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4E0F4-EC38-4C41-9E09-355364E92FC5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191E-2F2D-4459-87DA-1F40B63735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4E0F4-EC38-4C41-9E09-355364E92FC5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191E-2F2D-4459-87DA-1F40B63735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4E0F4-EC38-4C41-9E09-355364E92FC5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191E-2F2D-4459-87DA-1F40B63735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4E0F4-EC38-4C41-9E09-355364E92FC5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191E-2F2D-4459-87DA-1F40B63735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4E0F4-EC38-4C41-9E09-355364E92FC5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191E-2F2D-4459-87DA-1F40B63735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4E0F4-EC38-4C41-9E09-355364E92FC5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191E-2F2D-4459-87DA-1F40B63735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4E0F4-EC38-4C41-9E09-355364E92FC5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1191E-2F2D-4459-87DA-1F40B637352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AN%20AN%20AN\AN.%20C4%202020-2021\nh&#7841;c\Nhac-nhe-khong-loi-unknow.mp3" TargetMode="External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AN%20AN%20AN\AN.%20C4%202020-2021\nh&#7841;c\Nhac-nhe-khong-loi-unknow.mp3" TargetMode="Externa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43200" y="2743200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0800000" flipV="1">
            <a:off x="834788" y="1943972"/>
            <a:ext cx="76200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GIÁO ÁN: LÀM QUEN VĂN HỌC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5564" y="2590800"/>
            <a:ext cx="7764439" cy="267765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 “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Lứa tuổi </a:t>
            </a: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3- 4 </a:t>
            </a:r>
            <a:r>
              <a:rPr lang="en-US" sz="2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endParaRPr lang="vi-VN" sz="2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Giáo viên</a:t>
            </a:r>
            <a:r>
              <a:rPr lang="vi-VN" sz="22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Vũ Thị Ngọc Anh</a:t>
            </a:r>
            <a:endParaRPr lang="en-US" sz="2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: 20- 25 </a:t>
            </a:r>
            <a:r>
              <a:rPr lang="en-US" sz="2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2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: 2020-2021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685800"/>
            <a:ext cx="84582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vi-V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UBND QUẬN LONG BIÊN</a:t>
            </a:r>
          </a:p>
          <a:p>
            <a:pPr algn="ctr"/>
            <a:r>
              <a:rPr lang="vi-V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 MẦM </a:t>
            </a:r>
            <a:r>
              <a:rPr lang="vi-VN" sz="2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NON </a:t>
            </a:r>
            <a:r>
              <a:rPr lang="en-US" sz="2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HOA HƯỚNG DƯƠNG</a:t>
            </a:r>
            <a:endParaRPr lang="en-US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0B346029-2DE2-4DD1-8292-E02BBB0BCA6D}"/>
              </a:ext>
            </a:extLst>
          </p:cNvPr>
          <p:cNvCxnSpPr/>
          <p:nvPr/>
        </p:nvCxnSpPr>
        <p:spPr>
          <a:xfrm>
            <a:off x="3505200" y="1393686"/>
            <a:ext cx="2133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47800" y="1600200"/>
            <a:ext cx="5562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3200" b="1" dirty="0">
                <a:solidFill>
                  <a:srgbClr val="7030A0"/>
                </a:solidFill>
                <a:latin typeface="+mj-lt"/>
              </a:rPr>
              <a:t>3. Kết thúc</a:t>
            </a:r>
            <a:endParaRPr lang="vi-VN" sz="3200" dirty="0">
              <a:solidFill>
                <a:srgbClr val="7030A0"/>
              </a:solidFill>
              <a:latin typeface="+mj-lt"/>
            </a:endParaRPr>
          </a:p>
          <a:p>
            <a:r>
              <a:rPr lang="vi-VN" sz="3200" b="1" dirty="0">
                <a:solidFill>
                  <a:srgbClr val="7030A0"/>
                </a:solidFill>
                <a:latin typeface="+mj-lt"/>
              </a:rPr>
              <a:t> </a:t>
            </a:r>
            <a:r>
              <a:rPr lang="vi-VN" sz="3200" dirty="0">
                <a:solidFill>
                  <a:srgbClr val="7030A0"/>
                </a:solidFill>
                <a:latin typeface="+mj-lt"/>
              </a:rPr>
              <a:t>Cô nhận xét, chuyển hoạt động</a:t>
            </a:r>
            <a:r>
              <a:rPr lang="vi-VN" sz="3200" dirty="0">
                <a:latin typeface="+mj-lt"/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0" y="838200"/>
            <a:ext cx="7620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 dirty="0">
                <a:latin typeface="+mj-lt"/>
              </a:rPr>
              <a:t>I. Mục đích yêu cầu</a:t>
            </a:r>
            <a:endParaRPr lang="vi-VN" sz="2800" dirty="0">
              <a:latin typeface="+mj-lt"/>
            </a:endParaRPr>
          </a:p>
          <a:p>
            <a:pPr marL="514350" indent="-514350">
              <a:buAutoNum type="arabicPeriod"/>
            </a:pPr>
            <a:r>
              <a:rPr lang="vi-VN" sz="2800" b="1" dirty="0">
                <a:latin typeface="+mj-lt"/>
              </a:rPr>
              <a:t>Kiến thức</a:t>
            </a:r>
            <a:endParaRPr lang="en-US" sz="2800" b="1" dirty="0">
              <a:latin typeface="+mj-lt"/>
            </a:endParaRPr>
          </a:p>
          <a:p>
            <a:pPr marL="514350" indent="-514350"/>
            <a:r>
              <a:rPr lang="vi-VN" sz="2800" dirty="0">
                <a:latin typeface="+mj-lt"/>
              </a:rPr>
              <a:t>- Trẻ biết tên bài thơ , tên tác giả</a:t>
            </a:r>
          </a:p>
          <a:p>
            <a:r>
              <a:rPr lang="vi-VN" sz="2800" dirty="0">
                <a:latin typeface="+mj-lt"/>
              </a:rPr>
              <a:t>- Trẻ hiểu được nội dung bài thơ :</a:t>
            </a:r>
          </a:p>
          <a:p>
            <a:r>
              <a:rPr lang="vi-VN" sz="2800" b="1" dirty="0">
                <a:latin typeface="+mj-lt"/>
              </a:rPr>
              <a:t>2. Kỹ năng</a:t>
            </a:r>
            <a:r>
              <a:rPr lang="vi-VN" sz="2800" dirty="0">
                <a:latin typeface="+mj-lt"/>
              </a:rPr>
              <a:t> </a:t>
            </a:r>
            <a:endParaRPr lang="en-US" sz="2800" dirty="0">
              <a:latin typeface="+mj-lt"/>
            </a:endParaRPr>
          </a:p>
          <a:p>
            <a:r>
              <a:rPr lang="vi-VN" sz="2800" dirty="0">
                <a:latin typeface="+mj-lt"/>
              </a:rPr>
              <a:t>- Trẻ đọc thuộc bài thơ </a:t>
            </a:r>
            <a:endParaRPr lang="en-US" sz="2800" dirty="0">
              <a:latin typeface="+mj-lt"/>
            </a:endParaRPr>
          </a:p>
          <a:p>
            <a:r>
              <a:rPr lang="vi-VN" sz="2800" dirty="0">
                <a:latin typeface="+mj-lt"/>
              </a:rPr>
              <a:t>-Trẻ đọc diễm cảm bài thơ,biết ngắt nghỉ đúng nhịp</a:t>
            </a:r>
            <a:endParaRPr lang="en-US" sz="2800" dirty="0">
              <a:latin typeface="+mj-lt"/>
            </a:endParaRPr>
          </a:p>
          <a:p>
            <a:r>
              <a:rPr lang="en-US" sz="2800" dirty="0">
                <a:latin typeface="+mj-lt"/>
              </a:rPr>
              <a:t> </a:t>
            </a:r>
            <a:r>
              <a:rPr lang="vi-VN" sz="2800" dirty="0">
                <a:latin typeface="+mj-lt"/>
              </a:rPr>
              <a:t>-Trẻ trả lời các câu hỏi của cô rõ ràng, mạch lạc</a:t>
            </a:r>
          </a:p>
          <a:p>
            <a:r>
              <a:rPr lang="vi-VN" sz="2800" b="1" dirty="0">
                <a:latin typeface="+mj-lt"/>
              </a:rPr>
              <a:t>3. Thái độ</a:t>
            </a:r>
            <a:r>
              <a:rPr lang="vi-VN" sz="2800" dirty="0">
                <a:latin typeface="+mj-lt"/>
              </a:rPr>
              <a:t> </a:t>
            </a:r>
            <a:endParaRPr lang="en-US" sz="2800" dirty="0">
              <a:latin typeface="+mj-lt"/>
            </a:endParaRPr>
          </a:p>
          <a:p>
            <a:r>
              <a:rPr lang="vi-VN" sz="2800" dirty="0">
                <a:latin typeface="+mj-lt"/>
              </a:rPr>
              <a:t>- Trẻ hứng thú tham gia các hoạt động</a:t>
            </a:r>
          </a:p>
          <a:p>
            <a:r>
              <a:rPr lang="vi-VN" sz="2800" dirty="0">
                <a:latin typeface="+mj-lt"/>
              </a:rPr>
              <a:t>- Giáo dục trẻ biết yêu quý những cuốn sách và ý nghĩa của việc đọc sách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33600" y="1600200"/>
            <a:ext cx="6781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b="1" dirty="0">
                <a:latin typeface="+mj-lt"/>
              </a:rPr>
              <a:t>II. Chuẩn bị</a:t>
            </a:r>
          </a:p>
          <a:p>
            <a:pPr marL="514350" indent="-514350">
              <a:buAutoNum type="arabicPeriod"/>
            </a:pPr>
            <a:r>
              <a:rPr lang="vi-VN" sz="3200" b="1" dirty="0">
                <a:latin typeface="+mj-lt"/>
              </a:rPr>
              <a:t>Đồ dùng của cô</a:t>
            </a:r>
            <a:r>
              <a:rPr lang="vi-VN" sz="3200" dirty="0">
                <a:latin typeface="+mj-lt"/>
              </a:rPr>
              <a:t>  </a:t>
            </a:r>
            <a:endParaRPr lang="en-US" sz="3200" dirty="0">
              <a:latin typeface="+mj-lt"/>
            </a:endParaRPr>
          </a:p>
          <a:p>
            <a:pPr marL="514350" indent="-514350"/>
            <a:r>
              <a:rPr lang="vi-VN" sz="3200" dirty="0">
                <a:latin typeface="+mj-lt"/>
              </a:rPr>
              <a:t>+Hình ảnh  minh họa bài thơ</a:t>
            </a:r>
          </a:p>
          <a:p>
            <a:r>
              <a:rPr lang="vi-VN" sz="3200" dirty="0">
                <a:latin typeface="+mj-lt"/>
              </a:rPr>
              <a:t>+ Nhạc bài hát có trong chủ đề</a:t>
            </a:r>
          </a:p>
          <a:p>
            <a:r>
              <a:rPr lang="vi-VN" sz="3200" b="1" dirty="0">
                <a:latin typeface="+mj-lt"/>
              </a:rPr>
              <a:t>2. Đồ dùng của trẻ</a:t>
            </a:r>
          </a:p>
          <a:p>
            <a:r>
              <a:rPr lang="vi-VN" sz="3200" dirty="0">
                <a:latin typeface="+mj-lt"/>
              </a:rPr>
              <a:t>- Trang phục gọn gàng </a:t>
            </a:r>
          </a:p>
          <a:p>
            <a:r>
              <a:rPr lang="vi-VN" sz="3200" dirty="0">
                <a:latin typeface="+mj-lt"/>
              </a:rPr>
              <a:t>-Trẻ ngồi học theo hình chữ 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609600"/>
            <a:ext cx="8077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 dirty="0">
                <a:latin typeface="+mj-lt"/>
              </a:rPr>
              <a:t>III. Cách tiến hành</a:t>
            </a:r>
            <a:endParaRPr lang="vi-VN" sz="2800" dirty="0">
              <a:latin typeface="+mj-lt"/>
            </a:endParaRPr>
          </a:p>
          <a:p>
            <a:r>
              <a:rPr lang="vi-VN" sz="2800" b="1" dirty="0">
                <a:latin typeface="+mj-lt"/>
              </a:rPr>
              <a:t>1.Ổn định tổ chức</a:t>
            </a:r>
            <a:endParaRPr lang="vi-VN" sz="2800" dirty="0">
              <a:latin typeface="+mj-lt"/>
            </a:endParaRPr>
          </a:p>
          <a:p>
            <a:r>
              <a:rPr lang="vi-VN" sz="2800" dirty="0">
                <a:latin typeface="+mj-lt"/>
              </a:rPr>
              <a:t> </a:t>
            </a:r>
            <a:r>
              <a:rPr lang="vi-VN" sz="2400" dirty="0">
                <a:latin typeface="+mj-lt"/>
              </a:rPr>
              <a:t>Cô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đàm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thoại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>
                <a:latin typeface="+mj-lt"/>
              </a:rPr>
              <a:t>dẫn dắt trẻ vào bài</a:t>
            </a:r>
            <a:endParaRPr lang="vi-VN" sz="2800" dirty="0">
              <a:latin typeface="+mj-lt"/>
            </a:endParaRPr>
          </a:p>
        </p:txBody>
      </p:sp>
      <p:pic>
        <p:nvPicPr>
          <p:cNvPr id="5" name="Picture 4" descr="images (2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2438400"/>
            <a:ext cx="2743200" cy="2781300"/>
          </a:xfrm>
          <a:prstGeom prst="rect">
            <a:avLst/>
          </a:prstGeom>
        </p:spPr>
      </p:pic>
      <p:pic>
        <p:nvPicPr>
          <p:cNvPr id="6" name="Picture 5" descr="tải xuống (1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9200" y="2362200"/>
            <a:ext cx="3111500" cy="2838450"/>
          </a:xfrm>
          <a:prstGeom prst="rect">
            <a:avLst/>
          </a:prstGeom>
        </p:spPr>
      </p:pic>
      <p:pic>
        <p:nvPicPr>
          <p:cNvPr id="7" name="Picture 6" descr="images (30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" y="2362200"/>
            <a:ext cx="3714359" cy="3200400"/>
          </a:xfrm>
          <a:prstGeom prst="rect">
            <a:avLst/>
          </a:prstGeom>
        </p:spPr>
      </p:pic>
      <p:pic>
        <p:nvPicPr>
          <p:cNvPr id="8" name="Picture 7" descr="images (31)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53000" y="2209800"/>
            <a:ext cx="3199626" cy="3352800"/>
          </a:xfrm>
          <a:prstGeom prst="rect">
            <a:avLst/>
          </a:prstGeom>
        </p:spPr>
      </p:pic>
      <p:pic>
        <p:nvPicPr>
          <p:cNvPr id="9" name="Picture 8" descr="images (28)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8600" y="2133600"/>
            <a:ext cx="8153400" cy="43434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5400" y="1295400"/>
            <a:ext cx="7162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b="1" dirty="0">
                <a:latin typeface="+mj-lt"/>
              </a:rPr>
              <a:t>2. Phương pháp, hình thức tổ chức</a:t>
            </a:r>
            <a:endParaRPr lang="vi-VN" sz="3200" dirty="0">
              <a:latin typeface="+mj-lt"/>
            </a:endParaRPr>
          </a:p>
          <a:p>
            <a:r>
              <a:rPr lang="vi-VN" sz="3200" b="1" dirty="0">
                <a:latin typeface="+mj-lt"/>
              </a:rPr>
              <a:t>* Dạy trẻ đọc thơ.</a:t>
            </a:r>
            <a:endParaRPr lang="vi-VN" sz="3200" dirty="0">
              <a:latin typeface="+mj-lt"/>
            </a:endParaRPr>
          </a:p>
          <a:p>
            <a:pPr>
              <a:buFontTx/>
              <a:buChar char="-"/>
            </a:pPr>
            <a:r>
              <a:rPr lang="vi-VN" sz="3200" dirty="0">
                <a:latin typeface="+mj-lt"/>
              </a:rPr>
              <a:t>Cô đọc lần 1: </a:t>
            </a:r>
            <a:endParaRPr lang="en-US" sz="3200" dirty="0">
              <a:latin typeface="+mj-lt"/>
            </a:endParaRPr>
          </a:p>
          <a:p>
            <a:r>
              <a:rPr lang="en-US" sz="3200" dirty="0">
                <a:latin typeface="+mj-lt"/>
              </a:rPr>
              <a:t>+ </a:t>
            </a:r>
            <a:r>
              <a:rPr lang="vi-VN" sz="3200" dirty="0">
                <a:latin typeface="+mj-lt"/>
              </a:rPr>
              <a:t>Cô đọc diễn cảm bài thơ. </a:t>
            </a:r>
            <a:endParaRPr lang="en-US" sz="3200" dirty="0">
              <a:latin typeface="+mj-lt"/>
            </a:endParaRPr>
          </a:p>
          <a:p>
            <a:r>
              <a:rPr lang="en-US" sz="3200" dirty="0">
                <a:latin typeface="+mj-lt"/>
              </a:rPr>
              <a:t>+ </a:t>
            </a:r>
            <a:r>
              <a:rPr lang="vi-VN" sz="3200" dirty="0">
                <a:latin typeface="+mj-lt"/>
              </a:rPr>
              <a:t>Hỏi trẻ tên bài thơ, tên tác giả.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304800"/>
            <a:ext cx="50292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Cô đọc thơ lần 2: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Có hình ảnh minh họa.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+mj-lt"/>
              </a:rPr>
              <a:t>+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Giới thiệu nội dung bài thơ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images (29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057400"/>
            <a:ext cx="2514600" cy="3962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971800" y="2209800"/>
            <a:ext cx="312420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lật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ề à, ề à</a:t>
            </a:r>
          </a:p>
          <a:p>
            <a:pPr algn="just"/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Cún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thắc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ca?</a:t>
            </a:r>
          </a:p>
          <a:p>
            <a:pPr algn="just"/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dày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Cún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thắc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mặc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vèo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ngay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pic>
        <p:nvPicPr>
          <p:cNvPr id="8" name="Picture 7" descr="images (32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2200" y="2057400"/>
            <a:ext cx="2667000" cy="3733800"/>
          </a:xfrm>
          <a:prstGeom prst="rect">
            <a:avLst/>
          </a:prstGeom>
        </p:spPr>
      </p:pic>
      <p:pic>
        <p:nvPicPr>
          <p:cNvPr id="9" name="Nhac-nhe-khong-loi-unknow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8229600" y="6172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5114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8400" y="1828800"/>
            <a:ext cx="4724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 dirty="0">
                <a:latin typeface="+mj-lt"/>
              </a:rPr>
              <a:t>* Đàm thoại nội dung bài thơ.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Cô vừa đọc bài thơ gì? 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Bài thơ nói về điều gì? </a:t>
            </a:r>
          </a:p>
        </p:txBody>
      </p:sp>
      <p:sp>
        <p:nvSpPr>
          <p:cNvPr id="5" name="Rectangle 4"/>
          <p:cNvSpPr/>
          <p:nvPr/>
        </p:nvSpPr>
        <p:spPr>
          <a:xfrm>
            <a:off x="1828800" y="3276600"/>
            <a:ext cx="5638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Đ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ọc sách sẽ giúp </a:t>
            </a:r>
            <a:r>
              <a:rPr lang="vi-VN" sz="2400" i="1" dirty="0">
                <a:latin typeface="Times New Roman" pitchFamily="18" charset="0"/>
                <a:cs typeface="Times New Roman" pitchFamily="18" charset="0"/>
              </a:rPr>
              <a:t>trẻ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phát triển não bộ và “ngôn ngữ” một cách hiệu quả nhất.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5400" y="1524000"/>
            <a:ext cx="70866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Giáo dục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 trẻ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yêu quý những cuốn sách và biết ý nghĩa của việc đọc sách.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Đọc sách giúp trẻ phát triển não bộ và ngôn ngữ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khả năng tập trung tốt hơn.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Đọc sách giúp cho xây dựng kỹ năng lắng nghe và trí tưởng tượng của con được tốt hơn.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1143000"/>
            <a:ext cx="8001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b="1" dirty="0">
                <a:latin typeface="+mj-lt"/>
              </a:rPr>
              <a:t>* Trẻ đọc thơ</a:t>
            </a:r>
          </a:p>
          <a:p>
            <a:r>
              <a:rPr lang="vi-VN" sz="3200" dirty="0">
                <a:latin typeface="+mj-lt"/>
              </a:rPr>
              <a:t>- Cho cả lớp đọc cùng nhau 3-4 lần .</a:t>
            </a:r>
          </a:p>
          <a:p>
            <a:r>
              <a:rPr lang="vi-VN" sz="3200" dirty="0">
                <a:latin typeface="+mj-lt"/>
              </a:rPr>
              <a:t>- Thi đua đọc theo tổ , nhóm , cá nhân.</a:t>
            </a:r>
          </a:p>
          <a:p>
            <a:r>
              <a:rPr lang="vi-VN" sz="3200" dirty="0">
                <a:latin typeface="+mj-lt"/>
              </a:rPr>
              <a:t>- Cho trẻ đọc thơ theo hình thức đọc thơ to-nhỏ .</a:t>
            </a:r>
          </a:p>
        </p:txBody>
      </p:sp>
      <p:pic>
        <p:nvPicPr>
          <p:cNvPr id="5" name="Nhac-nhe-khong-loi-unknow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 flipV="1">
            <a:off x="7848600" y="5334000"/>
            <a:ext cx="990600" cy="99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511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229</Words>
  <Application>Microsoft Office PowerPoint</Application>
  <PresentationFormat>On-screen Show (4:3)</PresentationFormat>
  <Paragraphs>60</Paragraphs>
  <Slides>10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Welcome</dc:creator>
  <cp:lastModifiedBy>Administrator</cp:lastModifiedBy>
  <cp:revision>13</cp:revision>
  <dcterms:created xsi:type="dcterms:W3CDTF">2020-10-22T06:24:42Z</dcterms:created>
  <dcterms:modified xsi:type="dcterms:W3CDTF">2023-06-02T07:27:33Z</dcterms:modified>
</cp:coreProperties>
</file>