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94B10-C143-43B9-86B7-972F071CE4F2}"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152280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94B10-C143-43B9-86B7-972F071CE4F2}"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227915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94B10-C143-43B9-86B7-972F071CE4F2}"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199485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94B10-C143-43B9-86B7-972F071CE4F2}"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362241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C94B10-C143-43B9-86B7-972F071CE4F2}"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363685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C94B10-C143-43B9-86B7-972F071CE4F2}"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304698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C94B10-C143-43B9-86B7-972F071CE4F2}"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18083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94B10-C143-43B9-86B7-972F071CE4F2}"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23480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94B10-C143-43B9-86B7-972F071CE4F2}"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422305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C94B10-C143-43B9-86B7-972F071CE4F2}"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160942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C94B10-C143-43B9-86B7-972F071CE4F2}"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2A0A-BB8F-4B63-A753-2F242985521A}" type="slidenum">
              <a:rPr lang="en-US" smtClean="0"/>
              <a:t>‹#›</a:t>
            </a:fld>
            <a:endParaRPr lang="en-US"/>
          </a:p>
        </p:txBody>
      </p:sp>
    </p:spTree>
    <p:extLst>
      <p:ext uri="{BB962C8B-B14F-4D97-AF65-F5344CB8AC3E}">
        <p14:creationId xmlns:p14="http://schemas.microsoft.com/office/powerpoint/2010/main" val="252693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94B10-C143-43B9-86B7-972F071CE4F2}" type="datetimeFigureOut">
              <a:rPr lang="en-US" smtClean="0"/>
              <a:t>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72A0A-BB8F-4B63-A753-2F242985521A}" type="slidenum">
              <a:rPr lang="en-US" smtClean="0"/>
              <a:t>‹#›</a:t>
            </a:fld>
            <a:endParaRPr lang="en-US"/>
          </a:p>
        </p:txBody>
      </p:sp>
    </p:spTree>
    <p:extLst>
      <p:ext uri="{BB962C8B-B14F-4D97-AF65-F5344CB8AC3E}">
        <p14:creationId xmlns:p14="http://schemas.microsoft.com/office/powerpoint/2010/main" val="4071731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audio" Target="file:///D:\chau%20van%20nho%20truong%20mam%20non.mp3"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audio" Target="file:///C:\Documents%20and%20Settings\Admin\Desktop\21%20Track%2021%20Vui%20den%20truwong%20.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3\Desktop\T&#7841;m%20Bi&#7879;t%20B&#250;p%20B&#234;%20Th&#226;n%20Y&#234;u.mp4" TargetMode="External"/><Relationship Id="rId1" Type="http://schemas.openxmlformats.org/officeDocument/2006/relationships/audio" Target="file:///D:\tam%20biet%20bup%20be.mp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1" y="228600"/>
            <a:ext cx="5456109" cy="400110"/>
          </a:xfrm>
          <a:prstGeom prst="rect">
            <a:avLst/>
          </a:prstGeom>
          <a:noFill/>
        </p:spPr>
        <p:txBody>
          <a:bodyPr wrap="none">
            <a:spAutoFit/>
          </a:bodyPr>
          <a:lstStyle/>
          <a:p>
            <a:pPr algn="ctr" eaLnBrk="1" hangingPunct="1">
              <a:defRPr/>
            </a:pPr>
            <a:r>
              <a:rPr lang="en-US" sz="2000" b="1" dirty="0">
                <a:ln w="10541" cmpd="sng">
                  <a:solidFill>
                    <a:schemeClr val="accent1">
                      <a:shade val="88000"/>
                      <a:satMod val="110000"/>
                    </a:schemeClr>
                  </a:solidFill>
                  <a:prstDash val="solid"/>
                </a:ln>
                <a:solidFill>
                  <a:srgbClr val="FF0000"/>
                </a:solidFill>
              </a:rPr>
              <a:t>PHÒNG GIÁO DỤC VÀ ĐÀO TẠO QUẬN LONG BIÊN</a:t>
            </a:r>
          </a:p>
        </p:txBody>
      </p:sp>
      <p:sp>
        <p:nvSpPr>
          <p:cNvPr id="5" name="Rectangle 4"/>
          <p:cNvSpPr/>
          <p:nvPr/>
        </p:nvSpPr>
        <p:spPr>
          <a:xfrm>
            <a:off x="3412129" y="593564"/>
            <a:ext cx="5075110" cy="400110"/>
          </a:xfrm>
          <a:prstGeom prst="rect">
            <a:avLst/>
          </a:prstGeom>
          <a:noFill/>
        </p:spPr>
        <p:txBody>
          <a:bodyPr wrap="square">
            <a:spAutoFit/>
          </a:bodyPr>
          <a:lstStyle/>
          <a:p>
            <a:pPr algn="ctr" eaLnBrk="1" hangingPunct="1">
              <a:defRPr/>
            </a:pPr>
            <a:r>
              <a:rPr lang="en-US" sz="2000" b="1" dirty="0">
                <a:ln w="10541" cmpd="sng">
                  <a:solidFill>
                    <a:schemeClr val="accent1">
                      <a:shade val="88000"/>
                      <a:satMod val="110000"/>
                    </a:schemeClr>
                  </a:solidFill>
                  <a:prstDash val="solid"/>
                </a:ln>
                <a:solidFill>
                  <a:srgbClr val="FF0000"/>
                </a:solidFill>
              </a:rPr>
              <a:t>TRƯỜNG MẦM </a:t>
            </a:r>
            <a:r>
              <a:rPr lang="en-US" sz="2000" b="1">
                <a:ln w="10541" cmpd="sng">
                  <a:solidFill>
                    <a:schemeClr val="accent1">
                      <a:shade val="88000"/>
                      <a:satMod val="110000"/>
                    </a:schemeClr>
                  </a:solidFill>
                  <a:prstDash val="solid"/>
                </a:ln>
                <a:solidFill>
                  <a:srgbClr val="FF0000"/>
                </a:solidFill>
              </a:rPr>
              <a:t>NON </a:t>
            </a:r>
            <a:r>
              <a:rPr lang="en-US" sz="2000" b="1" smtClean="0">
                <a:ln w="10541" cmpd="sng">
                  <a:solidFill>
                    <a:schemeClr val="accent1">
                      <a:shade val="88000"/>
                      <a:satMod val="110000"/>
                    </a:schemeClr>
                  </a:solidFill>
                  <a:prstDash val="solid"/>
                </a:ln>
                <a:solidFill>
                  <a:srgbClr val="FF0000"/>
                </a:solidFill>
              </a:rPr>
              <a:t>HOA HƯỚNG DƯƠNG</a:t>
            </a:r>
            <a:endParaRPr lang="en-US" sz="2000" b="1" dirty="0">
              <a:ln w="10541" cmpd="sng">
                <a:solidFill>
                  <a:schemeClr val="accent1">
                    <a:shade val="88000"/>
                    <a:satMod val="110000"/>
                  </a:schemeClr>
                </a:solidFill>
                <a:prstDash val="solid"/>
              </a:ln>
              <a:solidFill>
                <a:srgbClr val="FF0000"/>
              </a:solidFill>
            </a:endParaRPr>
          </a:p>
        </p:txBody>
      </p:sp>
      <p:sp>
        <p:nvSpPr>
          <p:cNvPr id="6" name="Rectangle 5"/>
          <p:cNvSpPr/>
          <p:nvPr/>
        </p:nvSpPr>
        <p:spPr>
          <a:xfrm>
            <a:off x="3848788" y="2313058"/>
            <a:ext cx="4201791"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KHÁM PHÁ XÃ HỘI</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322070" y="2870343"/>
            <a:ext cx="9829800" cy="823752"/>
          </a:xfrm>
          <a:prstGeom prst="rect">
            <a:avLst/>
          </a:prstGeom>
          <a:noFill/>
        </p:spPr>
        <p:txBody>
          <a:bodyPr>
            <a:spAutoFit/>
          </a:bodyPr>
          <a:lstStyle/>
          <a:p>
            <a:pPr algn="ctr" eaLnBrk="1" hangingPunct="1">
              <a:lnSpc>
                <a:spcPct val="150000"/>
              </a:lnSpc>
              <a:defRPr/>
            </a:pPr>
            <a:r>
              <a:rPr lang="vi-VN"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Tr</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ường</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tiểu</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học</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đang</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chào</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đón</a:t>
            </a:r>
            <a:r>
              <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rPr>
              <a:t>bé</a:t>
            </a:r>
            <a:endParaRPr lang="en-US" sz="32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ectangle 8"/>
          <p:cNvSpPr/>
          <p:nvPr/>
        </p:nvSpPr>
        <p:spPr>
          <a:xfrm>
            <a:off x="4267200" y="6324600"/>
            <a:ext cx="3364968"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Năm</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2022-2023</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733801" y="4532294"/>
            <a:ext cx="5287024" cy="954107"/>
          </a:xfrm>
          <a:prstGeom prst="rect">
            <a:avLst/>
          </a:prstGeom>
          <a:noFill/>
        </p:spPr>
        <p:txBody>
          <a:bodyPr wrap="none">
            <a:spAutoFit/>
          </a:bodyPr>
          <a:lstStyle/>
          <a:p>
            <a:pPr algn="ctr" eaLnBrk="1" hangingPunct="1">
              <a:defRPr/>
            </a:pPr>
            <a:r>
              <a:rPr lang="en-US" sz="2800" b="1" dirty="0" err="1">
                <a:ln w="10541" cmpd="sng">
                  <a:solidFill>
                    <a:schemeClr val="accent1">
                      <a:shade val="88000"/>
                      <a:satMod val="110000"/>
                    </a:schemeClr>
                  </a:solidFill>
                  <a:prstDash val="solid"/>
                </a:ln>
                <a:solidFill>
                  <a:srgbClr val="FF0000"/>
                </a:solidFill>
              </a:rPr>
              <a:t>Lứa</a:t>
            </a:r>
            <a:r>
              <a:rPr lang="en-US" sz="2800" b="1" dirty="0">
                <a:ln w="10541" cmpd="sng">
                  <a:solidFill>
                    <a:schemeClr val="accent1">
                      <a:shade val="88000"/>
                      <a:satMod val="110000"/>
                    </a:schemeClr>
                  </a:solidFill>
                  <a:prstDash val="solid"/>
                </a:ln>
                <a:solidFill>
                  <a:srgbClr val="FF0000"/>
                </a:solidFill>
              </a:rPr>
              <a:t> </a:t>
            </a:r>
            <a:r>
              <a:rPr lang="en-US" sz="2800" b="1" dirty="0" err="1">
                <a:ln w="10541" cmpd="sng">
                  <a:solidFill>
                    <a:schemeClr val="accent1">
                      <a:shade val="88000"/>
                      <a:satMod val="110000"/>
                    </a:schemeClr>
                  </a:solidFill>
                  <a:prstDash val="solid"/>
                </a:ln>
                <a:solidFill>
                  <a:srgbClr val="FF0000"/>
                </a:solidFill>
              </a:rPr>
              <a:t>tuổi</a:t>
            </a:r>
            <a:r>
              <a:rPr lang="en-US" sz="2800" b="1" dirty="0">
                <a:ln w="10541" cmpd="sng">
                  <a:solidFill>
                    <a:schemeClr val="accent1">
                      <a:shade val="88000"/>
                      <a:satMod val="110000"/>
                    </a:schemeClr>
                  </a:solidFill>
                  <a:prstDash val="solid"/>
                </a:ln>
                <a:solidFill>
                  <a:srgbClr val="FF0000"/>
                </a:solidFill>
              </a:rPr>
              <a:t>: </a:t>
            </a:r>
            <a:r>
              <a:rPr lang="en-US" sz="2800" b="1" dirty="0" err="1">
                <a:ln w="10541" cmpd="sng">
                  <a:solidFill>
                    <a:schemeClr val="accent1">
                      <a:shade val="88000"/>
                      <a:satMod val="110000"/>
                    </a:schemeClr>
                  </a:solidFill>
                  <a:prstDash val="solid"/>
                </a:ln>
                <a:solidFill>
                  <a:srgbClr val="FF0000"/>
                </a:solidFill>
              </a:rPr>
              <a:t>Mẫu</a:t>
            </a:r>
            <a:r>
              <a:rPr lang="en-US" sz="2800" b="1" dirty="0">
                <a:ln w="10541" cmpd="sng">
                  <a:solidFill>
                    <a:schemeClr val="accent1">
                      <a:shade val="88000"/>
                      <a:satMod val="110000"/>
                    </a:schemeClr>
                  </a:solidFill>
                  <a:prstDash val="solid"/>
                </a:ln>
                <a:solidFill>
                  <a:srgbClr val="FF0000"/>
                </a:solidFill>
              </a:rPr>
              <a:t> </a:t>
            </a:r>
            <a:r>
              <a:rPr lang="en-US" sz="2800" b="1" dirty="0" err="1">
                <a:ln w="10541" cmpd="sng">
                  <a:solidFill>
                    <a:schemeClr val="accent1">
                      <a:shade val="88000"/>
                      <a:satMod val="110000"/>
                    </a:schemeClr>
                  </a:solidFill>
                  <a:prstDash val="solid"/>
                </a:ln>
                <a:solidFill>
                  <a:srgbClr val="FF0000"/>
                </a:solidFill>
              </a:rPr>
              <a:t>giáo</a:t>
            </a:r>
            <a:r>
              <a:rPr lang="en-US" sz="2800" b="1" dirty="0">
                <a:ln w="10541" cmpd="sng">
                  <a:solidFill>
                    <a:schemeClr val="accent1">
                      <a:shade val="88000"/>
                      <a:satMod val="110000"/>
                    </a:schemeClr>
                  </a:solidFill>
                  <a:prstDash val="solid"/>
                </a:ln>
                <a:solidFill>
                  <a:srgbClr val="FF0000"/>
                </a:solidFill>
              </a:rPr>
              <a:t> </a:t>
            </a:r>
            <a:r>
              <a:rPr lang="en-US" sz="2800" b="1" dirty="0" err="1">
                <a:ln w="10541" cmpd="sng">
                  <a:solidFill>
                    <a:schemeClr val="accent1">
                      <a:shade val="88000"/>
                      <a:satMod val="110000"/>
                    </a:schemeClr>
                  </a:solidFill>
                  <a:prstDash val="solid"/>
                </a:ln>
                <a:solidFill>
                  <a:srgbClr val="FF0000"/>
                </a:solidFill>
              </a:rPr>
              <a:t>lớn</a:t>
            </a:r>
            <a:r>
              <a:rPr lang="en-US" sz="2800" b="1" dirty="0">
                <a:ln w="10541" cmpd="sng">
                  <a:solidFill>
                    <a:schemeClr val="accent1">
                      <a:shade val="88000"/>
                      <a:satMod val="110000"/>
                    </a:schemeClr>
                  </a:solidFill>
                  <a:prstDash val="solid"/>
                </a:ln>
                <a:solidFill>
                  <a:srgbClr val="FF0000"/>
                </a:solidFill>
              </a:rPr>
              <a:t> (5 – 6 </a:t>
            </a:r>
            <a:r>
              <a:rPr lang="en-US" sz="2800" b="1" dirty="0" err="1">
                <a:ln w="10541" cmpd="sng">
                  <a:solidFill>
                    <a:schemeClr val="accent1">
                      <a:shade val="88000"/>
                      <a:satMod val="110000"/>
                    </a:schemeClr>
                  </a:solidFill>
                  <a:prstDash val="solid"/>
                </a:ln>
                <a:solidFill>
                  <a:srgbClr val="FF0000"/>
                </a:solidFill>
              </a:rPr>
              <a:t>tuổi</a:t>
            </a:r>
            <a:r>
              <a:rPr lang="en-US" sz="2800" b="1" dirty="0">
                <a:ln w="10541" cmpd="sng">
                  <a:solidFill>
                    <a:schemeClr val="accent1">
                      <a:shade val="88000"/>
                      <a:satMod val="110000"/>
                    </a:schemeClr>
                  </a:solidFill>
                  <a:prstDash val="solid"/>
                </a:ln>
                <a:solidFill>
                  <a:srgbClr val="FF0000"/>
                </a:solidFill>
              </a:rPr>
              <a:t>)</a:t>
            </a:r>
          </a:p>
          <a:p>
            <a:pPr algn="ctr" eaLnBrk="1" hangingPunct="1">
              <a:defRPr/>
            </a:pPr>
            <a:r>
              <a:rPr lang="en-US" sz="2800" b="1" dirty="0" err="1">
                <a:ln w="10541" cmpd="sng">
                  <a:solidFill>
                    <a:schemeClr val="accent1">
                      <a:shade val="88000"/>
                      <a:satMod val="110000"/>
                    </a:schemeClr>
                  </a:solidFill>
                  <a:prstDash val="solid"/>
                </a:ln>
                <a:solidFill>
                  <a:srgbClr val="FF0000"/>
                </a:solidFill>
              </a:rPr>
              <a:t>Giáo</a:t>
            </a:r>
            <a:r>
              <a:rPr lang="en-US" sz="2800" b="1" dirty="0">
                <a:ln w="10541" cmpd="sng">
                  <a:solidFill>
                    <a:schemeClr val="accent1">
                      <a:shade val="88000"/>
                      <a:satMod val="110000"/>
                    </a:schemeClr>
                  </a:solidFill>
                  <a:prstDash val="solid"/>
                </a:ln>
                <a:solidFill>
                  <a:srgbClr val="FF0000"/>
                </a:solidFill>
              </a:rPr>
              <a:t> </a:t>
            </a:r>
            <a:r>
              <a:rPr lang="en-US" sz="2800" b="1" dirty="0" err="1">
                <a:ln w="10541" cmpd="sng">
                  <a:solidFill>
                    <a:schemeClr val="accent1">
                      <a:shade val="88000"/>
                      <a:satMod val="110000"/>
                    </a:schemeClr>
                  </a:solidFill>
                  <a:prstDash val="solid"/>
                </a:ln>
                <a:solidFill>
                  <a:srgbClr val="FF0000"/>
                </a:solidFill>
              </a:rPr>
              <a:t>viên</a:t>
            </a:r>
            <a:r>
              <a:rPr lang="en-US" sz="2800" b="1">
                <a:ln w="10541" cmpd="sng">
                  <a:solidFill>
                    <a:schemeClr val="accent1">
                      <a:shade val="88000"/>
                      <a:satMod val="110000"/>
                    </a:schemeClr>
                  </a:solidFill>
                  <a:prstDash val="solid"/>
                </a:ln>
                <a:solidFill>
                  <a:srgbClr val="FF0000"/>
                </a:solidFill>
              </a:rPr>
              <a:t>: </a:t>
            </a:r>
            <a:r>
              <a:rPr lang="en-US" sz="2800" b="1" smtClean="0">
                <a:ln w="10541" cmpd="sng">
                  <a:solidFill>
                    <a:schemeClr val="accent1">
                      <a:shade val="88000"/>
                      <a:satMod val="110000"/>
                    </a:schemeClr>
                  </a:solidFill>
                  <a:prstDash val="solid"/>
                </a:ln>
                <a:solidFill>
                  <a:srgbClr val="FF0000"/>
                </a:solidFill>
              </a:rPr>
              <a:t>Lương Huệ Cúc</a:t>
            </a:r>
            <a:endParaRPr lang="en-US" sz="2800" b="1" dirty="0">
              <a:ln w="10541" cmpd="sng">
                <a:solidFill>
                  <a:schemeClr val="accent1">
                    <a:shade val="88000"/>
                    <a:satMod val="110000"/>
                  </a:schemeClr>
                </a:solidFill>
                <a:prstDash val="solid"/>
              </a:ln>
              <a:solidFill>
                <a:srgbClr val="FF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915" y="923413"/>
            <a:ext cx="1197531" cy="1197531"/>
          </a:xfrm>
          <a:prstGeom prst="rect">
            <a:avLst/>
          </a:prstGeom>
        </p:spPr>
      </p:pic>
    </p:spTree>
    <p:extLst>
      <p:ext uri="{BB962C8B-B14F-4D97-AF65-F5344CB8AC3E}">
        <p14:creationId xmlns:p14="http://schemas.microsoft.com/office/powerpoint/2010/main" val="4187521359"/>
      </p:ext>
    </p:extLst>
  </p:cSld>
  <p:clrMapOvr>
    <a:masterClrMapping/>
  </p:clrMapOvr>
  <p:transition spd="slow"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RONG TR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861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800" decel="100000"/>
                                        <p:tgtEl>
                                          <p:spTgt spid="9220"/>
                                        </p:tgtEl>
                                      </p:cBhvr>
                                    </p:animEffect>
                                    <p:anim calcmode="lin" valueType="num">
                                      <p:cBhvr>
                                        <p:cTn id="8" dur="800" decel="100000" fill="hold"/>
                                        <p:tgtEl>
                                          <p:spTgt spid="9220"/>
                                        </p:tgtEl>
                                        <p:attrNameLst>
                                          <p:attrName>style.rotation</p:attrName>
                                        </p:attrNameLst>
                                      </p:cBhvr>
                                      <p:tavLst>
                                        <p:tav tm="0">
                                          <p:val>
                                            <p:fltVal val="-90"/>
                                          </p:val>
                                        </p:tav>
                                        <p:tav tm="100000">
                                          <p:val>
                                            <p:fltVal val="0"/>
                                          </p:val>
                                        </p:tav>
                                      </p:tavLst>
                                    </p:anim>
                                    <p:anim calcmode="lin" valueType="num">
                                      <p:cBhvr>
                                        <p:cTn id="9" dur="800" decel="100000" fill="hold"/>
                                        <p:tgtEl>
                                          <p:spTgt spid="9220"/>
                                        </p:tgtEl>
                                        <p:attrNameLst>
                                          <p:attrName>ppt_x</p:attrName>
                                        </p:attrNameLst>
                                      </p:cBhvr>
                                      <p:tavLst>
                                        <p:tav tm="0">
                                          <p:val>
                                            <p:strVal val="#ppt_x+0.4"/>
                                          </p:val>
                                        </p:tav>
                                        <p:tav tm="100000">
                                          <p:val>
                                            <p:strVal val="#ppt_x-0.05"/>
                                          </p:val>
                                        </p:tav>
                                      </p:tavLst>
                                    </p:anim>
                                    <p:anim calcmode="lin" valueType="num">
                                      <p:cBhvr>
                                        <p:cTn id="10" dur="800" decel="100000" fill="hold"/>
                                        <p:tgtEl>
                                          <p:spTgt spid="92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tai lieu men\Ản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0"/>
            <a:ext cx="9123362"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921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fltVal val="0"/>
                                          </p:val>
                                        </p:tav>
                                        <p:tav tm="100000">
                                          <p:val>
                                            <p:strVal val="#ppt_w"/>
                                          </p:val>
                                        </p:tav>
                                      </p:tavLst>
                                    </p:anim>
                                    <p:anim calcmode="lin" valueType="num">
                                      <p:cBhvr>
                                        <p:cTn id="8"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N G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52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ĐO DUNG HT TREN BAN 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125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TRUONG 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1981200" y="5410201"/>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a:solidFill>
                  <a:schemeClr val="accent2"/>
                </a:solidFill>
              </a:rPr>
              <a:t>Trường Mẫu Giáo</a:t>
            </a:r>
          </a:p>
        </p:txBody>
      </p:sp>
    </p:spTree>
    <p:extLst>
      <p:ext uri="{BB962C8B-B14F-4D97-AF65-F5344CB8AC3E}">
        <p14:creationId xmlns:p14="http://schemas.microsoft.com/office/powerpoint/2010/main" val="2871366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edge">
                                      <p:cBhvr>
                                        <p:cTn id="7" dur="2000"/>
                                        <p:tgtEl>
                                          <p:spTgt spid="1638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edge">
                                      <p:cBhvr>
                                        <p:cTn id="10"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lơp hoc 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16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Effect transition="in" filter="fade">
                                      <p:cBhvr>
                                        <p:cTn id="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 descr="khung anh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9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2133600" y="2667001"/>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0000"/>
                </a:solidFill>
              </a:rPr>
              <a:t>So sánh trường Tiểu Học và trường Mẫu Giáo</a:t>
            </a:r>
          </a:p>
        </p:txBody>
      </p:sp>
    </p:spTree>
    <p:extLst>
      <p:ext uri="{BB962C8B-B14F-4D97-AF65-F5344CB8AC3E}">
        <p14:creationId xmlns:p14="http://schemas.microsoft.com/office/powerpoint/2010/main" val="63396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 GIAO GANG B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46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anim calcmode="lin" valueType="num">
                                      <p:cBhvr>
                                        <p:cTn id="8" dur="2000" fill="hold"/>
                                        <p:tgtEl>
                                          <p:spTgt spid="18434"/>
                                        </p:tgtEl>
                                        <p:attrNameLst>
                                          <p:attrName>ppt_x</p:attrName>
                                        </p:attrNameLst>
                                      </p:cBhvr>
                                      <p:tavLst>
                                        <p:tav tm="0">
                                          <p:val>
                                            <p:strVal val="#ppt_x"/>
                                          </p:val>
                                        </p:tav>
                                        <p:tav tm="100000">
                                          <p:val>
                                            <p:strVal val="#ppt_x"/>
                                          </p:val>
                                        </p:tav>
                                      </p:tavLst>
                                    </p:anim>
                                    <p:anim calcmode="lin" valueType="num">
                                      <p:cBhvr>
                                        <p:cTn id="9" dur="2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NGOI TREN GHE 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774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2000" fill="hold"/>
                                        <p:tgtEl>
                                          <p:spTgt spid="20484"/>
                                        </p:tgtEl>
                                        <p:attrNameLst>
                                          <p:attrName>ppt_w</p:attrName>
                                        </p:attrNameLst>
                                      </p:cBhvr>
                                      <p:tavLst>
                                        <p:tav tm="0">
                                          <p:val>
                                            <p:fltVal val="0"/>
                                          </p:val>
                                        </p:tav>
                                        <p:tav tm="100000">
                                          <p:val>
                                            <p:strVal val="#ppt_w"/>
                                          </p:val>
                                        </p:tav>
                                      </p:tavLst>
                                    </p:anim>
                                    <p:anim calcmode="lin" valueType="num">
                                      <p:cBhvr>
                                        <p:cTn id="8" dur="2000" fill="hold"/>
                                        <p:tgtEl>
                                          <p:spTgt spid="20484"/>
                                        </p:tgtEl>
                                        <p:attrNameLst>
                                          <p:attrName>ppt_h</p:attrName>
                                        </p:attrNameLst>
                                      </p:cBhvr>
                                      <p:tavLst>
                                        <p:tav tm="0">
                                          <p:val>
                                            <p:fltVal val="0"/>
                                          </p:val>
                                        </p:tav>
                                        <p:tav tm="100000">
                                          <p:val>
                                            <p:strVal val="#ppt_h"/>
                                          </p:val>
                                        </p:tav>
                                      </p:tavLst>
                                    </p:anim>
                                    <p:anim calcmode="lin" valueType="num">
                                      <p:cBhvr>
                                        <p:cTn id="9" dur="2000" fill="hold"/>
                                        <p:tgtEl>
                                          <p:spTgt spid="20484"/>
                                        </p:tgtEl>
                                        <p:attrNameLst>
                                          <p:attrName>style.rotation</p:attrName>
                                        </p:attrNameLst>
                                      </p:cBhvr>
                                      <p:tavLst>
                                        <p:tav tm="0">
                                          <p:val>
                                            <p:fltVal val="360"/>
                                          </p:val>
                                        </p:tav>
                                        <p:tav tm="100000">
                                          <p:val>
                                            <p:fltVal val="0"/>
                                          </p:val>
                                        </p:tav>
                                      </p:tavLst>
                                    </p:anim>
                                    <p:animEffect transition="in" filter="fade">
                                      <p:cBhvr>
                                        <p:cTn id="10"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GIO C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52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Scale>
                                      <p:cBhvr>
                                        <p:cTn id="7" dur="1000" decel="50000" fill="hold">
                                          <p:stCondLst>
                                            <p:cond delay="0"/>
                                          </p:stCondLst>
                                        </p:cTn>
                                        <p:tgtEl>
                                          <p:spTgt spid="327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72"/>
                                        </p:tgtEl>
                                        <p:attrNameLst>
                                          <p:attrName>ppt_x</p:attrName>
                                          <p:attrName>ppt_y</p:attrName>
                                        </p:attrNameLst>
                                      </p:cBhvr>
                                    </p:animMotion>
                                    <p:animEffect transition="in" filter="fade">
                                      <p:cBhvr>
                                        <p:cTn id="9"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828800" y="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I. Mục đích – yêu cầu:</a:t>
            </a:r>
          </a:p>
        </p:txBody>
      </p:sp>
      <p:sp>
        <p:nvSpPr>
          <p:cNvPr id="4099" name="TextBox 2"/>
          <p:cNvSpPr txBox="1">
            <a:spLocks noChangeArrowheads="1"/>
          </p:cNvSpPr>
          <p:nvPr/>
        </p:nvSpPr>
        <p:spPr bwMode="auto">
          <a:xfrm>
            <a:off x="1905000" y="762000"/>
            <a:ext cx="83058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solidFill>
                  <a:srgbClr val="00B0F0"/>
                </a:solidFill>
              </a:rPr>
              <a:t>1. </a:t>
            </a:r>
            <a:r>
              <a:rPr lang="en-US" sz="2800" dirty="0" err="1">
                <a:solidFill>
                  <a:srgbClr val="00B0F0"/>
                </a:solidFill>
              </a:rPr>
              <a:t>Kiến</a:t>
            </a:r>
            <a:r>
              <a:rPr lang="en-US" sz="2800" dirty="0">
                <a:solidFill>
                  <a:srgbClr val="00B0F0"/>
                </a:solidFill>
              </a:rPr>
              <a:t> </a:t>
            </a:r>
            <a:r>
              <a:rPr lang="en-US" sz="2800" dirty="0" err="1">
                <a:solidFill>
                  <a:srgbClr val="00B0F0"/>
                </a:solidFill>
              </a:rPr>
              <a:t>thức</a:t>
            </a:r>
            <a:r>
              <a:rPr lang="en-US" sz="2800" dirty="0">
                <a:solidFill>
                  <a:srgbClr val="00B0F0"/>
                </a:solidFill>
              </a:rPr>
              <a:t>:</a:t>
            </a:r>
          </a:p>
          <a:p>
            <a:pPr eaLnBrk="1" hangingPunct="1">
              <a:buFontTx/>
              <a:buChar char="-"/>
              <a:defRPr/>
            </a:pPr>
            <a:r>
              <a:rPr lang="vi-VN" sz="2800" dirty="0"/>
              <a:t>Trẻ biết tên trường, tên lớp, trường ở đâu.</a:t>
            </a:r>
            <a:endParaRPr lang="en-US" sz="2800" dirty="0"/>
          </a:p>
          <a:p>
            <a:pPr marL="0" indent="0" eaLnBrk="1" hangingPunct="1">
              <a:defRPr/>
            </a:pPr>
            <a:r>
              <a:rPr lang="vi-VN" sz="2800" dirty="0"/>
              <a:t>- Trẻ biết trong trường có những ai</a:t>
            </a:r>
            <a:endParaRPr lang="en-US" sz="2800" dirty="0"/>
          </a:p>
          <a:p>
            <a:pPr marL="0" indent="0" eaLnBrk="1" hangingPunct="1">
              <a:defRPr/>
            </a:pPr>
            <a:r>
              <a:rPr lang="vi-VN" sz="2800" dirty="0"/>
              <a:t>- Trẻ biết tên bạn trai, bạn gái, thấy các bạn đều đáng yêu, đáng quý như nhau.</a:t>
            </a:r>
            <a:br>
              <a:rPr lang="vi-VN" sz="2800" dirty="0"/>
            </a:br>
            <a:r>
              <a:rPr lang="en-US" sz="2800" dirty="0">
                <a:solidFill>
                  <a:srgbClr val="00B0F0"/>
                </a:solidFill>
              </a:rPr>
              <a:t>. </a:t>
            </a:r>
            <a:r>
              <a:rPr lang="en-US" sz="2800" dirty="0" err="1">
                <a:solidFill>
                  <a:srgbClr val="00B0F0"/>
                </a:solidFill>
              </a:rPr>
              <a:t>Kỹ</a:t>
            </a:r>
            <a:r>
              <a:rPr lang="en-US" sz="2800" dirty="0">
                <a:solidFill>
                  <a:srgbClr val="00B0F0"/>
                </a:solidFill>
              </a:rPr>
              <a:t> </a:t>
            </a:r>
            <a:r>
              <a:rPr lang="en-US" sz="2800" dirty="0" err="1">
                <a:solidFill>
                  <a:srgbClr val="00B0F0"/>
                </a:solidFill>
              </a:rPr>
              <a:t>năng</a:t>
            </a:r>
            <a:r>
              <a:rPr lang="en-US" sz="2800" dirty="0"/>
              <a:t>: </a:t>
            </a:r>
          </a:p>
          <a:p>
            <a:pPr eaLnBrk="1" hangingPunct="1">
              <a:buFontTx/>
              <a:buChar char="-"/>
              <a:defRPr/>
            </a:pPr>
            <a:r>
              <a:rPr lang="vi-VN" sz="2800" dirty="0"/>
              <a:t>Trẻ chú ý và ghi nhớ được các hình ảnh về trường, lớp, bạn bè…</a:t>
            </a:r>
            <a:endParaRPr lang="en-US" sz="2800" dirty="0"/>
          </a:p>
          <a:p>
            <a:pPr marL="0" indent="0" eaLnBrk="1" hangingPunct="1">
              <a:defRPr/>
            </a:pPr>
            <a:r>
              <a:rPr lang="vi-VN" sz="2800" dirty="0"/>
              <a:t> - Trẻ trả lời các câu hỏi của cô rõ ràng mạch lạc</a:t>
            </a:r>
            <a:br>
              <a:rPr lang="vi-VN" sz="2800" dirty="0"/>
            </a:br>
            <a:r>
              <a:rPr lang="en-US" sz="2800" dirty="0">
                <a:solidFill>
                  <a:srgbClr val="00B0F0"/>
                </a:solidFill>
              </a:rPr>
              <a:t>3. </a:t>
            </a:r>
            <a:r>
              <a:rPr lang="en-US" sz="2800" dirty="0" err="1">
                <a:solidFill>
                  <a:srgbClr val="00B0F0"/>
                </a:solidFill>
              </a:rPr>
              <a:t>Thái</a:t>
            </a:r>
            <a:r>
              <a:rPr lang="en-US" sz="2800" dirty="0">
                <a:solidFill>
                  <a:srgbClr val="00B0F0"/>
                </a:solidFill>
              </a:rPr>
              <a:t> </a:t>
            </a:r>
            <a:r>
              <a:rPr lang="en-US" sz="2800" dirty="0" err="1">
                <a:solidFill>
                  <a:srgbClr val="00B0F0"/>
                </a:solidFill>
              </a:rPr>
              <a:t>độ</a:t>
            </a:r>
            <a:r>
              <a:rPr lang="en-US" sz="2800" dirty="0">
                <a:solidFill>
                  <a:srgbClr val="00B0F0"/>
                </a:solidFill>
              </a:rPr>
              <a:t>:</a:t>
            </a:r>
            <a:endParaRPr lang="en-US" sz="2800" dirty="0">
              <a:solidFill>
                <a:srgbClr val="7030A0"/>
              </a:solidFill>
            </a:endParaRPr>
          </a:p>
          <a:p>
            <a:pPr marL="457200" indent="-457200" eaLnBrk="1" hangingPunct="1">
              <a:buFontTx/>
              <a:buChar char="-"/>
              <a:defRPr/>
            </a:pPr>
            <a:r>
              <a:rPr lang="vi-VN" sz="2800" dirty="0"/>
              <a:t>Trẻ biết giữ gìn vệ sinh trường, lớp họ</a:t>
            </a:r>
            <a:r>
              <a:rPr lang="en-US" sz="2800" dirty="0"/>
              <a:t>c</a:t>
            </a:r>
          </a:p>
          <a:p>
            <a:pPr marL="457200" indent="-457200" eaLnBrk="1" hangingPunct="1">
              <a:buFontTx/>
              <a:buChar char="-"/>
              <a:defRPr/>
            </a:pPr>
            <a:r>
              <a:rPr lang="vi-VN" sz="2800" dirty="0"/>
              <a:t> - Trẻ yêu thương bạn bè, thầy cô, biết giúp đỡ các bạn</a:t>
            </a:r>
            <a:br>
              <a:rPr lang="vi-VN" sz="2800" dirty="0"/>
            </a:br>
            <a:r>
              <a:rPr lang="vi-VN" sz="2800" dirty="0"/>
              <a:t/>
            </a:r>
            <a:br>
              <a:rPr lang="vi-VN" sz="2800" dirty="0"/>
            </a:br>
            <a:endParaRPr lang="en-US" dirty="0"/>
          </a:p>
        </p:txBody>
      </p:sp>
    </p:spTree>
    <p:extLst>
      <p:ext uri="{BB962C8B-B14F-4D97-AF65-F5344CB8AC3E}">
        <p14:creationId xmlns:p14="http://schemas.microsoft.com/office/powerpoint/2010/main" val="392973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DO C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458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anim calcmode="lin" valueType="num">
                                      <p:cBhvr>
                                        <p:cTn id="8" dur="2000" fill="hold"/>
                                        <p:tgtEl>
                                          <p:spTgt spid="21508"/>
                                        </p:tgtEl>
                                        <p:attrNameLst>
                                          <p:attrName>ppt_x</p:attrName>
                                        </p:attrNameLst>
                                      </p:cBhvr>
                                      <p:tavLst>
                                        <p:tav tm="0">
                                          <p:val>
                                            <p:strVal val="#ppt_x"/>
                                          </p:val>
                                        </p:tav>
                                        <p:tav tm="100000">
                                          <p:val>
                                            <p:strVal val="#ppt_x"/>
                                          </p:val>
                                        </p:tav>
                                      </p:tavLst>
                                    </p:anim>
                                    <p:anim calcmode="lin" valueType="num">
                                      <p:cBhvr>
                                        <p:cTn id="9" dur="2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900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2000" fill="hold"/>
                                        <p:tgtEl>
                                          <p:spTgt spid="33796"/>
                                        </p:tgtEl>
                                        <p:attrNameLst>
                                          <p:attrName>ppt_w</p:attrName>
                                        </p:attrNameLst>
                                      </p:cBhvr>
                                      <p:tavLst>
                                        <p:tav tm="0">
                                          <p:val>
                                            <p:fltVal val="0"/>
                                          </p:val>
                                        </p:tav>
                                        <p:tav tm="100000">
                                          <p:val>
                                            <p:strVal val="#ppt_w"/>
                                          </p:val>
                                        </p:tav>
                                      </p:tavLst>
                                    </p:anim>
                                    <p:anim calcmode="lin" valueType="num">
                                      <p:cBhvr>
                                        <p:cTn id="8" dur="2000" fill="hold"/>
                                        <p:tgtEl>
                                          <p:spTgt spid="337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descr="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2971800" y="2209801"/>
            <a:ext cx="6324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a:solidFill>
                  <a:srgbClr val="9900CC"/>
                </a:solidFill>
              </a:rPr>
              <a:t>Giới thiệu đồ dùng học tập của học sinh lớp Một.</a:t>
            </a:r>
          </a:p>
        </p:txBody>
      </p:sp>
    </p:spTree>
    <p:extLst>
      <p:ext uri="{BB962C8B-B14F-4D97-AF65-F5344CB8AC3E}">
        <p14:creationId xmlns:p14="http://schemas.microsoft.com/office/powerpoint/2010/main" val="87290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556"/>
                                        </p:tgtEl>
                                        <p:attrNameLst>
                                          <p:attrName>style.visibility</p:attrName>
                                        </p:attrNameLst>
                                      </p:cBhvr>
                                      <p:to>
                                        <p:strVal val="visible"/>
                                      </p:to>
                                    </p:set>
                                    <p:anim calcmode="lin" valueType="num">
                                      <p:cBhvr>
                                        <p:cTn id="7" dur="2000" fill="hold"/>
                                        <p:tgtEl>
                                          <p:spTgt spid="23556"/>
                                        </p:tgtEl>
                                        <p:attrNameLst>
                                          <p:attrName>ppt_w</p:attrName>
                                        </p:attrNameLst>
                                      </p:cBhvr>
                                      <p:tavLst>
                                        <p:tav tm="0">
                                          <p:val>
                                            <p:fltVal val="0"/>
                                          </p:val>
                                        </p:tav>
                                        <p:tav tm="100000">
                                          <p:val>
                                            <p:strVal val="#ppt_w"/>
                                          </p:val>
                                        </p:tav>
                                      </p:tavLst>
                                    </p:anim>
                                    <p:anim calcmode="lin" valueType="num">
                                      <p:cBhvr>
                                        <p:cTn id="8" dur="2000" fill="hold"/>
                                        <p:tgtEl>
                                          <p:spTgt spid="23556"/>
                                        </p:tgtEl>
                                        <p:attrNameLst>
                                          <p:attrName>ppt_h</p:attrName>
                                        </p:attrNameLst>
                                      </p:cBhvr>
                                      <p:tavLst>
                                        <p:tav tm="0">
                                          <p:val>
                                            <p:fltVal val="0"/>
                                          </p:val>
                                        </p:tav>
                                        <p:tav tm="100000">
                                          <p:val>
                                            <p:strVal val="#ppt_h"/>
                                          </p:val>
                                        </p:tav>
                                      </p:tavLst>
                                    </p:anim>
                                    <p:anim calcmode="lin" valueType="num">
                                      <p:cBhvr>
                                        <p:cTn id="9" dur="2000" fill="hold"/>
                                        <p:tgtEl>
                                          <p:spTgt spid="23556"/>
                                        </p:tgtEl>
                                        <p:attrNameLst>
                                          <p:attrName>style.rotation</p:attrName>
                                        </p:attrNameLst>
                                      </p:cBhvr>
                                      <p:tavLst>
                                        <p:tav tm="0">
                                          <p:val>
                                            <p:fltVal val="90"/>
                                          </p:val>
                                        </p:tav>
                                        <p:tav tm="100000">
                                          <p:val>
                                            <p:fltVal val="0"/>
                                          </p:val>
                                        </p:tav>
                                      </p:tavLst>
                                    </p:anim>
                                    <p:animEffect transition="in" filter="fade">
                                      <p:cBhvr>
                                        <p:cTn id="10" dur="2000"/>
                                        <p:tgtEl>
                                          <p:spTgt spid="2355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3557"/>
                                        </p:tgtEl>
                                        <p:attrNameLst>
                                          <p:attrName>style.visibility</p:attrName>
                                        </p:attrNameLst>
                                      </p:cBhvr>
                                      <p:to>
                                        <p:strVal val="visible"/>
                                      </p:to>
                                    </p:set>
                                    <p:anim calcmode="lin" valueType="num">
                                      <p:cBhvr>
                                        <p:cTn id="13" dur="2000" fill="hold"/>
                                        <p:tgtEl>
                                          <p:spTgt spid="23557"/>
                                        </p:tgtEl>
                                        <p:attrNameLst>
                                          <p:attrName>ppt_w</p:attrName>
                                        </p:attrNameLst>
                                      </p:cBhvr>
                                      <p:tavLst>
                                        <p:tav tm="0">
                                          <p:val>
                                            <p:fltVal val="0"/>
                                          </p:val>
                                        </p:tav>
                                        <p:tav tm="100000">
                                          <p:val>
                                            <p:strVal val="#ppt_w"/>
                                          </p:val>
                                        </p:tav>
                                      </p:tavLst>
                                    </p:anim>
                                    <p:anim calcmode="lin" valueType="num">
                                      <p:cBhvr>
                                        <p:cTn id="14" dur="2000" fill="hold"/>
                                        <p:tgtEl>
                                          <p:spTgt spid="23557"/>
                                        </p:tgtEl>
                                        <p:attrNameLst>
                                          <p:attrName>ppt_h</p:attrName>
                                        </p:attrNameLst>
                                      </p:cBhvr>
                                      <p:tavLst>
                                        <p:tav tm="0">
                                          <p:val>
                                            <p:fltVal val="0"/>
                                          </p:val>
                                        </p:tav>
                                        <p:tav tm="100000">
                                          <p:val>
                                            <p:strVal val="#ppt_h"/>
                                          </p:val>
                                        </p:tav>
                                      </p:tavLst>
                                    </p:anim>
                                    <p:anim calcmode="lin" valueType="num">
                                      <p:cBhvr>
                                        <p:cTn id="15" dur="2000" fill="hold"/>
                                        <p:tgtEl>
                                          <p:spTgt spid="23557"/>
                                        </p:tgtEl>
                                        <p:attrNameLst>
                                          <p:attrName>style.rotation</p:attrName>
                                        </p:attrNameLst>
                                      </p:cBhvr>
                                      <p:tavLst>
                                        <p:tav tm="0">
                                          <p:val>
                                            <p:fltVal val="90"/>
                                          </p:val>
                                        </p:tav>
                                        <p:tav tm="100000">
                                          <p:val>
                                            <p:fltVal val="0"/>
                                          </p:val>
                                        </p:tav>
                                      </p:tavLst>
                                    </p:anim>
                                    <p:animEffect transition="in" filter="fade">
                                      <p:cBhvr>
                                        <p:cTn id="16"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13.pn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AI 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647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008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slide(fromBottom)">
                                      <p:cBhvr>
                                        <p:cTn id="7" dur="2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SACH T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274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QUYEN V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4478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490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2000"/>
                                        <p:tgtEl>
                                          <p:spTgt spid="24581"/>
                                        </p:tgtEl>
                                      </p:cBhvr>
                                    </p:animEffect>
                                    <p:set>
                                      <p:cBhvr>
                                        <p:cTn id="12" dur="1" fill="hold">
                                          <p:stCondLst>
                                            <p:cond delay="1999"/>
                                          </p:stCondLst>
                                        </p:cTn>
                                        <p:tgtEl>
                                          <p:spTgt spid="245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wheel(4)">
                                      <p:cBhvr>
                                        <p:cTn id="17"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B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76"/>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HOP BU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95400"/>
            <a:ext cx="670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4102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5"/>
          <p:cNvGrpSpPr>
            <a:grpSpLocks/>
          </p:cNvGrpSpPr>
          <p:nvPr/>
        </p:nvGrpSpPr>
        <p:grpSpPr bwMode="auto">
          <a:xfrm>
            <a:off x="1595438" y="1"/>
            <a:ext cx="3143250" cy="2924175"/>
            <a:chOff x="45" y="30"/>
            <a:chExt cx="1980" cy="1842"/>
          </a:xfrm>
        </p:grpSpPr>
        <p:pic>
          <p:nvPicPr>
            <p:cNvPr id="26634" name="Picture 1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 y="72"/>
              <a:ext cx="3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957" y="-702"/>
              <a:ext cx="3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0" name="Picture 1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4102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1" name="Group 15"/>
          <p:cNvGrpSpPr>
            <a:grpSpLocks/>
          </p:cNvGrpSpPr>
          <p:nvPr/>
        </p:nvGrpSpPr>
        <p:grpSpPr bwMode="auto">
          <a:xfrm>
            <a:off x="-4500563" y="1"/>
            <a:ext cx="3143250" cy="2924175"/>
            <a:chOff x="45" y="30"/>
            <a:chExt cx="1980" cy="1842"/>
          </a:xfrm>
        </p:grpSpPr>
        <p:pic>
          <p:nvPicPr>
            <p:cNvPr id="26632" name="Picture 1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 y="72"/>
              <a:ext cx="3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957" y="-702"/>
              <a:ext cx="3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0223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slide(fromBottom)">
                                      <p:cBhvr>
                                        <p:cTn id="7" dur="2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entileframe1181x1772png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BUT C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3000"/>
            <a:ext cx="6248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cuc g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743200"/>
            <a:ext cx="2800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3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Scale>
                                      <p:cBhvr>
                                        <p:cTn id="7"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2"/>
                                        </p:tgtEl>
                                        <p:attrNameLst>
                                          <p:attrName>ppt_x</p:attrName>
                                          <p:attrName>ppt_y</p:attrName>
                                        </p:attrNameLst>
                                      </p:cBhvr>
                                    </p:animMotion>
                                    <p:animEffect transition="in" filter="fade">
                                      <p:cBhvr>
                                        <p:cTn id="9" dur="1000"/>
                                        <p:tgtEl>
                                          <p:spTgt spid="27652"/>
                                        </p:tgtEl>
                                      </p:cBhvr>
                                    </p:animEffect>
                                  </p:childTnLst>
                                </p:cTn>
                              </p:par>
                              <p:par>
                                <p:cTn id="10" presetID="52" presetClass="entr" presetSubtype="0" fill="hold" nodeType="withEffect">
                                  <p:stCondLst>
                                    <p:cond delay="0"/>
                                  </p:stCondLst>
                                  <p:childTnLst>
                                    <p:set>
                                      <p:cBhvr>
                                        <p:cTn id="11" dur="1" fill="hold">
                                          <p:stCondLst>
                                            <p:cond delay="0"/>
                                          </p:stCondLst>
                                        </p:cTn>
                                        <p:tgtEl>
                                          <p:spTgt spid="27656"/>
                                        </p:tgtEl>
                                        <p:attrNameLst>
                                          <p:attrName>style.visibility</p:attrName>
                                        </p:attrNameLst>
                                      </p:cBhvr>
                                      <p:to>
                                        <p:strVal val="visible"/>
                                      </p:to>
                                    </p:set>
                                    <p:animScale>
                                      <p:cBhvr>
                                        <p:cTn id="12" dur="1000" decel="50000" fill="hold">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7656"/>
                                        </p:tgtEl>
                                        <p:attrNameLst>
                                          <p:attrName>ppt_x</p:attrName>
                                          <p:attrName>ppt_y</p:attrName>
                                        </p:attrNameLst>
                                      </p:cBhvr>
                                    </p:animMotion>
                                    <p:animEffect transition="in" filter="fade">
                                      <p:cBhvr>
                                        <p:cTn id="14"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365_Frame_1331_1795x1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mau s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777">
            <a:off x="3048000" y="1600200"/>
            <a:ext cx="6248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657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THUOC 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33800"/>
            <a:ext cx="4648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BUT M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95400"/>
            <a:ext cx="457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097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 calcmode="lin" valueType="num">
                                      <p:cBhvr>
                                        <p:cTn id="7" dur="1000" decel="50000" fill="hold">
                                          <p:stCondLst>
                                            <p:cond delay="0"/>
                                          </p:stCondLst>
                                        </p:cTn>
                                        <p:tgtEl>
                                          <p:spTgt spid="2663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663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6635"/>
                                        </p:tgtEl>
                                        <p:attrNameLst>
                                          <p:attrName>ppt_w</p:attrName>
                                        </p:attrNameLst>
                                      </p:cBhvr>
                                      <p:tavLst>
                                        <p:tav tm="0">
                                          <p:val>
                                            <p:strVal val="#ppt_w*.05"/>
                                          </p:val>
                                        </p:tav>
                                        <p:tav tm="100000">
                                          <p:val>
                                            <p:strVal val="#ppt_w"/>
                                          </p:val>
                                        </p:tav>
                                      </p:tavLst>
                                    </p:anim>
                                    <p:anim calcmode="lin" valueType="num">
                                      <p:cBhvr>
                                        <p:cTn id="10" dur="2000" fill="hold"/>
                                        <p:tgtEl>
                                          <p:spTgt spid="2663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663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663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663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663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6634"/>
                                        </p:tgtEl>
                                        <p:attrNameLst>
                                          <p:attrName>style.visibility</p:attrName>
                                        </p:attrNameLst>
                                      </p:cBhvr>
                                      <p:to>
                                        <p:strVal val="visible"/>
                                      </p:to>
                                    </p:set>
                                    <p:anim calcmode="lin" valueType="num">
                                      <p:cBhvr>
                                        <p:cTn id="19" dur="1000" decel="50000" fill="hold">
                                          <p:stCondLst>
                                            <p:cond delay="0"/>
                                          </p:stCondLst>
                                        </p:cTn>
                                        <p:tgtEl>
                                          <p:spTgt spid="26634"/>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26634"/>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26634"/>
                                        </p:tgtEl>
                                        <p:attrNameLst>
                                          <p:attrName>ppt_w</p:attrName>
                                        </p:attrNameLst>
                                      </p:cBhvr>
                                      <p:tavLst>
                                        <p:tav tm="0">
                                          <p:val>
                                            <p:strVal val="#ppt_w*.05"/>
                                          </p:val>
                                        </p:tav>
                                        <p:tav tm="100000">
                                          <p:val>
                                            <p:strVal val="#ppt_w"/>
                                          </p:val>
                                        </p:tav>
                                      </p:tavLst>
                                    </p:anim>
                                    <p:anim calcmode="lin" valueType="num">
                                      <p:cBhvr>
                                        <p:cTn id="22" dur="2000" fill="hold"/>
                                        <p:tgtEl>
                                          <p:spTgt spid="26634"/>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26634"/>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26634"/>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26634"/>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5400"/>
            <a:ext cx="9109075" cy="6832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76" name="Picture 4" descr="BANG 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HOP P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86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219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anim calcmode="lin" valueType="num">
                                      <p:cBhvr>
                                        <p:cTn id="8" dur="1000" fill="hold"/>
                                        <p:tgtEl>
                                          <p:spTgt spid="28676"/>
                                        </p:tgtEl>
                                        <p:attrNameLst>
                                          <p:attrName>ppt_x</p:attrName>
                                        </p:attrNameLst>
                                      </p:cBhvr>
                                      <p:tavLst>
                                        <p:tav tm="0">
                                          <p:val>
                                            <p:strVal val="#ppt_x"/>
                                          </p:val>
                                        </p:tav>
                                        <p:tav tm="100000">
                                          <p:val>
                                            <p:strVal val="#ppt_x"/>
                                          </p:val>
                                        </p:tav>
                                      </p:tavLst>
                                    </p:anim>
                                    <p:anim calcmode="lin" valueType="num">
                                      <p:cBhvr>
                                        <p:cTn id="9" dur="1000" fill="hold"/>
                                        <p:tgtEl>
                                          <p:spTgt spid="2867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p:cTn id="13" dur="1000" fill="hold"/>
                                        <p:tgtEl>
                                          <p:spTgt spid="28679"/>
                                        </p:tgtEl>
                                        <p:attrNameLst>
                                          <p:attrName>ppt_x</p:attrName>
                                        </p:attrNameLst>
                                      </p:cBhvr>
                                      <p:tavLst>
                                        <p:tav tm="0">
                                          <p:val>
                                            <p:strVal val="#ppt_x-.2"/>
                                          </p:val>
                                        </p:tav>
                                        <p:tav tm="100000">
                                          <p:val>
                                            <p:strVal val="#ppt_x"/>
                                          </p:val>
                                        </p:tav>
                                      </p:tavLst>
                                    </p:anim>
                                    <p:anim calcmode="lin" valueType="num">
                                      <p:cBhvr>
                                        <p:cTn id="14" dur="1000" fill="hold"/>
                                        <p:tgtEl>
                                          <p:spTgt spid="2867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905000" y="-1524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a:solidFill>
                  <a:srgbClr val="FF0000"/>
                </a:solidFill>
              </a:rPr>
              <a:t>II. Chuẩn bị:</a:t>
            </a:r>
          </a:p>
        </p:txBody>
      </p:sp>
      <p:sp>
        <p:nvSpPr>
          <p:cNvPr id="4" name="TextBox 3"/>
          <p:cNvSpPr txBox="1"/>
          <p:nvPr/>
        </p:nvSpPr>
        <p:spPr>
          <a:xfrm>
            <a:off x="1524000" y="1066800"/>
            <a:ext cx="8763000" cy="5570538"/>
          </a:xfrm>
          <a:prstGeom prst="rect">
            <a:avLst/>
          </a:prstGeom>
          <a:noFill/>
        </p:spPr>
        <p:txBody>
          <a:bodyPr>
            <a:spAutoFit/>
          </a:bodyPr>
          <a:lstStyle/>
          <a:p>
            <a:pPr marL="342900" indent="-342900">
              <a:buFontTx/>
              <a:buChar char="-"/>
              <a:defRPr/>
            </a:pPr>
            <a:r>
              <a:rPr lang="vi-VN" sz="3200" dirty="0"/>
              <a:t>Hình </a:t>
            </a:r>
            <a:r>
              <a:rPr lang="vi-VN" sz="3200" dirty="0"/>
              <a:t>ảnh toàn cảnh về trường mẫu giáo.( ảnh trẻ đang vui chơi, bác lao công đang quét dọn, bác bảo vệ, ảnh cổng trường mầm non, sân trường, các phòng học</a:t>
            </a:r>
            <a:r>
              <a:rPr lang="vi-VN" sz="3200" dirty="0"/>
              <a:t>…)</a:t>
            </a:r>
            <a:endParaRPr lang="en-US" sz="3200" dirty="0"/>
          </a:p>
          <a:p>
            <a:pPr eaLnBrk="1" hangingPunct="1">
              <a:defRPr/>
            </a:pPr>
            <a:r>
              <a:rPr lang="vi-VN" sz="3200" dirty="0"/>
              <a:t>- </a:t>
            </a:r>
            <a:r>
              <a:rPr lang="vi-VN" sz="3200" dirty="0"/>
              <a:t>Băng đĩa có bài hát về trường mẫu giáo.(Vườn trường mùa thu, Trường chúng cháu là trường mầm non, Vui đến trường, Em đi mẫu giáo, bài ca đi học, Cháu vẫn nhớ trường mầm non</a:t>
            </a:r>
            <a:r>
              <a:rPr lang="vi-VN" sz="3200" dirty="0"/>
              <a:t>…)</a:t>
            </a:r>
            <a:endParaRPr lang="en-US" sz="3200" dirty="0"/>
          </a:p>
          <a:p>
            <a:pPr eaLnBrk="1" hangingPunct="1">
              <a:defRPr/>
            </a:pPr>
            <a:r>
              <a:rPr lang="vi-VN" sz="3200" dirty="0"/>
              <a:t>- </a:t>
            </a:r>
            <a:r>
              <a:rPr lang="vi-VN" sz="3200" dirty="0"/>
              <a:t>Tích hợp: Âm nhạc</a:t>
            </a:r>
            <a:r>
              <a:rPr lang="vi-VN" dirty="0"/>
              <a:t/>
            </a:r>
            <a:br>
              <a:rPr lang="vi-VN" dirty="0"/>
            </a:br>
            <a:r>
              <a:rPr lang="vi-VN" dirty="0"/>
              <a:t/>
            </a:r>
            <a:br>
              <a:rPr lang="vi-VN" dirty="0"/>
            </a:br>
            <a:endParaRPr lang="en-US" dirty="0">
              <a:latin typeface="Arial" charset="0"/>
            </a:endParaRPr>
          </a:p>
        </p:txBody>
      </p:sp>
    </p:spTree>
    <p:extLst>
      <p:ext uri="{BB962C8B-B14F-4D97-AF65-F5344CB8AC3E}">
        <p14:creationId xmlns:p14="http://schemas.microsoft.com/office/powerpoint/2010/main" val="2116266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giay m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430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800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2000" fill="hold"/>
                                        <p:tgtEl>
                                          <p:spTgt spid="34820"/>
                                        </p:tgtEl>
                                        <p:attrNameLst>
                                          <p:attrName>ppt_w</p:attrName>
                                        </p:attrNameLst>
                                      </p:cBhvr>
                                      <p:tavLst>
                                        <p:tav tm="0">
                                          <p:val>
                                            <p:strVal val="#ppt_w*0.05"/>
                                          </p:val>
                                        </p:tav>
                                        <p:tav tm="100000">
                                          <p:val>
                                            <p:strVal val="#ppt_w"/>
                                          </p:val>
                                        </p:tav>
                                      </p:tavLst>
                                    </p:anim>
                                    <p:anim calcmode="lin" valueType="num">
                                      <p:cBhvr>
                                        <p:cTn id="8" dur="2000" fill="hold"/>
                                        <p:tgtEl>
                                          <p:spTgt spid="34820"/>
                                        </p:tgtEl>
                                        <p:attrNameLst>
                                          <p:attrName>ppt_h</p:attrName>
                                        </p:attrNameLst>
                                      </p:cBhvr>
                                      <p:tavLst>
                                        <p:tav tm="0">
                                          <p:val>
                                            <p:strVal val="#ppt_h"/>
                                          </p:val>
                                        </p:tav>
                                        <p:tav tm="100000">
                                          <p:val>
                                            <p:strVal val="#ppt_h"/>
                                          </p:val>
                                        </p:tav>
                                      </p:tavLst>
                                    </p:anim>
                                    <p:anim calcmode="lin" valueType="num">
                                      <p:cBhvr>
                                        <p:cTn id="9" dur="2000" fill="hold"/>
                                        <p:tgtEl>
                                          <p:spTgt spid="34820"/>
                                        </p:tgtEl>
                                        <p:attrNameLst>
                                          <p:attrName>ppt_x</p:attrName>
                                        </p:attrNameLst>
                                      </p:cBhvr>
                                      <p:tavLst>
                                        <p:tav tm="0">
                                          <p:val>
                                            <p:strVal val="#ppt_x-.2"/>
                                          </p:val>
                                        </p:tav>
                                        <p:tav tm="100000">
                                          <p:val>
                                            <p:strVal val="#ppt_x"/>
                                          </p:val>
                                        </p:tav>
                                      </p:tavLst>
                                    </p:anim>
                                    <p:anim calcmode="lin" valueType="num">
                                      <p:cBhvr>
                                        <p:cTn id="10" dur="2000" fill="hold"/>
                                        <p:tgtEl>
                                          <p:spTgt spid="34820"/>
                                        </p:tgtEl>
                                        <p:attrNameLst>
                                          <p:attrName>ppt_y</p:attrName>
                                        </p:attrNameLst>
                                      </p:cBhvr>
                                      <p:tavLst>
                                        <p:tav tm="0">
                                          <p:val>
                                            <p:strVal val="#ppt_y"/>
                                          </p:val>
                                        </p:tav>
                                        <p:tav tm="100000">
                                          <p:val>
                                            <p:strVal val="#ppt_y"/>
                                          </p:val>
                                        </p:tav>
                                      </p:tavLst>
                                    </p:anim>
                                    <p:animEffect transition="in" filter="fade">
                                      <p:cBhvr>
                                        <p:cTn id="11"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Frames PPT 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3048000" y="2133601"/>
            <a:ext cx="6172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i="1" u="sng">
                <a:solidFill>
                  <a:srgbClr val="CC0000"/>
                </a:solidFill>
              </a:rPr>
              <a:t>Trò chơi:</a:t>
            </a:r>
            <a:r>
              <a:rPr lang="en-US" altLang="en-US" sz="4000" b="1">
                <a:solidFill>
                  <a:srgbClr val="CC0000"/>
                </a:solidFill>
              </a:rPr>
              <a:t> </a:t>
            </a:r>
          </a:p>
          <a:p>
            <a:pPr algn="ctr" eaLnBrk="1" hangingPunct="1">
              <a:spcBef>
                <a:spcPct val="50000"/>
              </a:spcBef>
            </a:pPr>
            <a:r>
              <a:rPr lang="en-US" altLang="en-US" sz="4000" b="1">
                <a:solidFill>
                  <a:schemeClr val="hlink"/>
                </a:solidFill>
              </a:rPr>
              <a:t>Thi xem ai nhanh</a:t>
            </a:r>
          </a:p>
        </p:txBody>
      </p:sp>
      <p:pic>
        <p:nvPicPr>
          <p:cNvPr id="31750" name="chau van nho truong mam no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436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40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1749"/>
                                        </p:tgtEl>
                                        <p:attrNameLst>
                                          <p:attrName>style.visibility</p:attrName>
                                        </p:attrNameLst>
                                      </p:cBhvr>
                                      <p:to>
                                        <p:strVal val="visible"/>
                                      </p:to>
                                    </p:set>
                                    <p:anim by="(-#ppt_w*2)" calcmode="lin" valueType="num">
                                      <p:cBhvr rctx="PPT">
                                        <p:cTn id="7" dur="1000" autoRev="1" fill="hold">
                                          <p:stCondLst>
                                            <p:cond delay="0"/>
                                          </p:stCondLst>
                                        </p:cTn>
                                        <p:tgtEl>
                                          <p:spTgt spid="31749"/>
                                        </p:tgtEl>
                                        <p:attrNameLst>
                                          <p:attrName>ppt_w</p:attrName>
                                        </p:attrNameLst>
                                      </p:cBhvr>
                                    </p:anim>
                                    <p:anim by="(#ppt_w*0.50)" calcmode="lin" valueType="num">
                                      <p:cBhvr>
                                        <p:cTn id="8" dur="1000" decel="50000" autoRev="1" fill="hold">
                                          <p:stCondLst>
                                            <p:cond delay="0"/>
                                          </p:stCondLst>
                                        </p:cTn>
                                        <p:tgtEl>
                                          <p:spTgt spid="31749"/>
                                        </p:tgtEl>
                                        <p:attrNameLst>
                                          <p:attrName>ppt_x</p:attrName>
                                        </p:attrNameLst>
                                      </p:cBhvr>
                                    </p:anim>
                                    <p:anim from="(-#ppt_h/2)" to="(#ppt_y)" calcmode="lin" valueType="num">
                                      <p:cBhvr>
                                        <p:cTn id="9" dur="2000" fill="hold">
                                          <p:stCondLst>
                                            <p:cond delay="0"/>
                                          </p:stCondLst>
                                        </p:cTn>
                                        <p:tgtEl>
                                          <p:spTgt spid="31749"/>
                                        </p:tgtEl>
                                        <p:attrNameLst>
                                          <p:attrName>ppt_y</p:attrName>
                                        </p:attrNameLst>
                                      </p:cBhvr>
                                    </p:anim>
                                    <p:animRot by="21600000">
                                      <p:cBhvr>
                                        <p:cTn id="10" dur="2000" fill="hold">
                                          <p:stCondLst>
                                            <p:cond delay="0"/>
                                          </p:stCondLst>
                                        </p:cTn>
                                        <p:tgtEl>
                                          <p:spTgt spid="3174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28777" fill="hold"/>
                                        <p:tgtEl>
                                          <p:spTgt spid="317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8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31750"/>
                </p:tgtEl>
              </p:cMediaNode>
            </p:audio>
          </p:childTnLst>
        </p:cTn>
      </p:par>
    </p:tnLst>
    <p:bldLst>
      <p:bldP spid="317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819401" y="2514601"/>
            <a:ext cx="8855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FF0000"/>
                </a:solidFill>
              </a:rPr>
              <a:t>Kết thúc:</a:t>
            </a:r>
          </a:p>
          <a:p>
            <a:pPr eaLnBrk="1" hangingPunct="1"/>
            <a:r>
              <a:rPr lang="en-US" altLang="en-US" sz="3600">
                <a:solidFill>
                  <a:srgbClr val="00B0F0"/>
                </a:solidFill>
              </a:rPr>
              <a:t>Cô nhận xét và tuyên dương trẻ</a:t>
            </a:r>
          </a:p>
        </p:txBody>
      </p:sp>
    </p:spTree>
    <p:extLst>
      <p:ext uri="{BB962C8B-B14F-4D97-AF65-F5344CB8AC3E}">
        <p14:creationId xmlns:p14="http://schemas.microsoft.com/office/powerpoint/2010/main" val="33944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WordArt 3"/>
          <p:cNvSpPr>
            <a:spLocks noChangeArrowheads="1" noChangeShapeType="1" noTextEdit="1"/>
          </p:cNvSpPr>
          <p:nvPr/>
        </p:nvSpPr>
        <p:spPr bwMode="auto">
          <a:xfrm>
            <a:off x="3962400" y="1524001"/>
            <a:ext cx="3657600" cy="1255713"/>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VnVogue" panose="020B7200000000000000" pitchFamily="34" charset="0"/>
              </a:rPr>
              <a:t>Hoạt động1</a:t>
            </a:r>
          </a:p>
        </p:txBody>
      </p:sp>
      <p:sp>
        <p:nvSpPr>
          <p:cNvPr id="33796" name="WordArt 4"/>
          <p:cNvSpPr>
            <a:spLocks noChangeArrowheads="1" noChangeShapeType="1" noTextEdit="1"/>
          </p:cNvSpPr>
          <p:nvPr/>
        </p:nvSpPr>
        <p:spPr bwMode="auto">
          <a:xfrm>
            <a:off x="4038600" y="3160714"/>
            <a:ext cx="4572000" cy="1182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VnVogue" panose="020B7200000000000000" pitchFamily="34" charset="0"/>
              </a:rPr>
              <a:t>Gây hứng thú</a:t>
            </a:r>
          </a:p>
        </p:txBody>
      </p:sp>
      <p:pic>
        <p:nvPicPr>
          <p:cNvPr id="33797" name="21 Track 21 Vui den truwong .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655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lide(fromBottom)">
                                      <p:cBhvr>
                                        <p:cTn id="7" dur="500"/>
                                        <p:tgtEl>
                                          <p:spTgt spid="33795"/>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12" presetClass="entr" presetSubtype="4"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slide(fromBottom)">
                                      <p:cBhvr>
                                        <p:cTn id="10"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379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92886" fill="hold"/>
                                        <p:tgtEl>
                                          <p:spTgt spid="33797"/>
                                        </p:tgtEl>
                                      </p:cBhvr>
                                    </p:cmd>
                                  </p:childTnLst>
                                </p:cTn>
                              </p:par>
                            </p:childTnLst>
                          </p:cTn>
                        </p:par>
                      </p:childTnLst>
                    </p:cTn>
                  </p:par>
                </p:childTnLst>
              </p:cTn>
              <p:nextCondLst>
                <p:cond evt="onClick" delay="0">
                  <p:tgtEl>
                    <p:spTgt spid="33797"/>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3379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300" y="1600201"/>
            <a:ext cx="9677400" cy="2769989"/>
          </a:xfrm>
          <a:prstGeom prst="rect">
            <a:avLst/>
          </a:prstGeom>
        </p:spPr>
        <p:txBody>
          <a:bodyPr>
            <a:spAutoFit/>
          </a:bodyPr>
          <a:lstStyle/>
          <a:p>
            <a:pPr algn="ctr" eaLnBrk="1" hangingPunct="1">
              <a:defRPr/>
            </a:pPr>
            <a:r>
              <a:rPr lang="en-US" sz="4000" b="1" spc="50" dirty="0" err="1">
                <a:ln w="11430"/>
                <a:effectLst>
                  <a:outerShdw blurRad="76200" dist="50800" dir="5400000" algn="tl" rotWithShape="0">
                    <a:srgbClr val="000000">
                      <a:alpha val="65000"/>
                    </a:srgbClr>
                  </a:outerShdw>
                </a:effectLst>
                <a:latin typeface="Arial" charset="0"/>
              </a:rPr>
              <a:t>Ổn</a:t>
            </a:r>
            <a:r>
              <a:rPr lang="en-US" sz="4000" b="1" spc="50" dirty="0">
                <a:ln w="11430"/>
                <a:effectLst>
                  <a:outerShdw blurRad="76200" dist="50800" dir="5400000" algn="tl" rotWithShape="0">
                    <a:srgbClr val="000000">
                      <a:alpha val="65000"/>
                    </a:srgbClr>
                  </a:outerShdw>
                </a:effectLst>
                <a:latin typeface="Arial" charset="0"/>
              </a:rPr>
              <a:t> </a:t>
            </a:r>
            <a:r>
              <a:rPr lang="en-US" sz="4000" b="1" spc="50" dirty="0" err="1">
                <a:ln w="11430"/>
                <a:effectLst>
                  <a:outerShdw blurRad="76200" dist="50800" dir="5400000" algn="tl" rotWithShape="0">
                    <a:srgbClr val="000000">
                      <a:alpha val="65000"/>
                    </a:srgbClr>
                  </a:outerShdw>
                </a:effectLst>
                <a:latin typeface="Arial" charset="0"/>
              </a:rPr>
              <a:t>định</a:t>
            </a:r>
            <a:r>
              <a:rPr lang="en-US" sz="4000" b="1" spc="50" dirty="0">
                <a:ln w="11430"/>
                <a:effectLst>
                  <a:outerShdw blurRad="76200" dist="50800" dir="5400000" algn="tl" rotWithShape="0">
                    <a:srgbClr val="000000">
                      <a:alpha val="65000"/>
                    </a:srgbClr>
                  </a:outerShdw>
                </a:effectLst>
                <a:latin typeface="Arial" charset="0"/>
              </a:rPr>
              <a:t> </a:t>
            </a:r>
            <a:r>
              <a:rPr lang="en-US" sz="4000" b="1" spc="50" dirty="0" err="1">
                <a:ln w="11430"/>
                <a:effectLst>
                  <a:outerShdw blurRad="76200" dist="50800" dir="5400000" algn="tl" rotWithShape="0">
                    <a:srgbClr val="000000">
                      <a:alpha val="65000"/>
                    </a:srgbClr>
                  </a:outerShdw>
                </a:effectLst>
                <a:latin typeface="Arial" charset="0"/>
              </a:rPr>
              <a:t>tổ</a:t>
            </a:r>
            <a:r>
              <a:rPr lang="en-US" sz="4000" b="1" spc="50" dirty="0">
                <a:ln w="11430"/>
                <a:effectLst>
                  <a:outerShdw blurRad="76200" dist="50800" dir="5400000" algn="tl" rotWithShape="0">
                    <a:srgbClr val="000000">
                      <a:alpha val="65000"/>
                    </a:srgbClr>
                  </a:outerShdw>
                </a:effectLst>
                <a:latin typeface="Arial" charset="0"/>
              </a:rPr>
              <a:t> </a:t>
            </a:r>
            <a:r>
              <a:rPr lang="en-US" sz="4000" b="1" spc="50" dirty="0" err="1">
                <a:ln w="11430"/>
                <a:effectLst>
                  <a:outerShdw blurRad="76200" dist="50800" dir="5400000" algn="tl" rotWithShape="0">
                    <a:srgbClr val="000000">
                      <a:alpha val="65000"/>
                    </a:srgbClr>
                  </a:outerShdw>
                </a:effectLst>
                <a:latin typeface="Arial" charset="0"/>
              </a:rPr>
              <a:t>chức</a:t>
            </a:r>
            <a:r>
              <a:rPr lang="en-US" sz="4000" b="1" spc="50" dirty="0">
                <a:ln w="11430"/>
                <a:effectLst>
                  <a:outerShdw blurRad="76200" dist="50800" dir="5400000" algn="tl" rotWithShape="0">
                    <a:srgbClr val="000000">
                      <a:alpha val="65000"/>
                    </a:srgbClr>
                  </a:outerShdw>
                </a:effectLst>
                <a:latin typeface="Arial" charset="0"/>
              </a:rPr>
              <a:t>:</a:t>
            </a:r>
          </a:p>
          <a:p>
            <a:pPr algn="ctr" eaLnBrk="1" hangingPunct="1">
              <a:defRPr/>
            </a:pP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Cô</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và</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trẻ</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cùng</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hát</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và</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a:p>
            <a:pPr algn="ctr" eaLnBrk="1" hangingPunct="1">
              <a:defRPr/>
            </a:pP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vận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động</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bài</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hát</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 </a:t>
            </a:r>
          </a:p>
          <a:p>
            <a:pPr algn="ctr" eaLnBrk="1" hangingPunct="1">
              <a:defRPr/>
            </a:pPr>
            <a:r>
              <a:rPr lang="en-US" sz="5400" b="1" spc="50" dirty="0">
                <a:ln w="11430"/>
                <a:solidFill>
                  <a:srgbClr val="0070C0"/>
                </a:solidFill>
                <a:effectLst>
                  <a:outerShdw blurRad="76200" dist="50800" dir="5400000" algn="tl" rotWithShape="0">
                    <a:srgbClr val="000000">
                      <a:alpha val="65000"/>
                    </a:srgbClr>
                  </a:outerShdw>
                </a:effectLst>
                <a:latin typeface="Arial" charset="0"/>
              </a:rPr>
              <a:t>“</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Tạm</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biệt</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búp</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bê</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thân</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r>
              <a:rPr lang="en-US" sz="5400" b="1" spc="50" dirty="0" err="1">
                <a:ln w="11430"/>
                <a:solidFill>
                  <a:srgbClr val="0070C0"/>
                </a:solidFill>
                <a:effectLst>
                  <a:outerShdw blurRad="76200" dist="50800" dir="5400000" algn="tl" rotWithShape="0">
                    <a:srgbClr val="000000">
                      <a:alpha val="65000"/>
                    </a:srgbClr>
                  </a:outerShdw>
                </a:effectLst>
                <a:latin typeface="Arial" charset="0"/>
              </a:rPr>
              <a:t>yêu</a:t>
            </a:r>
            <a:r>
              <a:rPr lang="en-US" sz="5400" b="1" spc="50" dirty="0">
                <a:ln w="11430"/>
                <a:solidFill>
                  <a:srgbClr val="0070C0"/>
                </a:solidFill>
                <a:effectLst>
                  <a:outerShdw blurRad="76200" dist="50800" dir="5400000" algn="tl" rotWithShape="0">
                    <a:srgbClr val="000000">
                      <a:alpha val="65000"/>
                    </a:srgbClr>
                  </a:outerShdw>
                </a:effectLst>
                <a:latin typeface="Arial" charset="0"/>
              </a:rPr>
              <a:t> ”</a:t>
            </a:r>
            <a:endParaRPr lang="en-US" sz="5400" b="1" spc="50" dirty="0">
              <a:ln w="11430"/>
              <a:solidFill>
                <a:srgbClr val="0070C0"/>
              </a:solidFill>
              <a:effectLst>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576778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tam biet bup be.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47700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ạm Biệt Búp Bê Thân Yêu.mp4">
            <a:hlinkClick r:id="" action="ppaction://media"/>
          </p:cNvPr>
          <p:cNvPicPr>
            <a:picLocks noRot="1" noChangeAspect="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35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8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8000">
                <p:cTn id="7" fill="hold" display="0">
                  <p:stCondLst>
                    <p:cond delay="indefinite"/>
                  </p:stCondLst>
                  <p:endCondLst>
                    <p:cond evt="onPrev" delay="0">
                      <p:tgtEl>
                        <p:sldTgt/>
                      </p:tgtEl>
                    </p:cond>
                    <p:cond evt="onStopAudio" delay="0">
                      <p:tgtEl>
                        <p:sldTgt/>
                      </p:tgtEl>
                    </p:cond>
                  </p:endCondLst>
                </p:cTn>
                <p:tgtEl>
                  <p:spTgt spid="8199"/>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dsc_0087_copy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2209800" y="5867401"/>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a:solidFill>
                  <a:srgbClr val="CC0000"/>
                </a:solidFill>
              </a:rPr>
              <a:t>Trường tiểu học</a:t>
            </a:r>
          </a:p>
        </p:txBody>
      </p:sp>
    </p:spTree>
    <p:extLst>
      <p:ext uri="{BB962C8B-B14F-4D97-AF65-F5344CB8AC3E}">
        <p14:creationId xmlns:p14="http://schemas.microsoft.com/office/powerpoint/2010/main" val="2946292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2000" fill="hold"/>
                                        <p:tgtEl>
                                          <p:spTgt spid="35844"/>
                                        </p:tgtEl>
                                        <p:attrNameLst>
                                          <p:attrName>ppt_w</p:attrName>
                                        </p:attrNameLst>
                                      </p:cBhvr>
                                      <p:tavLst>
                                        <p:tav tm="0">
                                          <p:val>
                                            <p:fltVal val="0"/>
                                          </p:val>
                                        </p:tav>
                                        <p:tav tm="100000">
                                          <p:val>
                                            <p:strVal val="#ppt_w"/>
                                          </p:val>
                                        </p:tav>
                                      </p:tavLst>
                                    </p:anim>
                                    <p:anim calcmode="lin" valueType="num">
                                      <p:cBhvr>
                                        <p:cTn id="8" dur="2000" fill="hold"/>
                                        <p:tgtEl>
                                          <p:spTgt spid="35844"/>
                                        </p:tgtEl>
                                        <p:attrNameLst>
                                          <p:attrName>ppt_h</p:attrName>
                                        </p:attrNameLst>
                                      </p:cBhvr>
                                      <p:tavLst>
                                        <p:tav tm="0">
                                          <p:val>
                                            <p:fltVal val="0"/>
                                          </p:val>
                                        </p:tav>
                                        <p:tav tm="100000">
                                          <p:val>
                                            <p:strVal val="#ppt_h"/>
                                          </p:val>
                                        </p:tav>
                                      </p:tavLst>
                                    </p:anim>
                                    <p:animEffect transition="in" filter="fade">
                                      <p:cBhvr>
                                        <p:cTn id="9" dur="2000"/>
                                        <p:tgtEl>
                                          <p:spTgt spid="358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5845"/>
                                        </p:tgtEl>
                                        <p:attrNameLst>
                                          <p:attrName>style.visibility</p:attrName>
                                        </p:attrNameLst>
                                      </p:cBhvr>
                                      <p:to>
                                        <p:strVal val="visible"/>
                                      </p:to>
                                    </p:set>
                                    <p:animScale>
                                      <p:cBhvr>
                                        <p:cTn id="14" dur="2000" decel="50000" fill="hold">
                                          <p:stCondLst>
                                            <p:cond delay="0"/>
                                          </p:stCondLst>
                                        </p:cTn>
                                        <p:tgtEl>
                                          <p:spTgt spid="35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5845"/>
                                        </p:tgtEl>
                                        <p:attrNameLst>
                                          <p:attrName>ppt_x</p:attrName>
                                          <p:attrName>ppt_y</p:attrName>
                                        </p:attrNameLst>
                                      </p:cBhvr>
                                    </p:animMotion>
                                    <p:animEffect transition="in" filter="fade">
                                      <p:cBhvr>
                                        <p:cTn id="16"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04800"/>
            <a:ext cx="8229600" cy="1143000"/>
          </a:xfrm>
        </p:spPr>
        <p:txBody>
          <a:bodyPr/>
          <a:lstStyle/>
          <a:p>
            <a:pPr eaLnBrk="1" hangingPunct="1"/>
            <a:endParaRPr lang="en-US" altLang="en-US" smtClean="0"/>
          </a:p>
        </p:txBody>
      </p:sp>
      <p:sp>
        <p:nvSpPr>
          <p:cNvPr id="9219" name="Rectangle 3"/>
          <p:cNvSpPr>
            <a:spLocks noGrp="1" noChangeArrowheads="1"/>
          </p:cNvSpPr>
          <p:nvPr>
            <p:ph type="body" idx="1"/>
          </p:nvPr>
        </p:nvSpPr>
        <p:spPr/>
        <p:txBody>
          <a:bodyPr/>
          <a:lstStyle/>
          <a:p>
            <a:pPr eaLnBrk="1" hangingPunct="1"/>
            <a:endParaRPr lang="en-US" altLang="en-US" smtClean="0"/>
          </a:p>
        </p:txBody>
      </p:sp>
      <p:pic>
        <p:nvPicPr>
          <p:cNvPr id="7172"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637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600" decel="100000"/>
                                        <p:tgtEl>
                                          <p:spTgt spid="7172"/>
                                        </p:tgtEl>
                                      </p:cBhvr>
                                    </p:animEffect>
                                    <p:anim calcmode="lin" valueType="num">
                                      <p:cBhvr>
                                        <p:cTn id="8" dur="1600" decel="100000" fill="hold"/>
                                        <p:tgtEl>
                                          <p:spTgt spid="7172"/>
                                        </p:tgtEl>
                                        <p:attrNameLst>
                                          <p:attrName>style.rotation</p:attrName>
                                        </p:attrNameLst>
                                      </p:cBhvr>
                                      <p:tavLst>
                                        <p:tav tm="0">
                                          <p:val>
                                            <p:fltVal val="-90"/>
                                          </p:val>
                                        </p:tav>
                                        <p:tav tm="100000">
                                          <p:val>
                                            <p:fltVal val="0"/>
                                          </p:val>
                                        </p:tav>
                                      </p:tavLst>
                                    </p:anim>
                                    <p:anim calcmode="lin" valueType="num">
                                      <p:cBhvr>
                                        <p:cTn id="9" dur="1600" decel="100000" fill="hold"/>
                                        <p:tgtEl>
                                          <p:spTgt spid="7172"/>
                                        </p:tgtEl>
                                        <p:attrNameLst>
                                          <p:attrName>ppt_x</p:attrName>
                                        </p:attrNameLst>
                                      </p:cBhvr>
                                      <p:tavLst>
                                        <p:tav tm="0">
                                          <p:val>
                                            <p:strVal val="#ppt_x+0.4"/>
                                          </p:val>
                                        </p:tav>
                                        <p:tav tm="100000">
                                          <p:val>
                                            <p:strVal val="#ppt_x-0.05"/>
                                          </p:val>
                                        </p:tav>
                                      </p:tavLst>
                                    </p:anim>
                                    <p:anim calcmode="lin" valueType="num">
                                      <p:cBhvr>
                                        <p:cTn id="10" dur="1600" decel="100000" fill="hold"/>
                                        <p:tgtEl>
                                          <p:spTgt spid="717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717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71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RUONG TIEU 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73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style.rotation</p:attrName>
                                        </p:attrNameLst>
                                      </p:cBhvr>
                                      <p:tavLst>
                                        <p:tav tm="0">
                                          <p:val>
                                            <p:fltVal val="720"/>
                                          </p:val>
                                        </p:tav>
                                        <p:tav tm="100000">
                                          <p:val>
                                            <p:fltVal val="0"/>
                                          </p:val>
                                        </p:tav>
                                      </p:tavLst>
                                    </p:anim>
                                    <p:anim calcmode="lin" valueType="num">
                                      <p:cBhvr>
                                        <p:cTn id="9" dur="2000" fill="hold"/>
                                        <p:tgtEl>
                                          <p:spTgt spid="6148"/>
                                        </p:tgtEl>
                                        <p:attrNameLst>
                                          <p:attrName>ppt_h</p:attrName>
                                        </p:attrNameLst>
                                      </p:cBhvr>
                                      <p:tavLst>
                                        <p:tav tm="0">
                                          <p:val>
                                            <p:fltVal val="0"/>
                                          </p:val>
                                        </p:tav>
                                        <p:tav tm="100000">
                                          <p:val>
                                            <p:strVal val="#ppt_h"/>
                                          </p:val>
                                        </p:tav>
                                      </p:tavLst>
                                    </p:anim>
                                    <p:anim calcmode="lin" valueType="num">
                                      <p:cBhvr>
                                        <p:cTn id="10" dur="2000" fill="hold"/>
                                        <p:tgtEl>
                                          <p:spTgt spid="6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Words>
  <Application>Microsoft Office PowerPoint</Application>
  <PresentationFormat>Widescreen</PresentationFormat>
  <Paragraphs>34</Paragraphs>
  <Slides>32</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2023-06-01T06:51:32Z</dcterms:created>
  <dcterms:modified xsi:type="dcterms:W3CDTF">2023-06-01T06:51:45Z</dcterms:modified>
</cp:coreProperties>
</file>