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89EE6-1CF8-4996-A8D5-7A9E71658687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4E76B-CA92-4D3A-AE82-AD3F2EE73B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110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89EE6-1CF8-4996-A8D5-7A9E71658687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4E76B-CA92-4D3A-AE82-AD3F2EE73B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885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89EE6-1CF8-4996-A8D5-7A9E71658687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4E76B-CA92-4D3A-AE82-AD3F2EE73B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172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89EE6-1CF8-4996-A8D5-7A9E71658687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4E76B-CA92-4D3A-AE82-AD3F2EE73B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672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89EE6-1CF8-4996-A8D5-7A9E71658687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4E76B-CA92-4D3A-AE82-AD3F2EE73B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946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89EE6-1CF8-4996-A8D5-7A9E71658687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4E76B-CA92-4D3A-AE82-AD3F2EE73B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144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89EE6-1CF8-4996-A8D5-7A9E71658687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4E76B-CA92-4D3A-AE82-AD3F2EE73B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886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89EE6-1CF8-4996-A8D5-7A9E71658687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4E76B-CA92-4D3A-AE82-AD3F2EE73B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743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89EE6-1CF8-4996-A8D5-7A9E71658687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4E76B-CA92-4D3A-AE82-AD3F2EE73B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805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89EE6-1CF8-4996-A8D5-7A9E71658687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4E76B-CA92-4D3A-AE82-AD3F2EE73B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389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89EE6-1CF8-4996-A8D5-7A9E71658687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4E76B-CA92-4D3A-AE82-AD3F2EE73B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09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689EE6-1CF8-4996-A8D5-7A9E71658687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54E76B-CA92-4D3A-AE82-AD3F2EE73B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012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f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gif"/><Relationship Id="rId4" Type="http://schemas.openxmlformats.org/officeDocument/2006/relationships/image" Target="../media/image8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Welcome\Documents\AN%20chau%20yeu%20co%20tho%20det\V.A%20&#8211;%20Ch&#225;u%20Y&#234;u%20C&#244;%20Th&#7907;%20D&#7879;t.mp3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f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3"/>
          <p:cNvSpPr txBox="1">
            <a:spLocks noChangeArrowheads="1"/>
          </p:cNvSpPr>
          <p:nvPr/>
        </p:nvSpPr>
        <p:spPr bwMode="auto">
          <a:xfrm>
            <a:off x="2819400" y="697261"/>
            <a:ext cx="66294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PHÒNG GIÁO DỤC VÀ ĐÀO TẠO QUẬN LONG BIÊN</a:t>
            </a:r>
          </a:p>
          <a:p>
            <a:pPr algn="ctr"/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 MẦM </a:t>
            </a:r>
            <a:r>
              <a:rPr lang="en-US" sz="2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NON </a:t>
            </a:r>
            <a:r>
              <a:rPr lang="en-US" sz="2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HOA HƯỚNG DƯƠNG</a:t>
            </a:r>
            <a:endParaRPr lang="en-US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95600" y="2209801"/>
            <a:ext cx="6858000" cy="830997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endParaRPr lang="en-US" sz="4800" b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052" name="TextBox 5"/>
          <p:cNvSpPr txBox="1">
            <a:spLocks noChangeArrowheads="1"/>
          </p:cNvSpPr>
          <p:nvPr/>
        </p:nvSpPr>
        <p:spPr bwMode="auto">
          <a:xfrm>
            <a:off x="3505201" y="3733801"/>
            <a:ext cx="6392903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“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”</a:t>
            </a:r>
          </a:p>
          <a:p>
            <a:pPr algn="just"/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5 - 6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Nguyễn Khánh Hoà</a:t>
            </a:r>
            <a:endParaRPr lang="en-US" sz="28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054" name="TextBox 7"/>
          <p:cNvSpPr txBox="1">
            <a:spLocks noChangeArrowheads="1"/>
          </p:cNvSpPr>
          <p:nvPr/>
        </p:nvSpPr>
        <p:spPr bwMode="auto">
          <a:xfrm>
            <a:off x="4038600" y="6019801"/>
            <a:ext cx="4191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vi-VN" sz="24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202</a:t>
            </a:r>
            <a:r>
              <a:rPr lang="en-US" sz="24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sz="24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202</a:t>
            </a:r>
            <a:r>
              <a:rPr lang="en-US" sz="24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95600" y="3170160"/>
            <a:ext cx="777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LĨNH VỰC PHÁT TRIỂN NGÔN NGỮ</a:t>
            </a:r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0905" y="1491451"/>
            <a:ext cx="1341345" cy="1341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1868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484438"/>
            <a:ext cx="6400800" cy="2620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Đàm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thoại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trích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thơ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04774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447800" y="1752601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vi-VN" sz="2000" dirty="0">
                <a:solidFill>
                  <a:srgbClr val="FFFF00"/>
                </a:solidFill>
                <a:latin typeface="inherit"/>
              </a:rPr>
              <a:t>Ông mặt trời óng ánh</a:t>
            </a:r>
            <a:r>
              <a:rPr lang="vi-VN" sz="2000" dirty="0">
                <a:solidFill>
                  <a:srgbClr val="FFFF00"/>
                </a:solidFill>
              </a:rPr>
              <a:t/>
            </a:r>
            <a:br>
              <a:rPr lang="vi-VN" sz="2000" dirty="0">
                <a:solidFill>
                  <a:srgbClr val="FFFF00"/>
                </a:solidFill>
              </a:rPr>
            </a:br>
            <a:r>
              <a:rPr lang="vi-VN" sz="2000" dirty="0">
                <a:solidFill>
                  <a:srgbClr val="FFFF00"/>
                </a:solidFill>
                <a:latin typeface="inherit"/>
              </a:rPr>
              <a:t>Tỏa nắng hai mẹ con</a:t>
            </a:r>
            <a:r>
              <a:rPr lang="vi-VN" sz="2000" dirty="0">
                <a:solidFill>
                  <a:srgbClr val="FFFF00"/>
                </a:solidFill>
              </a:rPr>
              <a:t/>
            </a:r>
            <a:br>
              <a:rPr lang="vi-VN" sz="2000" dirty="0">
                <a:solidFill>
                  <a:srgbClr val="FFFF00"/>
                </a:solidFill>
              </a:rPr>
            </a:br>
            <a:r>
              <a:rPr lang="vi-VN" sz="2000" dirty="0">
                <a:solidFill>
                  <a:srgbClr val="FFFF00"/>
                </a:solidFill>
                <a:latin typeface="inherit"/>
              </a:rPr>
              <a:t>Bóng mẹ và bóng con</a:t>
            </a:r>
            <a:r>
              <a:rPr lang="vi-VN" sz="2000" dirty="0">
                <a:solidFill>
                  <a:srgbClr val="FFFF00"/>
                </a:solidFill>
              </a:rPr>
              <a:t/>
            </a:r>
            <a:br>
              <a:rPr lang="vi-VN" sz="2000" dirty="0">
                <a:solidFill>
                  <a:srgbClr val="FFFF00"/>
                </a:solidFill>
              </a:rPr>
            </a:br>
            <a:r>
              <a:rPr lang="vi-VN" sz="2000" dirty="0">
                <a:solidFill>
                  <a:srgbClr val="FFFF00"/>
                </a:solidFill>
                <a:latin typeface="inherit"/>
              </a:rPr>
              <a:t>Dắt nhau đi trên đường</a:t>
            </a:r>
            <a:endParaRPr lang="vi-VN" sz="2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98013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2059"/>
            <a:ext cx="9220200" cy="6855941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524000" y="2057401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vi-VN" dirty="0">
                <a:solidFill>
                  <a:srgbClr val="FFFF00"/>
                </a:solidFill>
                <a:latin typeface="inherit"/>
              </a:rPr>
              <a:t>Ông nhíu mắt nhìn em</a:t>
            </a:r>
            <a:br>
              <a:rPr lang="vi-VN" dirty="0">
                <a:solidFill>
                  <a:srgbClr val="FFFF00"/>
                </a:solidFill>
                <a:latin typeface="inherit"/>
              </a:rPr>
            </a:br>
            <a:r>
              <a:rPr lang="vi-VN" dirty="0">
                <a:solidFill>
                  <a:srgbClr val="FFFF00"/>
                </a:solidFill>
                <a:latin typeface="inherit"/>
              </a:rPr>
              <a:t>Em nhíu mắt nhìn ông</a:t>
            </a:r>
          </a:p>
          <a:p>
            <a:r>
              <a:rPr lang="vi-VN" dirty="0">
                <a:solidFill>
                  <a:srgbClr val="FFFF00"/>
                </a:solidFill>
                <a:latin typeface="inherit"/>
              </a:rPr>
              <a:t>Ông ở trên trời nhé!</a:t>
            </a:r>
            <a:br>
              <a:rPr lang="vi-VN" dirty="0">
                <a:solidFill>
                  <a:srgbClr val="FFFF00"/>
                </a:solidFill>
                <a:latin typeface="inherit"/>
              </a:rPr>
            </a:br>
            <a:r>
              <a:rPr lang="vi-VN" dirty="0">
                <a:solidFill>
                  <a:srgbClr val="FFFF00"/>
                </a:solidFill>
                <a:latin typeface="inherit"/>
              </a:rPr>
              <a:t>Cháu ở dưới này thôi</a:t>
            </a:r>
          </a:p>
        </p:txBody>
      </p:sp>
    </p:spTree>
    <p:extLst>
      <p:ext uri="{BB962C8B-B14F-4D97-AF65-F5344CB8AC3E}">
        <p14:creationId xmlns:p14="http://schemas.microsoft.com/office/powerpoint/2010/main" val="16752987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-18535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7239000" y="54102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vi-VN" dirty="0">
                <a:solidFill>
                  <a:srgbClr val="FFFF00"/>
                </a:solidFill>
                <a:latin typeface="inherit"/>
              </a:rPr>
              <a:t>Hai ông cháu cùng cười</a:t>
            </a:r>
            <a:r>
              <a:rPr lang="vi-VN" dirty="0">
                <a:solidFill>
                  <a:srgbClr val="FFFF00"/>
                </a:solidFill>
              </a:rPr>
              <a:t/>
            </a:r>
            <a:br>
              <a:rPr lang="vi-VN" dirty="0">
                <a:solidFill>
                  <a:srgbClr val="FFFF00"/>
                </a:solidFill>
              </a:rPr>
            </a:br>
            <a:r>
              <a:rPr lang="vi-VN" dirty="0">
                <a:solidFill>
                  <a:srgbClr val="FFFF00"/>
                </a:solidFill>
                <a:latin typeface="inherit"/>
              </a:rPr>
              <a:t>Mẹ cười đi bên cạnh</a:t>
            </a:r>
            <a:r>
              <a:rPr lang="vi-VN" dirty="0">
                <a:solidFill>
                  <a:srgbClr val="FFFF00"/>
                </a:solidFill>
              </a:rPr>
              <a:t/>
            </a:r>
            <a:br>
              <a:rPr lang="vi-VN" dirty="0">
                <a:solidFill>
                  <a:srgbClr val="FFFF00"/>
                </a:solidFill>
              </a:rPr>
            </a:br>
            <a:r>
              <a:rPr lang="vi-VN" dirty="0">
                <a:solidFill>
                  <a:srgbClr val="FFFF00"/>
                </a:solidFill>
                <a:latin typeface="inherit"/>
              </a:rPr>
              <a:t>Ông mặt trời óng ánh.</a:t>
            </a:r>
            <a:endParaRPr lang="vi-VN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11535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05100" y="1066800"/>
            <a:ext cx="7086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FontTx/>
              <a:buChar char="-"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Mời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1- 2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FontTx/>
              <a:buChar char="-"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9385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0" y="1752600"/>
            <a:ext cx="6629400" cy="2362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vi-VN" sz="3600" dirty="0">
                <a:solidFill>
                  <a:srgbClr val="FF0000"/>
                </a:solidFill>
                <a:latin typeface="+mj-lt"/>
              </a:rPr>
              <a:t>- </a:t>
            </a:r>
            <a:r>
              <a:rPr lang="en-US" sz="3600" dirty="0" err="1">
                <a:solidFill>
                  <a:srgbClr val="FF0000"/>
                </a:solidFill>
                <a:latin typeface="+mj-lt"/>
              </a:rPr>
              <a:t>Trẻ</a:t>
            </a:r>
            <a:r>
              <a:rPr lang="en-US" sz="3600" dirty="0">
                <a:solidFill>
                  <a:srgbClr val="FF0000"/>
                </a:solidFill>
                <a:latin typeface="+mj-lt"/>
              </a:rPr>
              <a:t> </a:t>
            </a:r>
            <a:r>
              <a:rPr lang="vi-VN" sz="3600" dirty="0">
                <a:solidFill>
                  <a:srgbClr val="FF0000"/>
                </a:solidFill>
                <a:latin typeface="+mj-lt"/>
              </a:rPr>
              <a:t>đọc lần 3 : Đọc theo hiệu lệnh của cô, cô đưa tay về phía nào thì phía đó đọc</a:t>
            </a:r>
            <a:endParaRPr lang="en-US" sz="3600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410606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657600" y="2667000"/>
            <a:ext cx="4876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động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4790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17" descr="HOA"/>
          <p:cNvPicPr>
            <a:picLocks noGrp="1" noChangeAspect="1" noChangeArrowheads="1" noCrop="1"/>
          </p:cNvPicPr>
          <p:nvPr>
            <p:ph type="title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1524000" y="0"/>
            <a:ext cx="2990850" cy="476250"/>
          </a:xfrm>
          <a:noFill/>
        </p:spPr>
      </p:pic>
      <p:pic>
        <p:nvPicPr>
          <p:cNvPr id="28675" name="Picture 17" descr="HO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67600" y="0"/>
            <a:ext cx="29908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6" name="Picture 17" descr="HO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19600" y="0"/>
            <a:ext cx="29908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7" name="Picture 17" descr="HO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0"/>
            <a:ext cx="29908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8" name="Picture 17" descr="HO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-104775" y="1857375"/>
            <a:ext cx="3733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9" name="Picture 17" descr="HO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-104775" y="4752975"/>
            <a:ext cx="3733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80" name="Picture 17" descr="HO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6381750"/>
            <a:ext cx="29908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81" name="Picture 17" descr="HO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24400" y="6381750"/>
            <a:ext cx="29908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82" name="Picture 17" descr="HO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77150" y="6381750"/>
            <a:ext cx="29908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83" name="Picture 17" descr="HO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8562975" y="4752975"/>
            <a:ext cx="3733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84" name="Picture 17" descr="HO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68900" y="9505950"/>
            <a:ext cx="29908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85" name="Picture 17" descr="HO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8562975" y="1857375"/>
            <a:ext cx="3733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86" name="Picture 5" descr="495093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28800" y="3733800"/>
            <a:ext cx="26670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87" name="Picture 5" descr="495093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91400" y="3733800"/>
            <a:ext cx="26670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48" name="WordArt 16"/>
          <p:cNvSpPr>
            <a:spLocks noChangeArrowheads="1" noChangeShapeType="1" noTextEdit="1"/>
          </p:cNvSpPr>
          <p:nvPr/>
        </p:nvSpPr>
        <p:spPr bwMode="auto">
          <a:xfrm>
            <a:off x="2895600" y="1981200"/>
            <a:ext cx="6477000" cy="17526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54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66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KẾT THÚC</a:t>
            </a:r>
          </a:p>
          <a:p>
            <a:pPr algn="ctr"/>
            <a:r>
              <a:rPr lang="en-US" sz="5400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66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Chúc</a:t>
            </a:r>
            <a:r>
              <a:rPr lang="en-US" sz="54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66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5400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66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các</a:t>
            </a:r>
            <a:r>
              <a:rPr lang="en-US" sz="54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66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5400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66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cô</a:t>
            </a:r>
            <a:r>
              <a:rPr lang="en-US" sz="54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66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5400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66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và</a:t>
            </a:r>
            <a:r>
              <a:rPr lang="en-US" sz="54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66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5400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66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các</a:t>
            </a:r>
            <a:r>
              <a:rPr lang="en-US" sz="54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66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con </a:t>
            </a:r>
            <a:r>
              <a:rPr lang="en-US" sz="5400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66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mạnh</a:t>
            </a:r>
            <a:r>
              <a:rPr lang="en-US" sz="54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66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5400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66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khỏe</a:t>
            </a:r>
            <a:r>
              <a:rPr lang="en-US" sz="54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66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5400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66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hạnh</a:t>
            </a:r>
            <a:r>
              <a:rPr lang="en-US" sz="54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66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5400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66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phúc</a:t>
            </a:r>
            <a:r>
              <a:rPr lang="en-US" sz="54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66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.</a:t>
            </a:r>
          </a:p>
        </p:txBody>
      </p:sp>
      <p:pic>
        <p:nvPicPr>
          <p:cNvPr id="28689" name="Picture 17" descr="8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2916182">
            <a:off x="4572001" y="457201"/>
            <a:ext cx="1600200" cy="127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90" name="Picture 18" descr="hoavabuom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343400" y="3505201"/>
            <a:ext cx="3505200" cy="287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91" name="Picture 19" descr="8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2916182">
            <a:off x="8595519" y="1386681"/>
            <a:ext cx="9144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92" name="Picture 20" descr="8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9879924" flipV="1">
            <a:off x="6818313" y="461964"/>
            <a:ext cx="18923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7351364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40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40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40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4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4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432810" y="605155"/>
            <a:ext cx="10515600" cy="1325563"/>
          </a:xfrm>
        </p:spPr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đích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endParaRPr lang="en-US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055620" y="1690688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vi-VN" sz="2400" b="1" dirty="0">
                <a:latin typeface="+mj-lt"/>
              </a:rPr>
              <a:t>1. Kiến </a:t>
            </a:r>
            <a:r>
              <a:rPr lang="vi-VN" sz="2400" b="1" dirty="0">
                <a:latin typeface="+mj-lt"/>
              </a:rPr>
              <a:t>thức:</a:t>
            </a:r>
            <a:endParaRPr lang="vi-VN" sz="2400" dirty="0">
              <a:latin typeface="+mj-lt"/>
            </a:endParaRPr>
          </a:p>
          <a:p>
            <a:pPr marL="0" indent="0">
              <a:buNone/>
            </a:pPr>
            <a:r>
              <a:rPr lang="vi-VN" sz="2400" dirty="0">
                <a:latin typeface="+mj-lt"/>
              </a:rPr>
              <a:t>- Trẻ nhớ tên bài thơ, tên tác giả.</a:t>
            </a:r>
          </a:p>
          <a:p>
            <a:pPr marL="0" indent="0">
              <a:buNone/>
            </a:pPr>
            <a:r>
              <a:rPr lang="vi-VN" sz="2400" dirty="0">
                <a:latin typeface="+mj-lt"/>
              </a:rPr>
              <a:t>- Hiểu từ khó: "óng ánh".</a:t>
            </a:r>
          </a:p>
          <a:p>
            <a:pPr marL="0" indent="0">
              <a:buNone/>
            </a:pPr>
            <a:r>
              <a:rPr lang="vi-VN" sz="2400" dirty="0">
                <a:latin typeface="+mj-lt"/>
              </a:rPr>
              <a:t>- Cảm nhận được vẻ đẹp của ông mặt trời.</a:t>
            </a:r>
          </a:p>
          <a:p>
            <a:pPr marL="0" indent="0">
              <a:buNone/>
            </a:pPr>
            <a:r>
              <a:rPr lang="vi-VN" sz="2400" dirty="0">
                <a:latin typeface="+mj-lt"/>
              </a:rPr>
              <a:t> </a:t>
            </a:r>
            <a:r>
              <a:rPr lang="vi-VN" sz="2400" dirty="0">
                <a:latin typeface="+mj-lt"/>
              </a:rPr>
              <a:t>2. </a:t>
            </a:r>
            <a:r>
              <a:rPr lang="vi-VN" sz="2400" b="1" dirty="0">
                <a:latin typeface="+mj-lt"/>
              </a:rPr>
              <a:t>Kỹ </a:t>
            </a:r>
            <a:r>
              <a:rPr lang="vi-VN" sz="2400" b="1" dirty="0">
                <a:latin typeface="+mj-lt"/>
              </a:rPr>
              <a:t>năng:</a:t>
            </a:r>
            <a:endParaRPr lang="vi-VN" sz="2400" dirty="0">
              <a:latin typeface="+mj-lt"/>
            </a:endParaRPr>
          </a:p>
          <a:p>
            <a:pPr marL="0" indent="0">
              <a:buNone/>
            </a:pPr>
            <a:r>
              <a:rPr lang="vi-VN" sz="2400" dirty="0">
                <a:latin typeface="+mj-lt"/>
              </a:rPr>
              <a:t>- Trẻ trả lời được các câu hỏi của cô.</a:t>
            </a:r>
          </a:p>
          <a:p>
            <a:pPr marL="0" indent="0">
              <a:buNone/>
            </a:pPr>
            <a:r>
              <a:rPr lang="vi-VN" sz="2400" dirty="0">
                <a:latin typeface="+mj-lt"/>
              </a:rPr>
              <a:t>- Đọc thuộc lòng bài thơ, bước đầu đọc diễn cảm.</a:t>
            </a:r>
          </a:p>
          <a:p>
            <a:pPr marL="0" indent="0">
              <a:buNone/>
            </a:pPr>
            <a:r>
              <a:rPr lang="vi-VN" sz="2400" dirty="0">
                <a:latin typeface="+mj-lt"/>
              </a:rPr>
              <a:t> </a:t>
            </a:r>
            <a:r>
              <a:rPr lang="vi-VN" sz="2400" dirty="0">
                <a:latin typeface="+mj-lt"/>
              </a:rPr>
              <a:t>3. </a:t>
            </a:r>
            <a:r>
              <a:rPr lang="vi-VN" sz="2400" b="1" dirty="0">
                <a:latin typeface="+mj-lt"/>
              </a:rPr>
              <a:t>Thái </a:t>
            </a:r>
            <a:r>
              <a:rPr lang="vi-VN" sz="2400" b="1" dirty="0">
                <a:latin typeface="+mj-lt"/>
              </a:rPr>
              <a:t>độ:</a:t>
            </a:r>
            <a:endParaRPr lang="vi-VN" sz="2400" dirty="0">
              <a:latin typeface="+mj-lt"/>
            </a:endParaRPr>
          </a:p>
          <a:p>
            <a:pPr marL="0" indent="0">
              <a:buNone/>
            </a:pPr>
            <a:r>
              <a:rPr lang="vi-VN" sz="2400" dirty="0">
                <a:latin typeface="+mj-lt"/>
              </a:rPr>
              <a:t> - Giáo dục trẻ yêu thiên nhiên.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1853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V.A – Cháu Yêu Cô Thợ Dệt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2209800" y="2209800"/>
            <a:ext cx="304800" cy="3048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072890" y="479425"/>
            <a:ext cx="10515600" cy="1325563"/>
          </a:xfrm>
        </p:spPr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bị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657600" y="1600201"/>
            <a:ext cx="5791200" cy="4525963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cô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que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chỉ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phục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phù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hợp</a:t>
            </a:r>
            <a:endParaRPr lang="vi-V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Hình ảnh  bài thơ</a:t>
            </a:r>
          </a:p>
          <a:p>
            <a:pPr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Máy tính, máy chiếu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que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chỉ</a:t>
            </a:r>
            <a:endParaRPr lang="vi-V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trẻ</a:t>
            </a:r>
            <a:endParaRPr lang="vi-V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Mũ ông mặt trời</a:t>
            </a:r>
          </a:p>
          <a:p>
            <a:pPr>
              <a:buFontTx/>
              <a:buChar char="-"/>
            </a:pP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Tranh vẽ , bút màu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311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9694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2286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Ổn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hứng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thú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00400" y="685800"/>
            <a:ext cx="662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về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bức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trời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600200"/>
            <a:ext cx="9144000" cy="5257800"/>
          </a:xfrm>
        </p:spPr>
      </p:pic>
    </p:spTree>
    <p:extLst>
      <p:ext uri="{BB962C8B-B14F-4D97-AF65-F5344CB8AC3E}">
        <p14:creationId xmlns:p14="http://schemas.microsoft.com/office/powerpoint/2010/main" val="3937939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6764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nghe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4600" y="3352801"/>
            <a:ext cx="8229600" cy="4525963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cử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điệu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bộ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sz="24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731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257800" y="1752601"/>
            <a:ext cx="54102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</a:t>
            </a:r>
            <a:r>
              <a:rPr lang="en-US" sz="3600" b="1" dirty="0" err="1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3600" b="1" dirty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600" b="1" dirty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600" b="1" dirty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3600" b="1" dirty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2:</a:t>
            </a:r>
          </a:p>
          <a:p>
            <a:pPr algn="ctr"/>
            <a:r>
              <a:rPr lang="en-US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36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họa</a:t>
            </a:r>
            <a:endParaRPr lang="en-US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1486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447800" y="1752601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vi-VN" sz="2000" dirty="0">
                <a:solidFill>
                  <a:srgbClr val="FFFF00"/>
                </a:solidFill>
                <a:latin typeface="inherit"/>
              </a:rPr>
              <a:t>Ông mặt trời óng ánh</a:t>
            </a:r>
            <a:r>
              <a:rPr lang="vi-VN" sz="2000" dirty="0">
                <a:solidFill>
                  <a:srgbClr val="FFFF00"/>
                </a:solidFill>
              </a:rPr>
              <a:t/>
            </a:r>
            <a:br>
              <a:rPr lang="vi-VN" sz="2000" dirty="0">
                <a:solidFill>
                  <a:srgbClr val="FFFF00"/>
                </a:solidFill>
              </a:rPr>
            </a:br>
            <a:r>
              <a:rPr lang="vi-VN" sz="2000" dirty="0">
                <a:solidFill>
                  <a:srgbClr val="FFFF00"/>
                </a:solidFill>
                <a:latin typeface="inherit"/>
              </a:rPr>
              <a:t>Tỏa nắng hai mẹ con</a:t>
            </a:r>
            <a:r>
              <a:rPr lang="vi-VN" sz="2000" dirty="0">
                <a:solidFill>
                  <a:srgbClr val="FFFF00"/>
                </a:solidFill>
              </a:rPr>
              <a:t/>
            </a:r>
            <a:br>
              <a:rPr lang="vi-VN" sz="2000" dirty="0">
                <a:solidFill>
                  <a:srgbClr val="FFFF00"/>
                </a:solidFill>
              </a:rPr>
            </a:br>
            <a:r>
              <a:rPr lang="vi-VN" sz="2000" dirty="0">
                <a:solidFill>
                  <a:srgbClr val="FFFF00"/>
                </a:solidFill>
                <a:latin typeface="inherit"/>
              </a:rPr>
              <a:t>Bóng mẹ và bóng con</a:t>
            </a:r>
            <a:r>
              <a:rPr lang="vi-VN" sz="2000" dirty="0">
                <a:solidFill>
                  <a:srgbClr val="FFFF00"/>
                </a:solidFill>
              </a:rPr>
              <a:t/>
            </a:r>
            <a:br>
              <a:rPr lang="vi-VN" sz="2000" dirty="0">
                <a:solidFill>
                  <a:srgbClr val="FFFF00"/>
                </a:solidFill>
              </a:rPr>
            </a:br>
            <a:r>
              <a:rPr lang="vi-VN" sz="2000" dirty="0">
                <a:solidFill>
                  <a:srgbClr val="FFFF00"/>
                </a:solidFill>
                <a:latin typeface="inherit"/>
              </a:rPr>
              <a:t>Dắt nhau đi trên đường</a:t>
            </a:r>
            <a:endParaRPr lang="vi-VN" sz="2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6169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2059"/>
            <a:ext cx="9220200" cy="6855941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524000" y="2057401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vi-VN" dirty="0">
                <a:solidFill>
                  <a:srgbClr val="FFFF00"/>
                </a:solidFill>
                <a:latin typeface="inherit"/>
              </a:rPr>
              <a:t>Ông nhíu mắt nhìn em</a:t>
            </a:r>
            <a:br>
              <a:rPr lang="vi-VN" dirty="0">
                <a:solidFill>
                  <a:srgbClr val="FFFF00"/>
                </a:solidFill>
                <a:latin typeface="inherit"/>
              </a:rPr>
            </a:br>
            <a:r>
              <a:rPr lang="vi-VN" dirty="0">
                <a:solidFill>
                  <a:srgbClr val="FFFF00"/>
                </a:solidFill>
                <a:latin typeface="inherit"/>
              </a:rPr>
              <a:t>Em nhíu mắt nhìn ông</a:t>
            </a:r>
          </a:p>
          <a:p>
            <a:r>
              <a:rPr lang="vi-VN" dirty="0">
                <a:solidFill>
                  <a:srgbClr val="FFFF00"/>
                </a:solidFill>
                <a:latin typeface="inherit"/>
              </a:rPr>
              <a:t>Ông ở trên trời nhé!</a:t>
            </a:r>
            <a:br>
              <a:rPr lang="vi-VN" dirty="0">
                <a:solidFill>
                  <a:srgbClr val="FFFF00"/>
                </a:solidFill>
                <a:latin typeface="inherit"/>
              </a:rPr>
            </a:br>
            <a:r>
              <a:rPr lang="vi-VN" dirty="0">
                <a:solidFill>
                  <a:srgbClr val="FFFF00"/>
                </a:solidFill>
                <a:latin typeface="inherit"/>
              </a:rPr>
              <a:t>Cháu ở dưới này thôi</a:t>
            </a:r>
          </a:p>
        </p:txBody>
      </p:sp>
    </p:spTree>
    <p:extLst>
      <p:ext uri="{BB962C8B-B14F-4D97-AF65-F5344CB8AC3E}">
        <p14:creationId xmlns:p14="http://schemas.microsoft.com/office/powerpoint/2010/main" val="32522657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-18535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7239000" y="54102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vi-VN" dirty="0">
                <a:solidFill>
                  <a:srgbClr val="FFFF00"/>
                </a:solidFill>
                <a:latin typeface="inherit"/>
              </a:rPr>
              <a:t>Hai ông cháu cùng cười</a:t>
            </a:r>
            <a:r>
              <a:rPr lang="vi-VN" dirty="0">
                <a:solidFill>
                  <a:srgbClr val="FFFF00"/>
                </a:solidFill>
              </a:rPr>
              <a:t/>
            </a:r>
            <a:br>
              <a:rPr lang="vi-VN" dirty="0">
                <a:solidFill>
                  <a:srgbClr val="FFFF00"/>
                </a:solidFill>
              </a:rPr>
            </a:br>
            <a:r>
              <a:rPr lang="vi-VN" dirty="0">
                <a:solidFill>
                  <a:srgbClr val="FFFF00"/>
                </a:solidFill>
                <a:latin typeface="inherit"/>
              </a:rPr>
              <a:t>Mẹ cười đi bên cạnh</a:t>
            </a:r>
            <a:r>
              <a:rPr lang="vi-VN" dirty="0">
                <a:solidFill>
                  <a:srgbClr val="FFFF00"/>
                </a:solidFill>
              </a:rPr>
              <a:t/>
            </a:r>
            <a:br>
              <a:rPr lang="vi-VN" dirty="0">
                <a:solidFill>
                  <a:srgbClr val="FFFF00"/>
                </a:solidFill>
              </a:rPr>
            </a:br>
            <a:r>
              <a:rPr lang="vi-VN" dirty="0">
                <a:solidFill>
                  <a:srgbClr val="FFFF00"/>
                </a:solidFill>
                <a:latin typeface="inherit"/>
              </a:rPr>
              <a:t>Ông mặt trời óng ánh.</a:t>
            </a:r>
            <a:endParaRPr lang="vi-VN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14521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259</Words>
  <Application>Microsoft Office PowerPoint</Application>
  <PresentationFormat>Widescreen</PresentationFormat>
  <Paragraphs>49</Paragraphs>
  <Slides>17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inherit</vt:lpstr>
      <vt:lpstr>Times New Roman</vt:lpstr>
      <vt:lpstr>Office Theme</vt:lpstr>
      <vt:lpstr>PowerPoint Presentation</vt:lpstr>
      <vt:lpstr>I. Mục đích, yêu cầu</vt:lpstr>
      <vt:lpstr>II. Chuẩn bị</vt:lpstr>
      <vt:lpstr>Ổn định, gây hứng thú </vt:lpstr>
      <vt:lpstr>Cô đọc thơ cho trẻ nghe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1</cp:revision>
  <dcterms:created xsi:type="dcterms:W3CDTF">2023-06-01T08:00:05Z</dcterms:created>
  <dcterms:modified xsi:type="dcterms:W3CDTF">2023-06-01T08:00:18Z</dcterms:modified>
</cp:coreProperties>
</file>