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3" r:id="rId5"/>
    <p:sldId id="265" r:id="rId6"/>
    <p:sldId id="268" r:id="rId7"/>
    <p:sldId id="269"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92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185905-85BE-4BA8-8744-FA063184D198}"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185905-85BE-4BA8-8744-FA063184D198}"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185905-85BE-4BA8-8744-FA063184D198}"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185905-85BE-4BA8-8744-FA063184D198}"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185905-85BE-4BA8-8744-FA063184D198}"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185905-85BE-4BA8-8744-FA063184D198}"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185905-85BE-4BA8-8744-FA063184D198}" type="datetimeFigureOut">
              <a:rPr lang="en-US" smtClean="0"/>
              <a:pPr/>
              <a:t>6/29/2023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185905-85BE-4BA8-8744-FA063184D198}" type="datetimeFigureOut">
              <a:rPr lang="en-US" smtClean="0"/>
              <a:pPr/>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85905-85BE-4BA8-8744-FA063184D198}" type="datetimeFigureOut">
              <a:rPr lang="en-US" smtClean="0"/>
              <a:pPr/>
              <a:t>6/29/2023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185905-85BE-4BA8-8744-FA063184D198}"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185905-85BE-4BA8-8744-FA063184D198}"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728C1-15F4-4EE3-B499-F4D635AA56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185905-85BE-4BA8-8744-FA063184D198}" type="datetimeFigureOut">
              <a:rPr lang="en-US" smtClean="0"/>
              <a:pPr/>
              <a:t>6/29/2023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728C1-15F4-4EE3-B499-F4D635AA56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audio" Target="file:///D:\dang%20nga\B&#224;i%20gi&#7843;ng%20&#273;i&#7879;n%20t&#7917;\BGTT%20_2019-2020\bgtt%20th&#225;ng%202_nga\&#272;ang%20C&#7853;p%20Nh&#7853;t%20&#8211;%20&#272;&#232;n%20Xanh%20&#272;&#232;n%20&#272;&#7887;.mp3" TargetMode="Externa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slideLayout" Target="../slideLayouts/slideLayout2.xml"/><Relationship Id="rId7" Type="http://schemas.openxmlformats.org/officeDocument/2006/relationships/image" Target="../media/image10.png"/><Relationship Id="rId2" Type="http://schemas.openxmlformats.org/officeDocument/2006/relationships/audio" Target="file:///C:\Users\Administrator\Desktop\TD%20Gia%20Thuong%202016.wma" TargetMode="External"/><Relationship Id="rId1" Type="http://schemas.openxmlformats.org/officeDocument/2006/relationships/audio" Target="file:///D:\dang%20nga\h&#7897;i%20gi&#7843;ng\V.A%20&#8211;%20Ch&#225;u%20Y&#234;u%20C&#244;%20Ch&#250;%20C&#244;ng%20Nh&#226;n%20Beat.mp3" TargetMode="Externa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audio" Target="file:///C:\Users\Administrator\Desktop\BGTT%20A6\BGTT%20dang%20nga\bgtt%20th&#225;ng%202_nga\Nh&#7841;c%20nh&#7865;%20nh&#7887;%20ti&#7871;ng.mp3" TargetMode="Externa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Káº¿t quáº£ hÃ¬nh áº£nh cho phÃ´ng ná»n ná»t nháº¡c"/>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2531" name="Rectangle 3"/>
          <p:cNvSpPr>
            <a:spLocks noChangeArrowheads="1"/>
          </p:cNvSpPr>
          <p:nvPr/>
        </p:nvSpPr>
        <p:spPr bwMode="auto">
          <a:xfrm>
            <a:off x="2286000" y="1567696"/>
            <a:ext cx="669663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4000" b="1" dirty="0">
                <a:solidFill>
                  <a:srgbClr val="FF0000"/>
                </a:solidFill>
                <a:latin typeface="Times New Roman" pitchFamily="18" charset="0"/>
                <a:cs typeface="Times New Roman" pitchFamily="18" charset="0"/>
              </a:rPr>
              <a:t>PHÁT TRIỂN THỂ CHẤT</a:t>
            </a:r>
            <a:endParaRPr kumimoji="0" lang="en-US" sz="1200" b="1" i="0" u="none" strike="noStrike" cap="none" normalizeH="0" baseline="0" dirty="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a:ln>
                <a:noFill/>
              </a:ln>
              <a:solidFill>
                <a:srgbClr val="0070C0"/>
              </a:solidFill>
              <a:effectLst/>
              <a:latin typeface="Arial" pitchFamily="34" charset="0"/>
              <a:cs typeface="Arial" pitchFamily="34" charset="0"/>
            </a:endParaRPr>
          </a:p>
        </p:txBody>
      </p:sp>
      <p:sp>
        <p:nvSpPr>
          <p:cNvPr id="6" name="TextBox 5"/>
          <p:cNvSpPr txBox="1"/>
          <p:nvPr/>
        </p:nvSpPr>
        <p:spPr>
          <a:xfrm>
            <a:off x="3429000" y="152400"/>
            <a:ext cx="4934941" cy="646331"/>
          </a:xfrm>
          <a:prstGeom prst="rect">
            <a:avLst/>
          </a:prstGeom>
          <a:noFill/>
        </p:spPr>
        <p:txBody>
          <a:bodyPr wrap="none" rtlCol="0">
            <a:spAutoFit/>
          </a:bodyPr>
          <a:lstStyle/>
          <a:p>
            <a:pPr algn="ctr"/>
            <a:r>
              <a:rPr lang="en-US" b="1" dirty="0">
                <a:solidFill>
                  <a:srgbClr val="002060"/>
                </a:solidFill>
              </a:rPr>
              <a:t>PHÒNG GIÁO DỤC VÀ ĐÀO TẠO QUẬN LONG BIÊN</a:t>
            </a:r>
          </a:p>
          <a:p>
            <a:pPr algn="ctr"/>
            <a:r>
              <a:rPr lang="en-US" b="1" dirty="0">
                <a:solidFill>
                  <a:srgbClr val="002060"/>
                </a:solidFill>
              </a:rPr>
              <a:t>TRƯỜNG MẦM NON </a:t>
            </a:r>
            <a:r>
              <a:rPr lang="en-US" b="1" dirty="0" err="1">
                <a:solidFill>
                  <a:srgbClr val="002060"/>
                </a:solidFill>
              </a:rPr>
              <a:t>HOA</a:t>
            </a:r>
            <a:r>
              <a:rPr lang="en-US" b="1" dirty="0">
                <a:solidFill>
                  <a:srgbClr val="002060"/>
                </a:solidFill>
              </a:rPr>
              <a:t> </a:t>
            </a:r>
            <a:r>
              <a:rPr lang="en-US" b="1" dirty="0" err="1">
                <a:solidFill>
                  <a:srgbClr val="002060"/>
                </a:solidFill>
              </a:rPr>
              <a:t>HƯỚNG</a:t>
            </a:r>
            <a:r>
              <a:rPr lang="en-US" b="1" dirty="0">
                <a:solidFill>
                  <a:srgbClr val="002060"/>
                </a:solidFill>
              </a:rPr>
              <a:t> </a:t>
            </a:r>
            <a:r>
              <a:rPr lang="en-US" b="1" dirty="0" err="1">
                <a:solidFill>
                  <a:srgbClr val="002060"/>
                </a:solidFill>
              </a:rPr>
              <a:t>DƯƠNG</a:t>
            </a:r>
            <a:endParaRPr lang="en-US" b="1" dirty="0">
              <a:solidFill>
                <a:srgbClr val="002060"/>
              </a:solidFill>
            </a:endParaRPr>
          </a:p>
        </p:txBody>
      </p:sp>
      <p:sp>
        <p:nvSpPr>
          <p:cNvPr id="7" name="TextBox 6"/>
          <p:cNvSpPr txBox="1"/>
          <p:nvPr/>
        </p:nvSpPr>
        <p:spPr>
          <a:xfrm>
            <a:off x="2286001" y="2782193"/>
            <a:ext cx="6553200" cy="2431435"/>
          </a:xfrm>
          <a:prstGeom prst="rect">
            <a:avLst/>
          </a:prstGeom>
          <a:noFill/>
        </p:spPr>
        <p:txBody>
          <a:bodyPr wrap="square" rtlCol="0">
            <a:spAutoFit/>
          </a:bodyPr>
          <a:lstStyle/>
          <a:p>
            <a:pPr lvl="0" eaLnBrk="0" fontAlgn="base" hangingPunct="0">
              <a:spcBef>
                <a:spcPct val="0"/>
              </a:spcBef>
              <a:spcAft>
                <a:spcPct val="0"/>
              </a:spcAft>
            </a:pPr>
            <a:r>
              <a:rPr lang="vi-VN" sz="2200" b="1" dirty="0">
                <a:solidFill>
                  <a:srgbClr val="0000FF"/>
                </a:solidFill>
                <a:latin typeface="Times New Roman" pitchFamily="18" charset="0"/>
                <a:ea typeface="Times New Roman" pitchFamily="18" charset="0"/>
                <a:cs typeface="Times New Roman" pitchFamily="18" charset="0"/>
              </a:rPr>
              <a:t>Chủ đề: </a:t>
            </a:r>
            <a:r>
              <a:rPr lang="en-US" sz="2200" b="1" dirty="0" err="1">
                <a:solidFill>
                  <a:srgbClr val="0000FF"/>
                </a:solidFill>
                <a:latin typeface="Times New Roman" pitchFamily="18" charset="0"/>
                <a:ea typeface="Times New Roman" pitchFamily="18" charset="0"/>
                <a:cs typeface="Times New Roman" pitchFamily="18" charset="0"/>
              </a:rPr>
              <a:t>Tết</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và</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mùa</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xuân</a:t>
            </a:r>
            <a:endParaRPr lang="en-US" sz="2200" dirty="0">
              <a:solidFill>
                <a:srgbClr val="0000FF"/>
              </a:solidFill>
              <a:latin typeface="Arial" pitchFamily="34" charset="0"/>
              <a:cs typeface="Arial" pitchFamily="34" charset="0"/>
            </a:endParaRPr>
          </a:p>
          <a:p>
            <a:pPr lvl="0" eaLnBrk="0" fontAlgn="base" hangingPunct="0">
              <a:spcBef>
                <a:spcPct val="0"/>
              </a:spcBef>
              <a:spcAft>
                <a:spcPct val="0"/>
              </a:spcAft>
            </a:pPr>
            <a:r>
              <a:rPr lang="vi-VN" sz="2200" b="1" dirty="0">
                <a:solidFill>
                  <a:srgbClr val="0000FF"/>
                </a:solidFill>
                <a:latin typeface="Times New Roman" pitchFamily="18" charset="0"/>
                <a:ea typeface="Times New Roman" pitchFamily="18" charset="0"/>
                <a:cs typeface="Times New Roman" pitchFamily="18" charset="0"/>
              </a:rPr>
              <a:t>Đề Tài:</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Nhảy</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tách</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khép</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chân</a:t>
            </a:r>
            <a:r>
              <a:rPr lang="en-US" sz="2200" b="1" dirty="0">
                <a:solidFill>
                  <a:srgbClr val="0000FF"/>
                </a:solidFill>
                <a:latin typeface="Times New Roman" pitchFamily="18" charset="0"/>
                <a:ea typeface="Times New Roman" pitchFamily="18" charset="0"/>
                <a:cs typeface="Times New Roman" pitchFamily="18" charset="0"/>
              </a:rPr>
              <a:t> tung </a:t>
            </a:r>
            <a:r>
              <a:rPr lang="en-US" sz="2200" b="1" dirty="0" err="1">
                <a:solidFill>
                  <a:srgbClr val="0000FF"/>
                </a:solidFill>
                <a:latin typeface="Times New Roman" pitchFamily="18" charset="0"/>
                <a:ea typeface="Times New Roman" pitchFamily="18" charset="0"/>
                <a:cs typeface="Times New Roman" pitchFamily="18" charset="0"/>
              </a:rPr>
              <a:t>và</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bắt</a:t>
            </a:r>
            <a:r>
              <a:rPr lang="en-US" sz="2200" b="1" dirty="0">
                <a:solidFill>
                  <a:srgbClr val="0000FF"/>
                </a:solidFill>
                <a:latin typeface="Times New Roman" pitchFamily="18" charset="0"/>
                <a:ea typeface="Times New Roman" pitchFamily="18" charset="0"/>
                <a:cs typeface="Times New Roman" pitchFamily="18" charset="0"/>
              </a:rPr>
              <a:t> </a:t>
            </a:r>
            <a:r>
              <a:rPr lang="en-US" sz="2200" b="1" dirty="0" err="1">
                <a:solidFill>
                  <a:srgbClr val="0000FF"/>
                </a:solidFill>
                <a:latin typeface="Times New Roman" pitchFamily="18" charset="0"/>
                <a:ea typeface="Times New Roman" pitchFamily="18" charset="0"/>
                <a:cs typeface="Times New Roman" pitchFamily="18" charset="0"/>
              </a:rPr>
              <a:t>bóng</a:t>
            </a:r>
            <a:endParaRPr lang="en-US" sz="2200" b="1" dirty="0">
              <a:solidFill>
                <a:srgbClr val="0000FF"/>
              </a:solidFill>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pPr>
            <a:r>
              <a:rPr lang="vi-VN" sz="2200" b="1" dirty="0">
                <a:solidFill>
                  <a:srgbClr val="0000FF"/>
                </a:solidFill>
                <a:latin typeface="Times New Roman" pitchFamily="18" charset="0"/>
                <a:ea typeface="Times New Roman" pitchFamily="18" charset="0"/>
                <a:cs typeface="Times New Roman" pitchFamily="18" charset="0"/>
              </a:rPr>
              <a:t>Lứa tuổi:  </a:t>
            </a:r>
            <a:r>
              <a:rPr lang="en-US" sz="2200" b="1" dirty="0">
                <a:solidFill>
                  <a:srgbClr val="0000FF"/>
                </a:solidFill>
                <a:latin typeface="Times New Roman" pitchFamily="18" charset="0"/>
                <a:ea typeface="Times New Roman" pitchFamily="18" charset="0"/>
                <a:cs typeface="Times New Roman" pitchFamily="18" charset="0"/>
              </a:rPr>
              <a:t>5-6 </a:t>
            </a:r>
            <a:r>
              <a:rPr lang="en-US" sz="2200" b="1" dirty="0" err="1">
                <a:solidFill>
                  <a:srgbClr val="0000FF"/>
                </a:solidFill>
                <a:latin typeface="Times New Roman" pitchFamily="18" charset="0"/>
                <a:ea typeface="Times New Roman" pitchFamily="18" charset="0"/>
                <a:cs typeface="Times New Roman" pitchFamily="18" charset="0"/>
              </a:rPr>
              <a:t>tuổi</a:t>
            </a:r>
            <a:endParaRPr lang="en-US" sz="2200" dirty="0">
              <a:solidFill>
                <a:srgbClr val="0000FF"/>
              </a:solidFill>
              <a:latin typeface="Arial" pitchFamily="34" charset="0"/>
              <a:cs typeface="Arial" pitchFamily="34" charset="0"/>
            </a:endParaRPr>
          </a:p>
          <a:p>
            <a:pPr lvl="0" eaLnBrk="0" fontAlgn="base" hangingPunct="0">
              <a:spcBef>
                <a:spcPct val="0"/>
              </a:spcBef>
              <a:spcAft>
                <a:spcPct val="0"/>
              </a:spcAft>
            </a:pPr>
            <a:r>
              <a:rPr lang="vi-VN" sz="2200" b="1" dirty="0">
                <a:solidFill>
                  <a:srgbClr val="0000FF"/>
                </a:solidFill>
                <a:latin typeface="Times New Roman" pitchFamily="18" charset="0"/>
                <a:ea typeface="Times New Roman" pitchFamily="18" charset="0"/>
                <a:cs typeface="Times New Roman" pitchFamily="18" charset="0"/>
              </a:rPr>
              <a:t>Số lượng:   2</a:t>
            </a:r>
            <a:r>
              <a:rPr lang="en-US" sz="2200" b="1" dirty="0">
                <a:solidFill>
                  <a:srgbClr val="0000FF"/>
                </a:solidFill>
                <a:latin typeface="Times New Roman" pitchFamily="18" charset="0"/>
                <a:ea typeface="Times New Roman" pitchFamily="18" charset="0"/>
                <a:cs typeface="Times New Roman" pitchFamily="18" charset="0"/>
              </a:rPr>
              <a:t>4 </a:t>
            </a:r>
            <a:r>
              <a:rPr lang="en-US" sz="2200" b="1" dirty="0" err="1">
                <a:solidFill>
                  <a:srgbClr val="0000FF"/>
                </a:solidFill>
                <a:latin typeface="Times New Roman" pitchFamily="18" charset="0"/>
                <a:ea typeface="Times New Roman" pitchFamily="18" charset="0"/>
                <a:cs typeface="Times New Roman" pitchFamily="18" charset="0"/>
              </a:rPr>
              <a:t>trẻ</a:t>
            </a:r>
            <a:endParaRPr lang="en-US" sz="2200" dirty="0">
              <a:solidFill>
                <a:srgbClr val="0000FF"/>
              </a:solidFill>
              <a:latin typeface="Arial" pitchFamily="34" charset="0"/>
              <a:cs typeface="Arial" pitchFamily="34" charset="0"/>
            </a:endParaRPr>
          </a:p>
          <a:p>
            <a:pPr lvl="0" eaLnBrk="0" fontAlgn="base" hangingPunct="0">
              <a:spcBef>
                <a:spcPct val="0"/>
              </a:spcBef>
              <a:spcAft>
                <a:spcPct val="0"/>
              </a:spcAft>
            </a:pPr>
            <a:r>
              <a:rPr lang="vi-VN" sz="2200" b="1" dirty="0">
                <a:solidFill>
                  <a:srgbClr val="0000FF"/>
                </a:solidFill>
                <a:latin typeface="Times New Roman" pitchFamily="18" charset="0"/>
                <a:ea typeface="Times New Roman" pitchFamily="18" charset="0"/>
                <a:cs typeface="Times New Roman" pitchFamily="18" charset="0"/>
              </a:rPr>
              <a:t>Thời gian:  </a:t>
            </a:r>
            <a:r>
              <a:rPr lang="en-US" sz="2200" b="1" dirty="0">
                <a:solidFill>
                  <a:srgbClr val="0000FF"/>
                </a:solidFill>
                <a:latin typeface="Times New Roman" pitchFamily="18" charset="0"/>
                <a:ea typeface="Times New Roman" pitchFamily="18" charset="0"/>
                <a:cs typeface="Times New Roman" pitchFamily="18" charset="0"/>
              </a:rPr>
              <a:t>25</a:t>
            </a:r>
            <a:r>
              <a:rPr lang="vi-VN" sz="2200" b="1" dirty="0">
                <a:solidFill>
                  <a:srgbClr val="0000FF"/>
                </a:solidFill>
                <a:latin typeface="Times New Roman" pitchFamily="18" charset="0"/>
                <a:ea typeface="Times New Roman" pitchFamily="18" charset="0"/>
                <a:cs typeface="Times New Roman" pitchFamily="18" charset="0"/>
              </a:rPr>
              <a:t> – 3</a:t>
            </a:r>
            <a:r>
              <a:rPr lang="en-US" sz="2200" b="1" dirty="0">
                <a:solidFill>
                  <a:srgbClr val="0000FF"/>
                </a:solidFill>
                <a:latin typeface="Times New Roman" pitchFamily="18" charset="0"/>
                <a:ea typeface="Times New Roman" pitchFamily="18" charset="0"/>
                <a:cs typeface="Times New Roman" pitchFamily="18" charset="0"/>
              </a:rPr>
              <a:t>0</a:t>
            </a:r>
            <a:r>
              <a:rPr lang="vi-VN" sz="2200" b="1" dirty="0">
                <a:solidFill>
                  <a:srgbClr val="0000FF"/>
                </a:solidFill>
                <a:latin typeface="Times New Roman" pitchFamily="18" charset="0"/>
                <a:ea typeface="Times New Roman" pitchFamily="18" charset="0"/>
                <a:cs typeface="Times New Roman" pitchFamily="18" charset="0"/>
              </a:rPr>
              <a:t> phút</a:t>
            </a:r>
            <a:endParaRPr lang="en-US" sz="2200" dirty="0">
              <a:solidFill>
                <a:srgbClr val="0000FF"/>
              </a:solidFill>
              <a:latin typeface="Arial" pitchFamily="34" charset="0"/>
              <a:cs typeface="Arial" pitchFamily="34" charset="0"/>
            </a:endParaRPr>
          </a:p>
          <a:p>
            <a:pPr lvl="0" eaLnBrk="0" fontAlgn="base" hangingPunct="0">
              <a:spcBef>
                <a:spcPct val="0"/>
              </a:spcBef>
              <a:spcAft>
                <a:spcPct val="0"/>
              </a:spcAft>
            </a:pPr>
            <a:r>
              <a:rPr lang="vi-VN" sz="2000" b="1" dirty="0">
                <a:solidFill>
                  <a:srgbClr val="0000FF"/>
                </a:solidFill>
                <a:latin typeface="Times New Roman" pitchFamily="18" charset="0"/>
                <a:ea typeface="Times New Roman" pitchFamily="18" charset="0"/>
                <a:cs typeface="Times New Roman" pitchFamily="18" charset="0"/>
              </a:rPr>
              <a:t>Giáo viên: </a:t>
            </a:r>
            <a:r>
              <a:rPr lang="en-US" sz="2400" b="1" i="1" dirty="0">
                <a:solidFill>
                  <a:srgbClr val="0000FF"/>
                </a:solidFill>
                <a:latin typeface="Times New Roman" pitchFamily="18" charset="0"/>
                <a:ea typeface="Times New Roman" pitchFamily="18" charset="0"/>
                <a:cs typeface="Times New Roman" pitchFamily="18" charset="0"/>
              </a:rPr>
              <a:t>Nguyễn Khánh Hòa</a:t>
            </a:r>
            <a:endParaRPr lang="en-US" sz="2400" dirty="0">
              <a:solidFill>
                <a:srgbClr val="0000FF"/>
              </a:solidFill>
              <a:latin typeface="Arial" pitchFamily="34" charset="0"/>
              <a:cs typeface="Arial" pitchFamily="34" charset="0"/>
            </a:endParaRPr>
          </a:p>
          <a:p>
            <a:endParaRPr lang="en-US" dirty="0"/>
          </a:p>
        </p:txBody>
      </p:sp>
      <p:sp>
        <p:nvSpPr>
          <p:cNvPr id="8" name="TextBox 7"/>
          <p:cNvSpPr txBox="1"/>
          <p:nvPr/>
        </p:nvSpPr>
        <p:spPr>
          <a:xfrm>
            <a:off x="4724400" y="6324600"/>
            <a:ext cx="3048000" cy="400110"/>
          </a:xfrm>
          <a:prstGeom prst="rect">
            <a:avLst/>
          </a:prstGeom>
          <a:noFill/>
        </p:spPr>
        <p:txBody>
          <a:bodyPr wrap="square" rtlCol="0">
            <a:spAutoFit/>
          </a:bodyPr>
          <a:lstStyle/>
          <a:p>
            <a:r>
              <a:rPr lang="en-US" sz="2000" b="1" i="1" dirty="0" err="1">
                <a:solidFill>
                  <a:srgbClr val="00B050"/>
                </a:solidFill>
              </a:rPr>
              <a:t>Năm</a:t>
            </a:r>
            <a:r>
              <a:rPr lang="en-US" sz="2000" b="1" i="1" dirty="0">
                <a:solidFill>
                  <a:srgbClr val="00B050"/>
                </a:solidFill>
              </a:rPr>
              <a:t> </a:t>
            </a:r>
            <a:r>
              <a:rPr lang="en-US" sz="2000" b="1" i="1" dirty="0" err="1">
                <a:solidFill>
                  <a:srgbClr val="00B050"/>
                </a:solidFill>
              </a:rPr>
              <a:t>học</a:t>
            </a:r>
            <a:r>
              <a:rPr lang="en-US" sz="2000" b="1" i="1" dirty="0">
                <a:solidFill>
                  <a:srgbClr val="00B050"/>
                </a:solidFill>
              </a:rPr>
              <a:t> 2022- 2023</a:t>
            </a:r>
          </a:p>
        </p:txBody>
      </p:sp>
      <p:pic>
        <p:nvPicPr>
          <p:cNvPr id="2" name="Picture 1" descr="A picture containing flower, sunflower, plant, text&#10;&#10;Description automatically generated">
            <a:extLst>
              <a:ext uri="{FF2B5EF4-FFF2-40B4-BE49-F238E27FC236}">
                <a16:creationId xmlns:a16="http://schemas.microsoft.com/office/drawing/2014/main" id="{673CDA25-86E1-41A6-6E0F-2F8DDCE4D9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29493" y="951130"/>
            <a:ext cx="1062097" cy="10620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2531"/>
                                        </p:tgtEl>
                                        <p:attrNameLst>
                                          <p:attrName>style.visibility</p:attrName>
                                        </p:attrNameLst>
                                      </p:cBhvr>
                                      <p:to>
                                        <p:strVal val="visible"/>
                                      </p:to>
                                    </p:set>
                                    <p:animEffect transition="in" filter="blinds(horizontal)">
                                      <p:cBhvr>
                                        <p:cTn id="11" dur="500"/>
                                        <p:tgtEl>
                                          <p:spTgt spid="22531"/>
                                        </p:tgtEl>
                                      </p:cBhvr>
                                    </p:animEffect>
                                  </p:childTnLst>
                                </p:cTn>
                              </p:par>
                            </p:childTnLst>
                          </p:cTn>
                        </p:par>
                      </p:childTnLst>
                    </p:cTn>
                  </p:par>
                  <p:par>
                    <p:cTn id="12" fill="hold">
                      <p:stCondLst>
                        <p:cond delay="indefinite"/>
                      </p:stCondLst>
                      <p:childTnLst>
                        <p:par>
                          <p:cTn id="13" fill="hold">
                            <p:stCondLst>
                              <p:cond delay="0"/>
                            </p:stCondLst>
                            <p:childTnLst>
                              <p:par>
                                <p:cTn id="14" presetID="8"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amond(in)">
                                      <p:cBhvr>
                                        <p:cTn id="16" dur="2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Horizontal)">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6"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1066800" y="1066800"/>
            <a:ext cx="7086600" cy="4154984"/>
          </a:xfrm>
          <a:prstGeom prst="rect">
            <a:avLst/>
          </a:prstGeom>
          <a:noFill/>
        </p:spPr>
        <p:txBody>
          <a:bodyPr wrap="square" rtlCol="0">
            <a:spAutoFit/>
          </a:bodyPr>
          <a:lstStyle/>
          <a:p>
            <a:pPr marL="400050" indent="-400050"/>
            <a:r>
              <a:rPr lang="en-US" sz="2400" b="1" dirty="0">
                <a:solidFill>
                  <a:srgbClr val="002060"/>
                </a:solidFill>
                <a:latin typeface="Times New Roman" pitchFamily="18" charset="0"/>
                <a:cs typeface="Times New Roman" pitchFamily="18" charset="0"/>
              </a:rPr>
              <a:t>                I.  </a:t>
            </a:r>
            <a:r>
              <a:rPr lang="en-US" sz="2400" b="1" dirty="0" err="1">
                <a:solidFill>
                  <a:srgbClr val="002060"/>
                </a:solidFill>
                <a:latin typeface="Times New Roman" pitchFamily="18" charset="0"/>
                <a:cs typeface="Times New Roman" pitchFamily="18" charset="0"/>
              </a:rPr>
              <a:t>Mục</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đích</a:t>
            </a:r>
            <a:r>
              <a:rPr lang="en-US" sz="2400" b="1" dirty="0">
                <a:solidFill>
                  <a:srgbClr val="002060"/>
                </a:solidFill>
                <a:latin typeface="Times New Roman" pitchFamily="18" charset="0"/>
                <a:cs typeface="Times New Roman" pitchFamily="18" charset="0"/>
              </a:rPr>
              <a:t> – </a:t>
            </a:r>
            <a:r>
              <a:rPr lang="en-US" sz="2400" b="1" dirty="0" err="1">
                <a:solidFill>
                  <a:srgbClr val="002060"/>
                </a:solidFill>
                <a:latin typeface="Times New Roman" pitchFamily="18" charset="0"/>
                <a:cs typeface="Times New Roman" pitchFamily="18" charset="0"/>
              </a:rPr>
              <a:t>yêu</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cầu</a:t>
            </a:r>
            <a:endParaRPr lang="en-US" sz="2400" b="1" dirty="0">
              <a:solidFill>
                <a:srgbClr val="002060"/>
              </a:solidFill>
              <a:latin typeface="Times New Roman" pitchFamily="18" charset="0"/>
              <a:cs typeface="Times New Roman" pitchFamily="18" charset="0"/>
            </a:endParaRPr>
          </a:p>
          <a:p>
            <a:pPr marL="400050" indent="-400050">
              <a:buAutoNum type="arabicPeriod"/>
            </a:pPr>
            <a:r>
              <a:rPr lang="en-US" sz="2400" b="1" dirty="0" err="1">
                <a:solidFill>
                  <a:srgbClr val="002060"/>
                </a:solidFill>
                <a:latin typeface="Times New Roman" pitchFamily="18" charset="0"/>
                <a:cs typeface="Times New Roman" pitchFamily="18" charset="0"/>
              </a:rPr>
              <a:t>Kiến</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thức</a:t>
            </a:r>
            <a:r>
              <a:rPr lang="en-US" sz="2400" b="1" dirty="0">
                <a:solidFill>
                  <a:srgbClr val="002060"/>
                </a:solidFill>
                <a:latin typeface="Times New Roman" pitchFamily="18" charset="0"/>
                <a:cs typeface="Times New Roman" pitchFamily="18" charset="0"/>
              </a:rPr>
              <a:t> :</a:t>
            </a:r>
          </a:p>
          <a:p>
            <a:pPr marL="400050" indent="-400050"/>
            <a:r>
              <a:rPr lang="en-US" sz="2400" dirty="0">
                <a:solidFill>
                  <a:srgbClr val="002060"/>
                </a:solidFill>
                <a:latin typeface="+mj-lt"/>
              </a:rPr>
              <a:t>     </a:t>
            </a:r>
            <a:r>
              <a:rPr lang="vi-VN" sz="2400" dirty="0">
                <a:solidFill>
                  <a:srgbClr val="002060"/>
                </a:solidFill>
                <a:latin typeface="+mj-lt"/>
              </a:rPr>
              <a:t>- Khi nhảy tách khép chân trẻ biết bật liên tục chụm chân, tách vào các ô. Trẻ biết bật nhẹ nhàng bằng đầu bàn chân, không dẫm vào vạch. Trẻ biết tung, bắt bóng bằng 2 bàn tay và không làm rơi bóng.</a:t>
            </a:r>
            <a:endParaRPr lang="en-US" sz="2400" dirty="0">
              <a:solidFill>
                <a:srgbClr val="002060"/>
              </a:solidFill>
              <a:latin typeface="+mj-lt"/>
            </a:endParaRPr>
          </a:p>
          <a:p>
            <a:pPr marL="400050" indent="-400050"/>
            <a:r>
              <a:rPr lang="en-US" sz="2400" b="1" dirty="0">
                <a:solidFill>
                  <a:srgbClr val="002060"/>
                </a:solidFill>
                <a:latin typeface="Times New Roman" pitchFamily="18" charset="0"/>
                <a:cs typeface="Times New Roman" pitchFamily="18" charset="0"/>
              </a:rPr>
              <a:t>2. </a:t>
            </a:r>
            <a:r>
              <a:rPr lang="en-US" sz="2400" b="1" dirty="0" err="1">
                <a:solidFill>
                  <a:srgbClr val="002060"/>
                </a:solidFill>
                <a:latin typeface="Times New Roman" pitchFamily="18" charset="0"/>
                <a:cs typeface="Times New Roman" pitchFamily="18" charset="0"/>
              </a:rPr>
              <a:t>Kỹ</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năng</a:t>
            </a:r>
            <a:r>
              <a:rPr lang="en-US" sz="2400" b="1" dirty="0">
                <a:solidFill>
                  <a:srgbClr val="002060"/>
                </a:solidFill>
                <a:latin typeface="Times New Roman" pitchFamily="18" charset="0"/>
                <a:cs typeface="Times New Roman" pitchFamily="18" charset="0"/>
              </a:rPr>
              <a:t> :</a:t>
            </a:r>
          </a:p>
          <a:p>
            <a:r>
              <a:rPr lang="en-US" sz="2400" dirty="0">
                <a:solidFill>
                  <a:srgbClr val="002060"/>
                </a:solidFill>
                <a:latin typeface="+mj-lt"/>
              </a:rPr>
              <a:t>      </a:t>
            </a:r>
            <a:r>
              <a:rPr lang="vi-VN" sz="2400" dirty="0">
                <a:solidFill>
                  <a:srgbClr val="002060"/>
                </a:solidFill>
                <a:latin typeface="+mj-lt"/>
              </a:rPr>
              <a:t>- Rèn luyện và phát triển cơ tay, chân.</a:t>
            </a:r>
          </a:p>
          <a:p>
            <a:r>
              <a:rPr lang="en-US" sz="2400" dirty="0">
                <a:solidFill>
                  <a:srgbClr val="002060"/>
                </a:solidFill>
                <a:latin typeface="+mj-lt"/>
              </a:rPr>
              <a:t>      </a:t>
            </a:r>
            <a:r>
              <a:rPr lang="vi-VN" sz="2400" dirty="0">
                <a:solidFill>
                  <a:srgbClr val="002060"/>
                </a:solidFill>
                <a:latin typeface="+mj-lt"/>
              </a:rPr>
              <a:t>- Rèn kĩ năng nhanh nhẹn khéo léo cho trẻ.</a:t>
            </a:r>
          </a:p>
          <a:p>
            <a:pPr marL="400050" indent="-400050"/>
            <a:r>
              <a:rPr lang="en-US" sz="2400" b="1" dirty="0">
                <a:solidFill>
                  <a:srgbClr val="002060"/>
                </a:solidFill>
                <a:latin typeface="Times New Roman" pitchFamily="18" charset="0"/>
                <a:cs typeface="Times New Roman" pitchFamily="18" charset="0"/>
              </a:rPr>
              <a:t>3. </a:t>
            </a:r>
            <a:r>
              <a:rPr lang="en-US" sz="2400" b="1" dirty="0" err="1">
                <a:solidFill>
                  <a:srgbClr val="002060"/>
                </a:solidFill>
                <a:latin typeface="Times New Roman" pitchFamily="18" charset="0"/>
                <a:cs typeface="Times New Roman" pitchFamily="18" charset="0"/>
              </a:rPr>
              <a:t>Thái</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độ</a:t>
            </a:r>
            <a:r>
              <a:rPr lang="en-US" sz="2400" b="1" dirty="0">
                <a:solidFill>
                  <a:srgbClr val="002060"/>
                </a:solidFill>
                <a:latin typeface="Times New Roman" pitchFamily="18" charset="0"/>
                <a:cs typeface="Times New Roman" pitchFamily="18" charset="0"/>
              </a:rPr>
              <a:t> : </a:t>
            </a:r>
          </a:p>
          <a:p>
            <a:pPr marL="400050" indent="-400050"/>
            <a:r>
              <a:rPr lang="en-US" sz="2400" dirty="0">
                <a:solidFill>
                  <a:srgbClr val="002060"/>
                </a:solidFill>
                <a:latin typeface="+mj-lt"/>
              </a:rPr>
              <a:t>      </a:t>
            </a:r>
            <a:r>
              <a:rPr lang="vi-VN" sz="2400" dirty="0">
                <a:solidFill>
                  <a:srgbClr val="002060"/>
                </a:solidFill>
                <a:latin typeface="+mj-lt"/>
              </a:rPr>
              <a:t>- Biết nghe theo hiệu lệnh của cô, chăm chỉ luyện tập</a:t>
            </a:r>
            <a:endParaRPr lang="en-US" sz="2400" dirty="0">
              <a:solidFill>
                <a:srgbClr val="002060"/>
              </a:solidFill>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1295400" y="1219200"/>
            <a:ext cx="6324600" cy="5262979"/>
          </a:xfrm>
          <a:prstGeom prst="rect">
            <a:avLst/>
          </a:prstGeom>
          <a:noFill/>
        </p:spPr>
        <p:txBody>
          <a:bodyPr wrap="square" rtlCol="0">
            <a:spAutoFit/>
          </a:bodyPr>
          <a:lstStyle/>
          <a:p>
            <a:r>
              <a:rPr lang="en-US" sz="2800" b="1" dirty="0">
                <a:solidFill>
                  <a:srgbClr val="FFFF00"/>
                </a:solidFill>
                <a:latin typeface="Times New Roman" pitchFamily="18" charset="0"/>
                <a:cs typeface="Times New Roman" pitchFamily="18" charset="0"/>
              </a:rPr>
              <a:t>                        II. </a:t>
            </a:r>
            <a:r>
              <a:rPr lang="en-US" sz="2800" b="1" dirty="0" err="1">
                <a:solidFill>
                  <a:srgbClr val="FFFF00"/>
                </a:solidFill>
                <a:latin typeface="Times New Roman" pitchFamily="18" charset="0"/>
                <a:cs typeface="Times New Roman" pitchFamily="18" charset="0"/>
              </a:rPr>
              <a:t>Chuẩn</a:t>
            </a:r>
            <a:r>
              <a:rPr lang="en-US" sz="2800" b="1" dirty="0">
                <a:solidFill>
                  <a:srgbClr val="FFFF00"/>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bị</a:t>
            </a:r>
            <a:endParaRPr lang="en-US" sz="2800" b="1" dirty="0">
              <a:solidFill>
                <a:srgbClr val="FFFF00"/>
              </a:solidFill>
              <a:latin typeface="Times New Roman" pitchFamily="18" charset="0"/>
              <a:cs typeface="Times New Roman" pitchFamily="18" charset="0"/>
            </a:endParaRPr>
          </a:p>
          <a:p>
            <a:endParaRPr lang="en-US" sz="2800" b="1" dirty="0">
              <a:solidFill>
                <a:srgbClr val="FFFF00"/>
              </a:solidFill>
              <a:latin typeface="Times New Roman" pitchFamily="18" charset="0"/>
              <a:cs typeface="Times New Roman" pitchFamily="18" charset="0"/>
            </a:endParaRPr>
          </a:p>
          <a:p>
            <a:pPr marL="342900" indent="-342900">
              <a:buAutoNum type="arabicPeriod"/>
            </a:pPr>
            <a:r>
              <a:rPr lang="en-US" sz="2800" b="1" dirty="0" err="1">
                <a:solidFill>
                  <a:srgbClr val="FFFF00"/>
                </a:solidFill>
                <a:latin typeface="Times New Roman" pitchFamily="18" charset="0"/>
                <a:cs typeface="Times New Roman" pitchFamily="18" charset="0"/>
              </a:rPr>
              <a:t>Đồ</a:t>
            </a:r>
            <a:r>
              <a:rPr lang="en-US" sz="2800" b="1" dirty="0">
                <a:solidFill>
                  <a:srgbClr val="FFFF00"/>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dùng</a:t>
            </a:r>
            <a:r>
              <a:rPr lang="en-US" sz="2800" b="1" dirty="0">
                <a:solidFill>
                  <a:srgbClr val="FFFF00"/>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của</a:t>
            </a:r>
            <a:r>
              <a:rPr lang="en-US" sz="2800" b="1" dirty="0">
                <a:solidFill>
                  <a:srgbClr val="FFFF00"/>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cô</a:t>
            </a:r>
            <a:r>
              <a:rPr lang="en-US" sz="2800" b="1" dirty="0">
                <a:solidFill>
                  <a:srgbClr val="FFFF00"/>
                </a:solidFill>
                <a:latin typeface="Times New Roman" pitchFamily="18" charset="0"/>
                <a:cs typeface="Times New Roman" pitchFamily="18" charset="0"/>
              </a:rPr>
              <a:t>:</a:t>
            </a:r>
          </a:p>
          <a:p>
            <a:pPr>
              <a:buFontTx/>
              <a:buChar char="-"/>
            </a:pPr>
            <a:r>
              <a:rPr lang="vi-VN" sz="2800" dirty="0">
                <a:solidFill>
                  <a:srgbClr val="FFFF00"/>
                </a:solidFill>
                <a:latin typeface="Times New Roman" pitchFamily="18" charset="0"/>
                <a:cs typeface="Times New Roman" pitchFamily="18" charset="0"/>
              </a:rPr>
              <a:t>Đĩa nhạc thể dục</a:t>
            </a:r>
            <a:r>
              <a:rPr lang="en-US" sz="2800" dirty="0">
                <a:solidFill>
                  <a:srgbClr val="FFFF00"/>
                </a:solidFill>
                <a:latin typeface="Times New Roman" pitchFamily="18" charset="0"/>
                <a:cs typeface="Times New Roman" pitchFamily="18" charset="0"/>
              </a:rPr>
              <a:t>, </a:t>
            </a:r>
            <a:r>
              <a:rPr lang="en-US" sz="2800" dirty="0" err="1">
                <a:solidFill>
                  <a:srgbClr val="FFFF00"/>
                </a:solidFill>
                <a:latin typeface="Times New Roman" pitchFamily="18" charset="0"/>
                <a:cs typeface="Times New Roman" pitchFamily="18" charset="0"/>
              </a:rPr>
              <a:t>bài</a:t>
            </a:r>
            <a:r>
              <a:rPr lang="en-US" sz="2800" dirty="0">
                <a:solidFill>
                  <a:srgbClr val="FFFF00"/>
                </a:solidFill>
                <a:latin typeface="Times New Roman" pitchFamily="18" charset="0"/>
                <a:cs typeface="Times New Roman" pitchFamily="18" charset="0"/>
              </a:rPr>
              <a:t> </a:t>
            </a:r>
            <a:r>
              <a:rPr lang="en-US" sz="2800" dirty="0" err="1">
                <a:solidFill>
                  <a:srgbClr val="FFFF00"/>
                </a:solidFill>
                <a:latin typeface="Times New Roman" pitchFamily="18" charset="0"/>
                <a:cs typeface="Times New Roman" pitchFamily="18" charset="0"/>
              </a:rPr>
              <a:t>giảng</a:t>
            </a:r>
            <a:r>
              <a:rPr lang="en-US" sz="2800" dirty="0">
                <a:solidFill>
                  <a:srgbClr val="FFFF00"/>
                </a:solidFill>
                <a:latin typeface="Times New Roman" pitchFamily="18" charset="0"/>
                <a:cs typeface="Times New Roman" pitchFamily="18" charset="0"/>
              </a:rPr>
              <a:t> </a:t>
            </a:r>
            <a:r>
              <a:rPr lang="en-US" sz="2800" dirty="0" err="1">
                <a:solidFill>
                  <a:srgbClr val="FFFF00"/>
                </a:solidFill>
                <a:latin typeface="Times New Roman" pitchFamily="18" charset="0"/>
                <a:cs typeface="Times New Roman" pitchFamily="18" charset="0"/>
              </a:rPr>
              <a:t>tương</a:t>
            </a:r>
            <a:r>
              <a:rPr lang="en-US" sz="2800" dirty="0">
                <a:solidFill>
                  <a:srgbClr val="FFFF00"/>
                </a:solidFill>
                <a:latin typeface="Times New Roman" pitchFamily="18" charset="0"/>
                <a:cs typeface="Times New Roman" pitchFamily="18" charset="0"/>
              </a:rPr>
              <a:t> </a:t>
            </a:r>
            <a:r>
              <a:rPr lang="en-US" sz="2800" dirty="0" err="1">
                <a:solidFill>
                  <a:srgbClr val="FFFF00"/>
                </a:solidFill>
                <a:latin typeface="Times New Roman" pitchFamily="18" charset="0"/>
                <a:cs typeface="Times New Roman" pitchFamily="18" charset="0"/>
              </a:rPr>
              <a:t>tác</a:t>
            </a:r>
            <a:r>
              <a:rPr lang="en-US" sz="2800" dirty="0">
                <a:solidFill>
                  <a:srgbClr val="FFFF00"/>
                </a:solidFill>
                <a:latin typeface="Times New Roman" pitchFamily="18" charset="0"/>
                <a:cs typeface="Times New Roman" pitchFamily="18" charset="0"/>
              </a:rPr>
              <a:t>, </a:t>
            </a:r>
            <a:r>
              <a:rPr lang="en-US" sz="2800" dirty="0" err="1">
                <a:solidFill>
                  <a:srgbClr val="FFFF00"/>
                </a:solidFill>
                <a:latin typeface="Times New Roman" pitchFamily="18" charset="0"/>
                <a:cs typeface="Times New Roman" pitchFamily="18" charset="0"/>
              </a:rPr>
              <a:t>que</a:t>
            </a:r>
            <a:r>
              <a:rPr lang="en-US" sz="2800" dirty="0">
                <a:solidFill>
                  <a:srgbClr val="FFFF00"/>
                </a:solidFill>
                <a:latin typeface="Times New Roman" pitchFamily="18" charset="0"/>
                <a:cs typeface="Times New Roman" pitchFamily="18" charset="0"/>
              </a:rPr>
              <a:t> </a:t>
            </a:r>
            <a:r>
              <a:rPr lang="en-US" sz="2800" dirty="0" err="1">
                <a:solidFill>
                  <a:srgbClr val="FFFF00"/>
                </a:solidFill>
                <a:latin typeface="Times New Roman" pitchFamily="18" charset="0"/>
                <a:cs typeface="Times New Roman" pitchFamily="18" charset="0"/>
              </a:rPr>
              <a:t>chỉ</a:t>
            </a:r>
            <a:r>
              <a:rPr lang="en-US" sz="2800">
                <a:solidFill>
                  <a:srgbClr val="FFFF00"/>
                </a:solidFill>
                <a:latin typeface="Times New Roman" pitchFamily="18" charset="0"/>
                <a:cs typeface="Times New Roman" pitchFamily="18" charset="0"/>
              </a:rPr>
              <a:t> .</a:t>
            </a:r>
            <a:endParaRPr lang="vi-VN" sz="2800" dirty="0">
              <a:solidFill>
                <a:srgbClr val="FFFF00"/>
              </a:solidFill>
              <a:latin typeface="Times New Roman" pitchFamily="18" charset="0"/>
              <a:cs typeface="Times New Roman" pitchFamily="18" charset="0"/>
            </a:endParaRPr>
          </a:p>
          <a:p>
            <a:r>
              <a:rPr lang="vi-VN" sz="2800" dirty="0">
                <a:solidFill>
                  <a:srgbClr val="FFFF00"/>
                </a:solidFill>
                <a:latin typeface="Times New Roman" pitchFamily="18" charset="0"/>
                <a:cs typeface="Times New Roman" pitchFamily="18" charset="0"/>
              </a:rPr>
              <a:t>- Sân tập sạch sẽ.</a:t>
            </a:r>
          </a:p>
          <a:p>
            <a:r>
              <a:rPr lang="vi-VN" sz="2800" dirty="0">
                <a:solidFill>
                  <a:srgbClr val="FFFF00"/>
                </a:solidFill>
                <a:latin typeface="Times New Roman" pitchFamily="18" charset="0"/>
                <a:cs typeface="Times New Roman" pitchFamily="18" charset="0"/>
              </a:rPr>
              <a:t>                           </a:t>
            </a:r>
          </a:p>
          <a:p>
            <a:pPr marL="342900" indent="-342900"/>
            <a:r>
              <a:rPr lang="en-US" sz="2800" b="1" dirty="0">
                <a:solidFill>
                  <a:srgbClr val="FFFF00"/>
                </a:solidFill>
                <a:latin typeface="Times New Roman" pitchFamily="18" charset="0"/>
                <a:cs typeface="Times New Roman" pitchFamily="18" charset="0"/>
              </a:rPr>
              <a:t>2. </a:t>
            </a:r>
            <a:r>
              <a:rPr lang="en-US" sz="2800" b="1" dirty="0" err="1">
                <a:solidFill>
                  <a:srgbClr val="FFFF00"/>
                </a:solidFill>
                <a:latin typeface="Times New Roman" pitchFamily="18" charset="0"/>
                <a:cs typeface="Times New Roman" pitchFamily="18" charset="0"/>
              </a:rPr>
              <a:t>Đồ</a:t>
            </a:r>
            <a:r>
              <a:rPr lang="en-US" sz="2800" b="1" dirty="0">
                <a:solidFill>
                  <a:srgbClr val="FFFF00"/>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dùng</a:t>
            </a:r>
            <a:r>
              <a:rPr lang="en-US" sz="2800" b="1" dirty="0">
                <a:solidFill>
                  <a:srgbClr val="FFFF00"/>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của</a:t>
            </a:r>
            <a:r>
              <a:rPr lang="en-US" sz="2800" b="1" dirty="0">
                <a:solidFill>
                  <a:srgbClr val="FFFF00"/>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trẻ</a:t>
            </a:r>
            <a:r>
              <a:rPr lang="en-US" sz="2800" b="1" dirty="0">
                <a:solidFill>
                  <a:srgbClr val="FFFF00"/>
                </a:solidFill>
                <a:latin typeface="Times New Roman" pitchFamily="18" charset="0"/>
                <a:cs typeface="Times New Roman" pitchFamily="18" charset="0"/>
              </a:rPr>
              <a:t> :</a:t>
            </a:r>
          </a:p>
          <a:p>
            <a:r>
              <a:rPr lang="en-US" sz="2800" dirty="0">
                <a:solidFill>
                  <a:srgbClr val="FFFF00"/>
                </a:solidFill>
                <a:latin typeface="Times New Roman" pitchFamily="18" charset="0"/>
                <a:cs typeface="Times New Roman" pitchFamily="18" charset="0"/>
              </a:rPr>
              <a:t>- </a:t>
            </a:r>
            <a:r>
              <a:rPr lang="vi-VN" sz="2800" dirty="0">
                <a:solidFill>
                  <a:srgbClr val="FFFF00"/>
                </a:solidFill>
                <a:latin typeface="Times New Roman" pitchFamily="18" charset="0"/>
                <a:cs typeface="Times New Roman" pitchFamily="18" charset="0"/>
              </a:rPr>
              <a:t>-Trang phục gọn gàng.</a:t>
            </a:r>
          </a:p>
          <a:p>
            <a:r>
              <a:rPr lang="vi-VN" sz="2800" dirty="0">
                <a:solidFill>
                  <a:srgbClr val="FFFF00"/>
                </a:solidFill>
                <a:latin typeface="Times New Roman" pitchFamily="18" charset="0"/>
                <a:cs typeface="Times New Roman" pitchFamily="18" charset="0"/>
              </a:rPr>
              <a:t>- Ô để trẻ bật</a:t>
            </a:r>
          </a:p>
          <a:p>
            <a:r>
              <a:rPr lang="vi-VN" sz="2800" dirty="0">
                <a:solidFill>
                  <a:srgbClr val="FFFF00"/>
                </a:solidFill>
                <a:latin typeface="Times New Roman" pitchFamily="18" charset="0"/>
                <a:cs typeface="Times New Roman" pitchFamily="18" charset="0"/>
              </a:rPr>
              <a:t>- Bóng vừa tay trẻ</a:t>
            </a:r>
          </a:p>
          <a:p>
            <a:pPr marL="342900" indent="-342900"/>
            <a:endParaRPr lang="en-US" sz="28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HÃ¬nh áº£nh cÃ³ liÃªn quan"/>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6" name="TextBox 5"/>
          <p:cNvSpPr txBox="1"/>
          <p:nvPr/>
        </p:nvSpPr>
        <p:spPr>
          <a:xfrm>
            <a:off x="762000" y="457200"/>
            <a:ext cx="8153400" cy="1569660"/>
          </a:xfrm>
          <a:prstGeom prst="rect">
            <a:avLst/>
          </a:prstGeom>
          <a:noFill/>
        </p:spPr>
        <p:txBody>
          <a:bodyPr wrap="square" rtlCol="0">
            <a:spAutoFit/>
          </a:bodyPr>
          <a:lstStyle/>
          <a:p>
            <a:pPr algn="ctr"/>
            <a:r>
              <a:rPr lang="en-US" sz="4800" b="1" dirty="0">
                <a:solidFill>
                  <a:srgbClr val="7030A0"/>
                </a:solidFill>
              </a:rPr>
              <a:t>1. </a:t>
            </a:r>
            <a:r>
              <a:rPr lang="en-US" sz="4800" b="1" dirty="0" err="1">
                <a:solidFill>
                  <a:srgbClr val="7030A0"/>
                </a:solidFill>
              </a:rPr>
              <a:t>Ổn</a:t>
            </a:r>
            <a:r>
              <a:rPr lang="en-US" sz="4800" b="1" dirty="0">
                <a:solidFill>
                  <a:srgbClr val="7030A0"/>
                </a:solidFill>
              </a:rPr>
              <a:t> </a:t>
            </a:r>
            <a:r>
              <a:rPr lang="en-US" sz="4800" b="1" dirty="0" err="1">
                <a:solidFill>
                  <a:srgbClr val="7030A0"/>
                </a:solidFill>
              </a:rPr>
              <a:t>định</a:t>
            </a:r>
            <a:r>
              <a:rPr lang="en-US" sz="4800" b="1" dirty="0">
                <a:solidFill>
                  <a:srgbClr val="7030A0"/>
                </a:solidFill>
              </a:rPr>
              <a:t> </a:t>
            </a:r>
            <a:r>
              <a:rPr lang="en-US" sz="4800" b="1" dirty="0" err="1">
                <a:solidFill>
                  <a:srgbClr val="7030A0"/>
                </a:solidFill>
              </a:rPr>
              <a:t>tổ</a:t>
            </a:r>
            <a:r>
              <a:rPr lang="en-US" sz="4800" b="1" dirty="0">
                <a:solidFill>
                  <a:srgbClr val="7030A0"/>
                </a:solidFill>
              </a:rPr>
              <a:t> </a:t>
            </a:r>
            <a:r>
              <a:rPr lang="en-US" sz="4800" b="1" dirty="0" err="1">
                <a:solidFill>
                  <a:srgbClr val="7030A0"/>
                </a:solidFill>
              </a:rPr>
              <a:t>chức</a:t>
            </a:r>
            <a:endParaRPr lang="en-US" sz="4800" b="1" dirty="0">
              <a:solidFill>
                <a:srgbClr val="7030A0"/>
              </a:solidFill>
            </a:endParaRPr>
          </a:p>
          <a:p>
            <a:endParaRPr lang="en-US" sz="4800" b="1" dirty="0">
              <a:solidFill>
                <a:srgbClr val="7030A0"/>
              </a:solidFill>
            </a:endParaRPr>
          </a:p>
        </p:txBody>
      </p:sp>
      <p:sp>
        <p:nvSpPr>
          <p:cNvPr id="4" name="Rectangle 3"/>
          <p:cNvSpPr/>
          <p:nvPr/>
        </p:nvSpPr>
        <p:spPr>
          <a:xfrm>
            <a:off x="838200" y="1828800"/>
            <a:ext cx="7924800" cy="584775"/>
          </a:xfrm>
          <a:prstGeom prst="rect">
            <a:avLst/>
          </a:prstGeom>
        </p:spPr>
        <p:txBody>
          <a:bodyPr wrap="square">
            <a:spAutoFit/>
          </a:bodyPr>
          <a:lstStyle/>
          <a:p>
            <a:r>
              <a:rPr lang="vi-VN" sz="3200" dirty="0">
                <a:solidFill>
                  <a:srgbClr val="7030A0"/>
                </a:solidFill>
              </a:rPr>
              <a:t>Cô và trẻ cùng hát bài ”Đèn xanh, đèn đỏ”</a:t>
            </a:r>
            <a:endParaRPr lang="en-US" sz="3200" dirty="0">
              <a:solidFill>
                <a:srgbClr val="7030A0"/>
              </a:solidFill>
            </a:endParaRPr>
          </a:p>
        </p:txBody>
      </p:sp>
      <p:pic>
        <p:nvPicPr>
          <p:cNvPr id="5" name="Đang Cập Nhật – Đèn Xanh Đèn Đỏ.mp3">
            <a:hlinkClick r:id="" action="ppaction://media"/>
          </p:cNvPr>
          <p:cNvPicPr>
            <a:picLocks noRot="1" noChangeAspect="1"/>
          </p:cNvPicPr>
          <p:nvPr>
            <a:audioFile r:link="rId1"/>
          </p:nvPr>
        </p:nvPicPr>
        <p:blipFill>
          <a:blip r:embed="rId4" cstate="print"/>
          <a:stretch>
            <a:fillRect/>
          </a:stretch>
        </p:blipFill>
        <p:spPr>
          <a:xfrm>
            <a:off x="685800" y="5715000"/>
            <a:ext cx="685800" cy="685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56937" fill="hold"/>
                                        <p:tgtEl>
                                          <p:spTgt spid="5"/>
                                        </p:tgtEl>
                                      </p:cBhvr>
                                    </p:cmd>
                                  </p:childTnLst>
                                </p:cTn>
                              </p:par>
                            </p:childTnLst>
                          </p:cTn>
                        </p:par>
                      </p:childTnLst>
                    </p:cTn>
                  </p:par>
                </p:childTnLst>
              </p:cTn>
              <p:nextCondLst>
                <p:cond evt="onClick" delay="0">
                  <p:tgtEl>
                    <p:spTgt spid="5"/>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descr="Káº¿t quáº£ hÃ¬nh áº£nh cho phÃ´ng ná»n ná»t nháº¡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V.A – Cháu Yêu Cô Chú Công Nhân Beat.mp3">
            <a:hlinkClick r:id="" action="ppaction://media"/>
          </p:cNvPr>
          <p:cNvPicPr>
            <a:picLocks noRot="1" noChangeAspect="1"/>
          </p:cNvPicPr>
          <p:nvPr>
            <a:audioFile r:link="rId1"/>
          </p:nvPr>
        </p:nvPicPr>
        <p:blipFill>
          <a:blip r:embed="rId4" cstate="print"/>
          <a:stretch>
            <a:fillRect/>
          </a:stretch>
        </p:blipFill>
        <p:spPr>
          <a:xfrm>
            <a:off x="8686800" y="6400800"/>
            <a:ext cx="457200" cy="457200"/>
          </a:xfrm>
          <a:prstGeom prst="rect">
            <a:avLst/>
          </a:prstGeom>
        </p:spPr>
      </p:pic>
      <p:pic>
        <p:nvPicPr>
          <p:cNvPr id="9" name="V.A – Cháu Yêu Cô Chú Công Nhân Beat.mp3">
            <a:hlinkClick r:id="" action="ppaction://media"/>
          </p:cNvPr>
          <p:cNvPicPr>
            <a:picLocks noRot="1" noChangeAspect="1"/>
          </p:cNvPicPr>
          <p:nvPr>
            <a:audioFile r:link="rId1"/>
          </p:nvPr>
        </p:nvPicPr>
        <p:blipFill>
          <a:blip r:embed="rId5" cstate="print"/>
          <a:stretch>
            <a:fillRect/>
          </a:stretch>
        </p:blipFill>
        <p:spPr>
          <a:xfrm>
            <a:off x="8839200" y="6324600"/>
            <a:ext cx="304800" cy="304800"/>
          </a:xfrm>
          <a:prstGeom prst="rect">
            <a:avLst/>
          </a:prstGeom>
        </p:spPr>
      </p:pic>
      <p:pic>
        <p:nvPicPr>
          <p:cNvPr id="10" name="V.A – Cháu Yêu Cô Chú Công Nhân Beat.mp3">
            <a:hlinkClick r:id="" action="ppaction://media"/>
          </p:cNvPr>
          <p:cNvPicPr>
            <a:picLocks noRot="1" noChangeAspect="1"/>
          </p:cNvPicPr>
          <p:nvPr>
            <a:audioFile r:link="rId1"/>
          </p:nvPr>
        </p:nvPicPr>
        <p:blipFill>
          <a:blip r:embed="rId6" cstate="print"/>
          <a:stretch>
            <a:fillRect/>
          </a:stretch>
        </p:blipFill>
        <p:spPr>
          <a:xfrm>
            <a:off x="8839200" y="6553200"/>
            <a:ext cx="304800" cy="304800"/>
          </a:xfrm>
          <a:prstGeom prst="rect">
            <a:avLst/>
          </a:prstGeom>
        </p:spPr>
      </p:pic>
      <p:pic>
        <p:nvPicPr>
          <p:cNvPr id="11" name="V.A – Cháu Yêu Cô Chú Công Nhân Beat.mp3">
            <a:hlinkClick r:id="" action="ppaction://media"/>
          </p:cNvPr>
          <p:cNvPicPr>
            <a:picLocks noRot="1" noChangeAspect="1"/>
          </p:cNvPicPr>
          <p:nvPr>
            <a:audioFile r:link="rId1"/>
          </p:nvPr>
        </p:nvPicPr>
        <p:blipFill>
          <a:blip r:embed="rId7" cstate="print"/>
          <a:stretch>
            <a:fillRect/>
          </a:stretch>
        </p:blipFill>
        <p:spPr>
          <a:xfrm>
            <a:off x="8839200" y="6553200"/>
            <a:ext cx="304800" cy="304800"/>
          </a:xfrm>
          <a:prstGeom prst="rect">
            <a:avLst/>
          </a:prstGeom>
        </p:spPr>
      </p:pic>
      <p:pic>
        <p:nvPicPr>
          <p:cNvPr id="24582" name="Picture 6" descr="Káº¿t quáº£ hÃ¬nh áº£nh cho phÃ´ng ná»n ná»t nháº¡c"/>
          <p:cNvPicPr>
            <a:picLocks noChangeAspect="1" noChangeArrowheads="1"/>
          </p:cNvPicPr>
          <p:nvPr/>
        </p:nvPicPr>
        <p:blipFill>
          <a:blip r:embed="rId8" cstate="print"/>
          <a:srcRect/>
          <a:stretch>
            <a:fillRect/>
          </a:stretch>
        </p:blipFill>
        <p:spPr bwMode="auto">
          <a:xfrm>
            <a:off x="0" y="0"/>
            <a:ext cx="9144000" cy="6832471"/>
          </a:xfrm>
          <a:prstGeom prst="rect">
            <a:avLst/>
          </a:prstGeom>
          <a:noFill/>
        </p:spPr>
      </p:pic>
      <p:sp>
        <p:nvSpPr>
          <p:cNvPr id="6" name="TextBox 5"/>
          <p:cNvSpPr txBox="1"/>
          <p:nvPr/>
        </p:nvSpPr>
        <p:spPr>
          <a:xfrm>
            <a:off x="196324" y="838200"/>
            <a:ext cx="8537915" cy="2123658"/>
          </a:xfrm>
          <a:prstGeom prst="rect">
            <a:avLst/>
          </a:prstGeom>
          <a:noFill/>
        </p:spPr>
        <p:txBody>
          <a:bodyPr wrap="none" rtlCol="0">
            <a:spAutoFit/>
          </a:bodyPr>
          <a:lstStyle/>
          <a:p>
            <a:pPr algn="ctr"/>
            <a:endParaRPr lang="en-US" sz="4400" b="1" dirty="0">
              <a:solidFill>
                <a:srgbClr val="0070C0"/>
              </a:solidFill>
              <a:latin typeface="Times New Roman" pitchFamily="18" charset="0"/>
              <a:cs typeface="Times New Roman" pitchFamily="18" charset="0"/>
            </a:endParaRPr>
          </a:p>
          <a:p>
            <a:pPr algn="ctr"/>
            <a:r>
              <a:rPr lang="en-US" sz="4400" b="1" dirty="0">
                <a:solidFill>
                  <a:srgbClr val="0070C0"/>
                </a:solidFill>
                <a:latin typeface="Times New Roman" pitchFamily="18" charset="0"/>
                <a:cs typeface="Times New Roman" pitchFamily="18" charset="0"/>
              </a:rPr>
              <a:t> 2. </a:t>
            </a:r>
            <a:r>
              <a:rPr lang="en-US" sz="4400" b="1" dirty="0" err="1">
                <a:solidFill>
                  <a:srgbClr val="0070C0"/>
                </a:solidFill>
                <a:latin typeface="Times New Roman" pitchFamily="18" charset="0"/>
                <a:cs typeface="Times New Roman" pitchFamily="18" charset="0"/>
              </a:rPr>
              <a:t>Phương</a:t>
            </a:r>
            <a:r>
              <a:rPr lang="en-US" sz="4400" b="1" dirty="0">
                <a:solidFill>
                  <a:srgbClr val="0070C0"/>
                </a:solidFill>
                <a:latin typeface="Times New Roman" pitchFamily="18" charset="0"/>
                <a:cs typeface="Times New Roman" pitchFamily="18" charset="0"/>
              </a:rPr>
              <a:t> </a:t>
            </a:r>
            <a:r>
              <a:rPr lang="en-US" sz="4400" b="1" dirty="0" err="1">
                <a:solidFill>
                  <a:srgbClr val="0070C0"/>
                </a:solidFill>
                <a:latin typeface="Times New Roman" pitchFamily="18" charset="0"/>
                <a:cs typeface="Times New Roman" pitchFamily="18" charset="0"/>
              </a:rPr>
              <a:t>pháp</a:t>
            </a:r>
            <a:r>
              <a:rPr lang="en-US" sz="4400" b="1" dirty="0">
                <a:solidFill>
                  <a:srgbClr val="0070C0"/>
                </a:solidFill>
                <a:latin typeface="Times New Roman" pitchFamily="18" charset="0"/>
                <a:cs typeface="Times New Roman" pitchFamily="18" charset="0"/>
              </a:rPr>
              <a:t> </a:t>
            </a:r>
            <a:r>
              <a:rPr lang="en-US" sz="4400" b="1" dirty="0" err="1">
                <a:solidFill>
                  <a:srgbClr val="0070C0"/>
                </a:solidFill>
                <a:latin typeface="Times New Roman" pitchFamily="18" charset="0"/>
                <a:cs typeface="Times New Roman" pitchFamily="18" charset="0"/>
              </a:rPr>
              <a:t>hình</a:t>
            </a:r>
            <a:r>
              <a:rPr lang="en-US" sz="4400" b="1" dirty="0">
                <a:solidFill>
                  <a:srgbClr val="0070C0"/>
                </a:solidFill>
                <a:latin typeface="Times New Roman" pitchFamily="18" charset="0"/>
                <a:cs typeface="Times New Roman" pitchFamily="18" charset="0"/>
              </a:rPr>
              <a:t> </a:t>
            </a:r>
            <a:r>
              <a:rPr lang="en-US" sz="4400" b="1" dirty="0" err="1">
                <a:solidFill>
                  <a:srgbClr val="0070C0"/>
                </a:solidFill>
                <a:latin typeface="Times New Roman" pitchFamily="18" charset="0"/>
                <a:cs typeface="Times New Roman" pitchFamily="18" charset="0"/>
              </a:rPr>
              <a:t>thức</a:t>
            </a:r>
            <a:r>
              <a:rPr lang="en-US" sz="4400" b="1" dirty="0">
                <a:solidFill>
                  <a:srgbClr val="0070C0"/>
                </a:solidFill>
                <a:latin typeface="Times New Roman" pitchFamily="18" charset="0"/>
                <a:cs typeface="Times New Roman" pitchFamily="18" charset="0"/>
              </a:rPr>
              <a:t> </a:t>
            </a:r>
            <a:r>
              <a:rPr lang="en-US" sz="4400" b="1" dirty="0" err="1">
                <a:solidFill>
                  <a:srgbClr val="0070C0"/>
                </a:solidFill>
                <a:latin typeface="Times New Roman" pitchFamily="18" charset="0"/>
                <a:cs typeface="Times New Roman" pitchFamily="18" charset="0"/>
              </a:rPr>
              <a:t>tổ</a:t>
            </a:r>
            <a:r>
              <a:rPr lang="en-US" sz="4400" b="1" dirty="0">
                <a:solidFill>
                  <a:srgbClr val="0070C0"/>
                </a:solidFill>
                <a:latin typeface="Times New Roman" pitchFamily="18" charset="0"/>
                <a:cs typeface="Times New Roman" pitchFamily="18" charset="0"/>
              </a:rPr>
              <a:t> </a:t>
            </a:r>
            <a:r>
              <a:rPr lang="en-US" sz="4400" b="1" dirty="0" err="1">
                <a:solidFill>
                  <a:srgbClr val="0070C0"/>
                </a:solidFill>
                <a:latin typeface="Times New Roman" pitchFamily="18" charset="0"/>
                <a:cs typeface="Times New Roman" pitchFamily="18" charset="0"/>
              </a:rPr>
              <a:t>chưc</a:t>
            </a:r>
            <a:endParaRPr lang="en-US" sz="4400" b="1" dirty="0">
              <a:solidFill>
                <a:srgbClr val="0070C0"/>
              </a:solidFill>
              <a:latin typeface="Times New Roman" pitchFamily="18" charset="0"/>
              <a:cs typeface="Times New Roman" pitchFamily="18" charset="0"/>
            </a:endParaRPr>
          </a:p>
          <a:p>
            <a:pPr algn="ctr"/>
            <a:endParaRPr lang="en-US" sz="4400" b="1" dirty="0">
              <a:solidFill>
                <a:schemeClr val="accent6">
                  <a:lumMod val="50000"/>
                </a:schemeClr>
              </a:solidFill>
              <a:latin typeface="Times New Roman" pitchFamily="18" charset="0"/>
              <a:cs typeface="Times New Roman" pitchFamily="18" charset="0"/>
            </a:endParaRPr>
          </a:p>
        </p:txBody>
      </p:sp>
      <p:sp>
        <p:nvSpPr>
          <p:cNvPr id="12" name="Rectangle 11"/>
          <p:cNvSpPr/>
          <p:nvPr/>
        </p:nvSpPr>
        <p:spPr>
          <a:xfrm>
            <a:off x="914400" y="2690336"/>
            <a:ext cx="7010400" cy="2554545"/>
          </a:xfrm>
          <a:prstGeom prst="rect">
            <a:avLst/>
          </a:prstGeom>
        </p:spPr>
        <p:txBody>
          <a:bodyPr wrap="square">
            <a:spAutoFit/>
          </a:bodyPr>
          <a:lstStyle/>
          <a:p>
            <a:r>
              <a:rPr lang="vi-VN" sz="3200" dirty="0">
                <a:solidFill>
                  <a:srgbClr val="0070C0"/>
                </a:solidFill>
                <a:latin typeface="+mj-lt"/>
              </a:rPr>
              <a:t>* Khởi động:</a:t>
            </a:r>
          </a:p>
          <a:p>
            <a:r>
              <a:rPr lang="vi-VN" sz="3200" dirty="0">
                <a:solidFill>
                  <a:srgbClr val="0070C0"/>
                </a:solidFill>
                <a:latin typeface="+mj-lt"/>
              </a:rPr>
              <a:t>- Trẻ đi chạy theo nhạc, đi các kiểu chân theo đội hình vòng tròn... tập trung 2 hàng. Trẻ điểm số theo tổ và chuyển 4 hàng tập BTPTC.</a:t>
            </a:r>
          </a:p>
        </p:txBody>
      </p:sp>
      <p:pic>
        <p:nvPicPr>
          <p:cNvPr id="13" name="TD Gia Thuong 2016.wma">
            <a:hlinkClick r:id="" action="ppaction://media"/>
          </p:cNvPr>
          <p:cNvPicPr>
            <a:picLocks noRot="1" noChangeAspect="1"/>
          </p:cNvPicPr>
          <p:nvPr>
            <a:audioFile r:link="rId2"/>
          </p:nvPr>
        </p:nvPicPr>
        <p:blipFill>
          <a:blip r:embed="rId9" cstate="print"/>
          <a:stretch>
            <a:fillRect/>
          </a:stretch>
        </p:blipFill>
        <p:spPr>
          <a:xfrm>
            <a:off x="762000" y="5638800"/>
            <a:ext cx="685800" cy="685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box(in)">
                                      <p:cBhvr>
                                        <p:cTn id="12" dur="500"/>
                                        <p:tgtEl>
                                          <p:spTgt spid="12">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animEffect transition="in" filter="box(in)">
                                      <p:cBhvr>
                                        <p:cTn id="15"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6"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audio>
              <p:cMediaNode>
                <p:cTn id="19"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audio>
            <p:seq concurrent="1" nextAc="seek">
              <p:cTn id="20" restart="whenNotActive" fill="hold" evtFilter="cancelBubble" nodeType="interactiveSeq">
                <p:stCondLst>
                  <p:cond evt="onClick" delay="0">
                    <p:tgtEl>
                      <p:spTgt spid="13"/>
                    </p:tgtEl>
                  </p:cond>
                </p:stCondLst>
                <p:endSync evt="end" delay="0">
                  <p:rtn val="all"/>
                </p:endSync>
                <p:childTnLst>
                  <p:par>
                    <p:cTn id="21" fill="hold">
                      <p:stCondLst>
                        <p:cond delay="0"/>
                      </p:stCondLst>
                      <p:childTnLst>
                        <p:par>
                          <p:cTn id="22" fill="hold">
                            <p:stCondLst>
                              <p:cond delay="0"/>
                            </p:stCondLst>
                            <p:childTnLst>
                              <p:par>
                                <p:cTn id="23" presetID="1" presetClass="mediacall" presetSubtype="0" fill="hold" nodeType="clickEffect">
                                  <p:stCondLst>
                                    <p:cond delay="0"/>
                                  </p:stCondLst>
                                  <p:childTnLst>
                                    <p:cmd type="call" cmd="playFrom(0.0)">
                                      <p:cBhvr>
                                        <p:cTn id="24" dur="479862" fill="hold"/>
                                        <p:tgtEl>
                                          <p:spTgt spid="13"/>
                                        </p:tgtEl>
                                      </p:cBhvr>
                                    </p:cmd>
                                  </p:childTnLst>
                                </p:cTn>
                              </p:par>
                            </p:childTnLst>
                          </p:cTn>
                        </p:par>
                      </p:childTnLst>
                    </p:cTn>
                  </p:par>
                </p:childTnLst>
              </p:cTn>
              <p:nextCondLst>
                <p:cond evt="onClick" delay="0">
                  <p:tgtEl>
                    <p:spTgt spid="13"/>
                  </p:tgtEl>
                </p:cond>
              </p:nextCondLst>
            </p:seq>
            <p:audio>
              <p:cMediaNode>
                <p:cTn id="25" fill="hold" display="0">
                  <p:stCondLst>
                    <p:cond delay="indefinite"/>
                  </p:stCondLst>
                  <p:endCondLst>
                    <p:cond evt="onNext" delay="0">
                      <p:tgtEl>
                        <p:sldTgt/>
                      </p:tgtEl>
                    </p:cond>
                    <p:cond evt="onPrev" delay="0">
                      <p:tgtEl>
                        <p:sldTgt/>
                      </p:tgtEl>
                    </p:cond>
                    <p:cond evt="onStopAudio" delay="0">
                      <p:tgtEl>
                        <p:sldTgt/>
                      </p:tgtEl>
                    </p:cond>
                  </p:endCondLst>
                </p:cTn>
                <p:tgtEl>
                  <p:spTgt spid="13"/>
                </p:tgtEl>
              </p:cMediaNode>
            </p:audio>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4400" dirty="0">
                <a:solidFill>
                  <a:srgbClr val="0070C0"/>
                </a:solidFill>
                <a:latin typeface="Times New Roman" pitchFamily="18" charset="0"/>
                <a:cs typeface="Times New Roman" pitchFamily="18" charset="0"/>
              </a:rPr>
              <a:t>* VĐCB:</a:t>
            </a:r>
          </a:p>
          <a:p>
            <a:pPr>
              <a:buFont typeface="Arial" charset="0"/>
              <a:buChar char="•"/>
            </a:pPr>
            <a:r>
              <a:rPr lang="en-US" sz="4400" dirty="0">
                <a:solidFill>
                  <a:srgbClr val="0070C0"/>
                </a:solidFill>
                <a:latin typeface="Times New Roman" pitchFamily="18" charset="0"/>
                <a:cs typeface="Times New Roman" pitchFamily="18" charset="0"/>
              </a:rPr>
              <a:t> </a:t>
            </a:r>
            <a:r>
              <a:rPr lang="en-US" sz="4400" dirty="0" err="1">
                <a:solidFill>
                  <a:srgbClr val="0070C0"/>
                </a:solidFill>
                <a:latin typeface="Times New Roman" pitchFamily="18" charset="0"/>
                <a:cs typeface="Times New Roman" pitchFamily="18" charset="0"/>
              </a:rPr>
              <a:t>Nhảy</a:t>
            </a:r>
            <a:r>
              <a:rPr lang="en-US" sz="4400" dirty="0">
                <a:solidFill>
                  <a:srgbClr val="0070C0"/>
                </a:solidFill>
                <a:latin typeface="Times New Roman" pitchFamily="18" charset="0"/>
                <a:cs typeface="Times New Roman" pitchFamily="18" charset="0"/>
              </a:rPr>
              <a:t> </a:t>
            </a:r>
            <a:r>
              <a:rPr lang="en-US" sz="4400" dirty="0" err="1">
                <a:solidFill>
                  <a:srgbClr val="0070C0"/>
                </a:solidFill>
                <a:latin typeface="Times New Roman" pitchFamily="18" charset="0"/>
                <a:cs typeface="Times New Roman" pitchFamily="18" charset="0"/>
              </a:rPr>
              <a:t>tách</a:t>
            </a:r>
            <a:r>
              <a:rPr lang="en-US" sz="4400" dirty="0">
                <a:solidFill>
                  <a:srgbClr val="0070C0"/>
                </a:solidFill>
                <a:latin typeface="Times New Roman" pitchFamily="18" charset="0"/>
                <a:cs typeface="Times New Roman" pitchFamily="18" charset="0"/>
              </a:rPr>
              <a:t> </a:t>
            </a:r>
            <a:r>
              <a:rPr lang="en-US" sz="4400" dirty="0" err="1">
                <a:solidFill>
                  <a:srgbClr val="0070C0"/>
                </a:solidFill>
                <a:latin typeface="Times New Roman" pitchFamily="18" charset="0"/>
                <a:cs typeface="Times New Roman" pitchFamily="18" charset="0"/>
              </a:rPr>
              <a:t>khép</a:t>
            </a:r>
            <a:r>
              <a:rPr lang="en-US" sz="4400" dirty="0">
                <a:solidFill>
                  <a:srgbClr val="0070C0"/>
                </a:solidFill>
                <a:latin typeface="Times New Roman" pitchFamily="18" charset="0"/>
                <a:cs typeface="Times New Roman" pitchFamily="18" charset="0"/>
              </a:rPr>
              <a:t> </a:t>
            </a:r>
            <a:r>
              <a:rPr lang="en-US" sz="4400" dirty="0" err="1">
                <a:solidFill>
                  <a:srgbClr val="0070C0"/>
                </a:solidFill>
                <a:latin typeface="Times New Roman" pitchFamily="18" charset="0"/>
                <a:cs typeface="Times New Roman" pitchFamily="18" charset="0"/>
              </a:rPr>
              <a:t>chân</a:t>
            </a:r>
            <a:r>
              <a:rPr lang="en-US" sz="4400" dirty="0">
                <a:solidFill>
                  <a:srgbClr val="0070C0"/>
                </a:solidFill>
                <a:latin typeface="Times New Roman" pitchFamily="18" charset="0"/>
                <a:cs typeface="Times New Roman" pitchFamily="18" charset="0"/>
              </a:rPr>
              <a:t> _ Tung </a:t>
            </a:r>
            <a:r>
              <a:rPr lang="en-US" sz="4400" dirty="0" err="1">
                <a:solidFill>
                  <a:srgbClr val="0070C0"/>
                </a:solidFill>
                <a:latin typeface="Times New Roman" pitchFamily="18" charset="0"/>
                <a:cs typeface="Times New Roman" pitchFamily="18" charset="0"/>
              </a:rPr>
              <a:t>và</a:t>
            </a:r>
            <a:r>
              <a:rPr lang="en-US" sz="4400" dirty="0">
                <a:solidFill>
                  <a:srgbClr val="0070C0"/>
                </a:solidFill>
                <a:latin typeface="Times New Roman" pitchFamily="18" charset="0"/>
                <a:cs typeface="Times New Roman" pitchFamily="18" charset="0"/>
              </a:rPr>
              <a:t> </a:t>
            </a:r>
            <a:r>
              <a:rPr lang="en-US" sz="4400" dirty="0" err="1">
                <a:solidFill>
                  <a:srgbClr val="0070C0"/>
                </a:solidFill>
                <a:latin typeface="Times New Roman" pitchFamily="18" charset="0"/>
                <a:cs typeface="Times New Roman" pitchFamily="18" charset="0"/>
              </a:rPr>
              <a:t>bắt</a:t>
            </a:r>
            <a:r>
              <a:rPr lang="en-US" sz="4400" dirty="0">
                <a:solidFill>
                  <a:srgbClr val="0070C0"/>
                </a:solidFill>
                <a:latin typeface="Times New Roman" pitchFamily="18" charset="0"/>
                <a:cs typeface="Times New Roman" pitchFamily="18" charset="0"/>
              </a:rPr>
              <a:t> </a:t>
            </a:r>
            <a:r>
              <a:rPr lang="en-US" sz="4400" dirty="0" err="1">
                <a:solidFill>
                  <a:srgbClr val="0070C0"/>
                </a:solidFill>
                <a:latin typeface="Times New Roman" pitchFamily="18" charset="0"/>
                <a:cs typeface="Times New Roman" pitchFamily="18" charset="0"/>
              </a:rPr>
              <a:t>bóng</a:t>
            </a:r>
            <a:r>
              <a:rPr lang="en-US" sz="4400" dirty="0">
                <a:solidFill>
                  <a:srgbClr val="0070C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4400" dirty="0">
                <a:solidFill>
                  <a:srgbClr val="FFFF00"/>
                </a:solidFill>
                <a:latin typeface="Times New Roman" pitchFamily="18" charset="0"/>
                <a:cs typeface="Times New Roman" pitchFamily="18" charset="0"/>
              </a:rPr>
              <a:t>*</a:t>
            </a:r>
            <a:r>
              <a:rPr lang="en-US" sz="4400" dirty="0" err="1">
                <a:solidFill>
                  <a:srgbClr val="FFFF00"/>
                </a:solidFill>
                <a:latin typeface="Times New Roman" pitchFamily="18" charset="0"/>
                <a:cs typeface="Times New Roman" pitchFamily="18" charset="0"/>
              </a:rPr>
              <a:t>Hồi</a:t>
            </a:r>
            <a:r>
              <a:rPr lang="en-US" sz="4400" dirty="0">
                <a:solidFill>
                  <a:srgbClr val="FFFF00"/>
                </a:solidFill>
                <a:latin typeface="Times New Roman" pitchFamily="18" charset="0"/>
                <a:cs typeface="Times New Roman" pitchFamily="18" charset="0"/>
              </a:rPr>
              <a:t> </a:t>
            </a:r>
            <a:r>
              <a:rPr lang="en-US" sz="4400" dirty="0" err="1">
                <a:solidFill>
                  <a:srgbClr val="FFFF00"/>
                </a:solidFill>
                <a:latin typeface="Times New Roman" pitchFamily="18" charset="0"/>
                <a:cs typeface="Times New Roman" pitchFamily="18" charset="0"/>
              </a:rPr>
              <a:t>tĩnh</a:t>
            </a:r>
            <a:r>
              <a:rPr lang="en-US" sz="4400" dirty="0">
                <a:solidFill>
                  <a:srgbClr val="FFFF00"/>
                </a:solidFill>
                <a:latin typeface="Times New Roman" pitchFamily="18" charset="0"/>
                <a:cs typeface="Times New Roman" pitchFamily="18" charset="0"/>
              </a:rPr>
              <a:t>:  </a:t>
            </a:r>
          </a:p>
          <a:p>
            <a:pPr>
              <a:buNone/>
            </a:pPr>
            <a:r>
              <a:rPr lang="en-US" sz="4400" dirty="0">
                <a:solidFill>
                  <a:srgbClr val="FFFF00"/>
                </a:solidFill>
                <a:latin typeface="Times New Roman" pitchFamily="18" charset="0"/>
                <a:cs typeface="Times New Roman" pitchFamily="18" charset="0"/>
              </a:rPr>
              <a:t>Cho </a:t>
            </a:r>
            <a:r>
              <a:rPr lang="en-US" sz="4400" dirty="0" err="1">
                <a:solidFill>
                  <a:srgbClr val="FFFF00"/>
                </a:solidFill>
                <a:latin typeface="Times New Roman" pitchFamily="18" charset="0"/>
                <a:cs typeface="Times New Roman" pitchFamily="18" charset="0"/>
              </a:rPr>
              <a:t>trẻ</a:t>
            </a:r>
            <a:r>
              <a:rPr lang="en-US" sz="4400" dirty="0">
                <a:solidFill>
                  <a:srgbClr val="FFFF00"/>
                </a:solidFill>
                <a:latin typeface="Times New Roman" pitchFamily="18" charset="0"/>
                <a:cs typeface="Times New Roman" pitchFamily="18" charset="0"/>
              </a:rPr>
              <a:t> </a:t>
            </a:r>
            <a:r>
              <a:rPr lang="en-US" sz="4400" dirty="0" err="1">
                <a:solidFill>
                  <a:srgbClr val="FFFF00"/>
                </a:solidFill>
                <a:latin typeface="Times New Roman" pitchFamily="18" charset="0"/>
                <a:cs typeface="Times New Roman" pitchFamily="18" charset="0"/>
              </a:rPr>
              <a:t>làm</a:t>
            </a:r>
            <a:r>
              <a:rPr lang="en-US" sz="4400" dirty="0">
                <a:solidFill>
                  <a:srgbClr val="FFFF00"/>
                </a:solidFill>
                <a:latin typeface="Times New Roman" pitchFamily="18" charset="0"/>
                <a:cs typeface="Times New Roman" pitchFamily="18" charset="0"/>
              </a:rPr>
              <a:t> </a:t>
            </a:r>
            <a:r>
              <a:rPr lang="en-US" sz="4400" dirty="0" err="1">
                <a:solidFill>
                  <a:srgbClr val="FFFF00"/>
                </a:solidFill>
                <a:latin typeface="Times New Roman" pitchFamily="18" charset="0"/>
                <a:cs typeface="Times New Roman" pitchFamily="18" charset="0"/>
              </a:rPr>
              <a:t>chim</a:t>
            </a:r>
            <a:r>
              <a:rPr lang="en-US" sz="4400" dirty="0">
                <a:solidFill>
                  <a:srgbClr val="FFFF00"/>
                </a:solidFill>
                <a:latin typeface="Times New Roman" pitchFamily="18" charset="0"/>
                <a:cs typeface="Times New Roman" pitchFamily="18" charset="0"/>
              </a:rPr>
              <a:t> bay </a:t>
            </a:r>
            <a:r>
              <a:rPr lang="en-US" sz="4400" dirty="0" err="1">
                <a:solidFill>
                  <a:srgbClr val="FFFF00"/>
                </a:solidFill>
                <a:latin typeface="Times New Roman" pitchFamily="18" charset="0"/>
                <a:cs typeface="Times New Roman" pitchFamily="18" charset="0"/>
              </a:rPr>
              <a:t>cò</a:t>
            </a:r>
            <a:r>
              <a:rPr lang="en-US" sz="4400" dirty="0">
                <a:solidFill>
                  <a:srgbClr val="FFFF00"/>
                </a:solidFill>
                <a:latin typeface="Times New Roman" pitchFamily="18" charset="0"/>
                <a:cs typeface="Times New Roman" pitchFamily="18" charset="0"/>
              </a:rPr>
              <a:t> bay</a:t>
            </a:r>
          </a:p>
        </p:txBody>
      </p:sp>
      <p:pic>
        <p:nvPicPr>
          <p:cNvPr id="5" name="Nhạc nhẹ nhỏ tiếng.mp3">
            <a:hlinkClick r:id="" action="ppaction://media"/>
          </p:cNvPr>
          <p:cNvPicPr>
            <a:picLocks noRot="1" noChangeAspect="1"/>
          </p:cNvPicPr>
          <p:nvPr>
            <a:audioFile r:link="rId1"/>
          </p:nvPr>
        </p:nvPicPr>
        <p:blipFill>
          <a:blip r:embed="rId4" cstate="print"/>
          <a:stretch>
            <a:fillRect/>
          </a:stretch>
        </p:blipFill>
        <p:spPr>
          <a:xfrm>
            <a:off x="838200" y="54864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5"/>
                    </p:tgtEl>
                  </p:cond>
                </p:stCondLst>
                <p:endSync evt="end" delay="0">
                  <p:rtn val="all"/>
                </p:endSync>
                <p:childTnLst>
                  <p:par>
                    <p:cTn id="14" fill="hold">
                      <p:stCondLst>
                        <p:cond delay="0"/>
                      </p:stCondLst>
                      <p:childTnLst>
                        <p:par>
                          <p:cTn id="15" fill="hold">
                            <p:stCondLst>
                              <p:cond delay="0"/>
                            </p:stCondLst>
                            <p:childTnLst>
                              <p:par>
                                <p:cTn id="16" presetID="1" presetClass="mediacall" presetSubtype="0" fill="hold" nodeType="clickEffect">
                                  <p:stCondLst>
                                    <p:cond delay="0"/>
                                  </p:stCondLst>
                                  <p:childTnLst>
                                    <p:cmd type="call" cmd="playFrom(0.0)">
                                      <p:cBhvr>
                                        <p:cTn id="17" dur="198902" fill="hold"/>
                                        <p:tgtEl>
                                          <p:spTgt spid="5"/>
                                        </p:tgtEl>
                                      </p:cBhvr>
                                    </p:cmd>
                                  </p:childTnLst>
                                </p:cTn>
                              </p:par>
                            </p:childTnLst>
                          </p:cTn>
                        </p:par>
                      </p:childTnLst>
                    </p:cTn>
                  </p:par>
                </p:childTnLst>
              </p:cTn>
              <p:nextCondLst>
                <p:cond evt="onClick" delay="0">
                  <p:tgtEl>
                    <p:spTgt spid="5"/>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762000" y="1600200"/>
            <a:ext cx="7620000" cy="3030855"/>
          </a:xfrm>
          <a:prstGeom prst="rect">
            <a:avLst/>
          </a:prstGeom>
          <a:noFill/>
        </p:spPr>
        <p:txBody>
          <a:bodyPr wrap="square" rtlCol="0">
            <a:spAutoFit/>
          </a:bodyPr>
          <a:lstStyle/>
          <a:p>
            <a:pPr algn="ctr"/>
            <a:r>
              <a:rPr lang="en-US" sz="5400" b="1" dirty="0">
                <a:solidFill>
                  <a:srgbClr val="002060"/>
                </a:solidFill>
                <a:latin typeface="Times New Roman" pitchFamily="18" charset="0"/>
                <a:cs typeface="Times New Roman" pitchFamily="18" charset="0"/>
              </a:rPr>
              <a:t>3. </a:t>
            </a:r>
            <a:r>
              <a:rPr lang="en-US" sz="5400" b="1" dirty="0" err="1">
                <a:solidFill>
                  <a:srgbClr val="002060"/>
                </a:solidFill>
                <a:latin typeface="Times New Roman" pitchFamily="18" charset="0"/>
                <a:cs typeface="Times New Roman" pitchFamily="18" charset="0"/>
              </a:rPr>
              <a:t>Kết</a:t>
            </a:r>
            <a:r>
              <a:rPr lang="en-US" sz="5400" b="1" dirty="0">
                <a:solidFill>
                  <a:srgbClr val="002060"/>
                </a:solidFill>
                <a:latin typeface="Times New Roman" pitchFamily="18" charset="0"/>
                <a:cs typeface="Times New Roman" pitchFamily="18" charset="0"/>
              </a:rPr>
              <a:t> </a:t>
            </a:r>
            <a:r>
              <a:rPr lang="en-US" sz="5400" b="1" dirty="0" err="1">
                <a:solidFill>
                  <a:srgbClr val="002060"/>
                </a:solidFill>
                <a:latin typeface="Times New Roman" pitchFamily="18" charset="0"/>
                <a:cs typeface="Times New Roman" pitchFamily="18" charset="0"/>
              </a:rPr>
              <a:t>thúc</a:t>
            </a:r>
            <a:endParaRPr lang="en-US" sz="5400" b="1" dirty="0">
              <a:solidFill>
                <a:srgbClr val="002060"/>
              </a:solidFill>
              <a:latin typeface="Times New Roman" pitchFamily="18" charset="0"/>
              <a:cs typeface="Times New Roman" pitchFamily="18" charset="0"/>
            </a:endParaRPr>
          </a:p>
          <a:p>
            <a:endParaRPr lang="en-US" sz="4400" b="1" dirty="0">
              <a:solidFill>
                <a:srgbClr val="002060"/>
              </a:solidFill>
              <a:latin typeface="Times New Roman" pitchFamily="18" charset="0"/>
              <a:cs typeface="Times New Roman" pitchFamily="18" charset="0"/>
            </a:endParaRPr>
          </a:p>
          <a:p>
            <a:r>
              <a:rPr lang="en-US" sz="4400" b="1" dirty="0" err="1">
                <a:solidFill>
                  <a:srgbClr val="002060"/>
                </a:solidFill>
                <a:latin typeface="Times New Roman" pitchFamily="18" charset="0"/>
                <a:cs typeface="Times New Roman" pitchFamily="18" charset="0"/>
              </a:rPr>
              <a:t>Cô</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nhận</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xét</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tuyên</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dương</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trẻ</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và</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chuyển</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hoạt</a:t>
            </a:r>
            <a:r>
              <a:rPr lang="en-US" sz="4400" b="1" dirty="0">
                <a:solidFill>
                  <a:srgbClr val="002060"/>
                </a:solidFill>
                <a:latin typeface="Times New Roman" pitchFamily="18" charset="0"/>
                <a:cs typeface="Times New Roman" pitchFamily="18" charset="0"/>
              </a:rPr>
              <a:t> </a:t>
            </a:r>
            <a:r>
              <a:rPr lang="en-US" sz="4400" b="1" dirty="0" err="1">
                <a:solidFill>
                  <a:srgbClr val="002060"/>
                </a:solidFill>
                <a:latin typeface="Times New Roman" pitchFamily="18" charset="0"/>
                <a:cs typeface="Times New Roman" pitchFamily="18" charset="0"/>
              </a:rPr>
              <a:t>động</a:t>
            </a:r>
            <a:endParaRPr lang="en-US" sz="4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337</Words>
  <Application>Microsoft Office PowerPoint</Application>
  <PresentationFormat>On-screen Show (4:3)</PresentationFormat>
  <Paragraphs>44</Paragraphs>
  <Slides>8</Slides>
  <Notes>0</Notes>
  <HiddenSlides>0</HiddenSlides>
  <MMClips>7</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MAYTINH</dc:creator>
  <cp:lastModifiedBy>Hòa Nguyễn Khánh</cp:lastModifiedBy>
  <cp:revision>18</cp:revision>
  <dcterms:created xsi:type="dcterms:W3CDTF">2020-03-31T02:46:13Z</dcterms:created>
  <dcterms:modified xsi:type="dcterms:W3CDTF">2023-06-29T02:48:54Z</dcterms:modified>
</cp:coreProperties>
</file>