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</p:sldMasterIdLst>
  <p:notesMasterIdLst>
    <p:notesMasterId r:id="rId17"/>
  </p:notesMasterIdLst>
  <p:sldIdLst>
    <p:sldId id="256" r:id="rId8"/>
    <p:sldId id="280" r:id="rId9"/>
    <p:sldId id="310" r:id="rId10"/>
    <p:sldId id="311" r:id="rId11"/>
    <p:sldId id="322" r:id="rId12"/>
    <p:sldId id="323" r:id="rId13"/>
    <p:sldId id="281" r:id="rId14"/>
    <p:sldId id="305" r:id="rId15"/>
    <p:sldId id="308" r:id="rId16"/>
    <p:sldId id="320" r:id="rId18"/>
    <p:sldId id="288" r:id="rId19"/>
    <p:sldId id="317" r:id="rId20"/>
    <p:sldId id="316" r:id="rId21"/>
    <p:sldId id="297" r:id="rId22"/>
    <p:sldId id="292" r:id="rId23"/>
    <p:sldId id="318" r:id="rId24"/>
    <p:sldId id="319" r:id="rId25"/>
    <p:sldId id="315" r:id="rId26"/>
    <p:sldId id="303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12" autoAdjust="0"/>
    <p:restoredTop sz="94660"/>
  </p:normalViewPr>
  <p:slideViewPr>
    <p:cSldViewPr>
      <p:cViewPr varScale="1">
        <p:scale>
          <a:sx n="69" d="100"/>
          <a:sy n="69" d="100"/>
        </p:scale>
        <p:origin x="-1362" y="-90"/>
      </p:cViewPr>
      <p:guideLst>
        <p:guide orient="horz" pos="216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79294-3A07-4DD0-834D-708EE49A775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FD110-2262-4B88-A4EB-7DA10AB1979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/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/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/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audio10.wav"/><Relationship Id="rId8" Type="http://schemas.openxmlformats.org/officeDocument/2006/relationships/audio" Target="../media/audio10.wav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2" Type="http://schemas.openxmlformats.org/officeDocument/2006/relationships/slideLayout" Target="../slideLayouts/slideLayout50.xml"/><Relationship Id="rId11" Type="http://schemas.openxmlformats.org/officeDocument/2006/relationships/tags" Target="../tags/tag7.xml"/><Relationship Id="rId10" Type="http://schemas.openxmlformats.org/officeDocument/2006/relationships/image" Target="../media/image49.png"/><Relationship Id="rId1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3.wav"/><Relationship Id="rId8" Type="http://schemas.openxmlformats.org/officeDocument/2006/relationships/audio" Target="../media/audio12.wav"/><Relationship Id="rId7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microsoft.com/office/2007/relationships/media" Target="../media/audio11.wav"/><Relationship Id="rId4" Type="http://schemas.openxmlformats.org/officeDocument/2006/relationships/audio" Target="../media/audio11.wav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8.xml"/><Relationship Id="rId10" Type="http://schemas.openxmlformats.org/officeDocument/2006/relationships/audio" Target="../media/audio14.wav"/><Relationship Id="rId1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2.wav"/><Relationship Id="rId8" Type="http://schemas.openxmlformats.org/officeDocument/2006/relationships/tags" Target="../tags/tag9.xml"/><Relationship Id="rId7" Type="http://schemas.openxmlformats.org/officeDocument/2006/relationships/image" Target="../media/image9.png"/><Relationship Id="rId6" Type="http://schemas.microsoft.com/office/2007/relationships/media" Target="../media/audio15.wav"/><Relationship Id="rId5" Type="http://schemas.openxmlformats.org/officeDocument/2006/relationships/audio" Target="../media/audio15.wav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16.wav"/><Relationship Id="rId10" Type="http://schemas.openxmlformats.org/officeDocument/2006/relationships/audio" Target="../media/audio13.wav"/><Relationship Id="rId1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image" Target="../media/image9.png"/><Relationship Id="rId7" Type="http://schemas.microsoft.com/office/2007/relationships/media" Target="../media/audio17.wav"/><Relationship Id="rId6" Type="http://schemas.openxmlformats.org/officeDocument/2006/relationships/audio" Target="../media/audio17.wav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14.wav"/><Relationship Id="rId12" Type="http://schemas.openxmlformats.org/officeDocument/2006/relationships/audio" Target="../media/audio16.wav"/><Relationship Id="rId11" Type="http://schemas.openxmlformats.org/officeDocument/2006/relationships/audio" Target="../media/audio13.wav"/><Relationship Id="rId10" Type="http://schemas.openxmlformats.org/officeDocument/2006/relationships/audio" Target="../media/audio12.wav"/><Relationship Id="rId1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2.png"/><Relationship Id="rId3" Type="http://schemas.microsoft.com/office/2007/relationships/media" Target="../media/audio18.wav"/><Relationship Id="rId2" Type="http://schemas.openxmlformats.org/officeDocument/2006/relationships/audio" Target="../media/audio18.wav"/><Relationship Id="rId1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17.xml"/><Relationship Id="rId17" Type="http://schemas.openxmlformats.org/officeDocument/2006/relationships/audio" Target="../media/audio20.wav"/><Relationship Id="rId16" Type="http://schemas.openxmlformats.org/officeDocument/2006/relationships/audio" Target="../media/audio13.wav"/><Relationship Id="rId15" Type="http://schemas.openxmlformats.org/officeDocument/2006/relationships/audio" Target="../media/audio12.wav"/><Relationship Id="rId14" Type="http://schemas.openxmlformats.org/officeDocument/2006/relationships/tags" Target="../tags/tag11.xml"/><Relationship Id="rId13" Type="http://schemas.openxmlformats.org/officeDocument/2006/relationships/image" Target="../media/image68.png"/><Relationship Id="rId12" Type="http://schemas.microsoft.com/office/2007/relationships/media" Target="../media/audio19.wav"/><Relationship Id="rId11" Type="http://schemas.openxmlformats.org/officeDocument/2006/relationships/audio" Target="../media/audio19.wav"/><Relationship Id="rId10" Type="http://schemas.openxmlformats.org/officeDocument/2006/relationships/image" Target="../media/image67.png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20.wav"/><Relationship Id="rId15" Type="http://schemas.openxmlformats.org/officeDocument/2006/relationships/audio" Target="../media/audio13.wav"/><Relationship Id="rId14" Type="http://schemas.openxmlformats.org/officeDocument/2006/relationships/audio" Target="../media/audio12.wav"/><Relationship Id="rId13" Type="http://schemas.openxmlformats.org/officeDocument/2006/relationships/tags" Target="../tags/tag12.xml"/><Relationship Id="rId12" Type="http://schemas.openxmlformats.org/officeDocument/2006/relationships/image" Target="../media/image2.png"/><Relationship Id="rId11" Type="http://schemas.microsoft.com/office/2007/relationships/media" Target="../media/audio21.wav"/><Relationship Id="rId10" Type="http://schemas.openxmlformats.org/officeDocument/2006/relationships/audio" Target="../media/audio21.wav"/><Relationship Id="rId1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8" Type="http://schemas.openxmlformats.org/officeDocument/2006/relationships/notesSlide" Target="../notesSlides/notesSlide5.xml"/><Relationship Id="rId17" Type="http://schemas.openxmlformats.org/officeDocument/2006/relationships/slideLayout" Target="../slideLayouts/slideLayout39.xml"/><Relationship Id="rId16" Type="http://schemas.openxmlformats.org/officeDocument/2006/relationships/audio" Target="../media/audio20.wav"/><Relationship Id="rId15" Type="http://schemas.openxmlformats.org/officeDocument/2006/relationships/audio" Target="../media/audio13.wav"/><Relationship Id="rId14" Type="http://schemas.openxmlformats.org/officeDocument/2006/relationships/audio" Target="../media/audio12.wav"/><Relationship Id="rId13" Type="http://schemas.openxmlformats.org/officeDocument/2006/relationships/tags" Target="../tags/tag13.xml"/><Relationship Id="rId12" Type="http://schemas.openxmlformats.org/officeDocument/2006/relationships/image" Target="../media/image2.png"/><Relationship Id="rId11" Type="http://schemas.microsoft.com/office/2007/relationships/media" Target="../media/audio22.wav"/><Relationship Id="rId10" Type="http://schemas.openxmlformats.org/officeDocument/2006/relationships/audio" Target="../media/audio22.wav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openxmlformats.org/officeDocument/2006/relationships/image" Target="../media/image83.png"/><Relationship Id="rId7" Type="http://schemas.openxmlformats.org/officeDocument/2006/relationships/image" Target="../media/image82.png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4" Type="http://schemas.openxmlformats.org/officeDocument/2006/relationships/notesSlide" Target="../notesSlides/notesSlide6.xml"/><Relationship Id="rId33" Type="http://schemas.openxmlformats.org/officeDocument/2006/relationships/slideLayout" Target="../slideLayouts/slideLayout17.xml"/><Relationship Id="rId32" Type="http://schemas.openxmlformats.org/officeDocument/2006/relationships/audio" Target="../media/audio20.wav"/><Relationship Id="rId31" Type="http://schemas.openxmlformats.org/officeDocument/2006/relationships/audio" Target="../media/audio13.wav"/><Relationship Id="rId30" Type="http://schemas.openxmlformats.org/officeDocument/2006/relationships/audio" Target="../media/audio12.wav"/><Relationship Id="rId3" Type="http://schemas.openxmlformats.org/officeDocument/2006/relationships/image" Target="../media/image78.png"/><Relationship Id="rId29" Type="http://schemas.openxmlformats.org/officeDocument/2006/relationships/tags" Target="../tags/tag14.xml"/><Relationship Id="rId28" Type="http://schemas.openxmlformats.org/officeDocument/2006/relationships/image" Target="../media/image9.png"/><Relationship Id="rId27" Type="http://schemas.microsoft.com/office/2007/relationships/media" Target="../media/audio23.wav"/><Relationship Id="rId26" Type="http://schemas.openxmlformats.org/officeDocument/2006/relationships/audio" Target="../media/audio23.wav"/><Relationship Id="rId25" Type="http://schemas.openxmlformats.org/officeDocument/2006/relationships/image" Target="../media/image100.png"/><Relationship Id="rId24" Type="http://schemas.openxmlformats.org/officeDocument/2006/relationships/image" Target="../media/image99.png"/><Relationship Id="rId23" Type="http://schemas.openxmlformats.org/officeDocument/2006/relationships/image" Target="../media/image98.png"/><Relationship Id="rId22" Type="http://schemas.openxmlformats.org/officeDocument/2006/relationships/image" Target="../media/image97.png"/><Relationship Id="rId21" Type="http://schemas.openxmlformats.org/officeDocument/2006/relationships/image" Target="../media/image96.png"/><Relationship Id="rId20" Type="http://schemas.openxmlformats.org/officeDocument/2006/relationships/image" Target="../media/image95.png"/><Relationship Id="rId2" Type="http://schemas.openxmlformats.org/officeDocument/2006/relationships/image" Target="../media/image77.png"/><Relationship Id="rId19" Type="http://schemas.openxmlformats.org/officeDocument/2006/relationships/image" Target="../media/image94.png"/><Relationship Id="rId18" Type="http://schemas.openxmlformats.org/officeDocument/2006/relationships/image" Target="../media/image93.png"/><Relationship Id="rId17" Type="http://schemas.openxmlformats.org/officeDocument/2006/relationships/image" Target="../media/image92.png"/><Relationship Id="rId16" Type="http://schemas.microsoft.com/office/2007/relationships/hdphoto" Target="../media/image91.wdp"/><Relationship Id="rId15" Type="http://schemas.openxmlformats.org/officeDocument/2006/relationships/image" Target="../media/image90.png"/><Relationship Id="rId14" Type="http://schemas.openxmlformats.org/officeDocument/2006/relationships/image" Target="../media/image89.png"/><Relationship Id="rId13" Type="http://schemas.openxmlformats.org/officeDocument/2006/relationships/image" Target="../media/image88.png"/><Relationship Id="rId12" Type="http://schemas.openxmlformats.org/officeDocument/2006/relationships/image" Target="../media/image87.png"/><Relationship Id="rId11" Type="http://schemas.openxmlformats.org/officeDocument/2006/relationships/image" Target="../media/image86.png"/><Relationship Id="rId10" Type="http://schemas.openxmlformats.org/officeDocument/2006/relationships/image" Target="../media/image85.pn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8.png"/><Relationship Id="rId3" Type="http://schemas.microsoft.com/office/2007/relationships/media" Target="../media/audio24.wav"/><Relationship Id="rId2" Type="http://schemas.openxmlformats.org/officeDocument/2006/relationships/audio" Target="../media/audio24.wav"/><Relationship Id="rId1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microsoft.com/office/2007/relationships/media" Target="../media/audio3.wav"/><Relationship Id="rId4" Type="http://schemas.openxmlformats.org/officeDocument/2006/relationships/audio" Target="../media/audio3.wav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microsoft.com/office/2007/relationships/media" Target="../media/audio4.wav"/><Relationship Id="rId3" Type="http://schemas.openxmlformats.org/officeDocument/2006/relationships/audio" Target="../media/audio4.wav"/><Relationship Id="rId2" Type="http://schemas.openxmlformats.org/officeDocument/2006/relationships/image" Target="../media/image10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microsoft.com/office/2007/relationships/media" Target="../media/audio5.wav"/><Relationship Id="rId7" Type="http://schemas.openxmlformats.org/officeDocument/2006/relationships/audio" Target="../media/audio5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microsoft.com/office/2007/relationships/media" Target="../media/audio6.wav"/><Relationship Id="rId6" Type="http://schemas.openxmlformats.org/officeDocument/2006/relationships/audio" Target="../media/audio6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5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microsoft.com/office/2007/relationships/media" Target="../media/audio7.wav"/><Relationship Id="rId2" Type="http://schemas.openxmlformats.org/officeDocument/2006/relationships/audio" Target="../media/audio7.wav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7" Type="http://schemas.openxmlformats.org/officeDocument/2006/relationships/slideLayout" Target="../slideLayouts/slideLayout29.xml"/><Relationship Id="rId16" Type="http://schemas.openxmlformats.org/officeDocument/2006/relationships/tags" Target="../tags/tag5.xml"/><Relationship Id="rId15" Type="http://schemas.openxmlformats.org/officeDocument/2006/relationships/image" Target="../media/image9.png"/><Relationship Id="rId14" Type="http://schemas.microsoft.com/office/2007/relationships/media" Target="../media/audio8.wav"/><Relationship Id="rId13" Type="http://schemas.openxmlformats.org/officeDocument/2006/relationships/audio" Target="../media/audio8.wav"/><Relationship Id="rId12" Type="http://schemas.openxmlformats.org/officeDocument/2006/relationships/image" Target="../media/image8.png"/><Relationship Id="rId11" Type="http://schemas.openxmlformats.org/officeDocument/2006/relationships/image" Target="../media/image33.png"/><Relationship Id="rId10" Type="http://schemas.microsoft.com/office/2007/relationships/hdphoto" Target="../media/image32.wdp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29.xml"/><Relationship Id="rId13" Type="http://schemas.openxmlformats.org/officeDocument/2006/relationships/tags" Target="../tags/tag6.xml"/><Relationship Id="rId12" Type="http://schemas.openxmlformats.org/officeDocument/2006/relationships/image" Target="../media/image5.png"/><Relationship Id="rId11" Type="http://schemas.microsoft.com/office/2007/relationships/media" Target="../media/audio9.wav"/><Relationship Id="rId10" Type="http://schemas.openxmlformats.org/officeDocument/2006/relationships/audio" Target="../media/audio9.wav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827405" y="1361440"/>
            <a:ext cx="7772400" cy="105918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0000"/>
                </a:solidFill>
              </a:rPr>
              <a:t>PHÒNG GIÁO DỤC VÀ ĐÀO TẠO QUẬN LONG BIÊN</a:t>
            </a:r>
            <a:br>
              <a:rPr lang="en-US" sz="3200" b="1" smtClean="0">
                <a:solidFill>
                  <a:srgbClr val="FF0000"/>
                </a:solidFill>
              </a:rPr>
            </a:br>
            <a:r>
              <a:rPr lang="en-US" sz="2400" b="1" smtClean="0">
                <a:solidFill>
                  <a:srgbClr val="FF0000"/>
                </a:solidFill>
              </a:rPr>
              <a:t>TRƯỜNG MN HOA HƯỚNG DƯƠNG</a:t>
            </a:r>
            <a:br>
              <a:rPr lang="en-US" sz="2400" b="1" smtClean="0">
                <a:solidFill>
                  <a:srgbClr val="FF0000"/>
                </a:solidFill>
              </a:rPr>
            </a:br>
            <a:endParaRPr lang="en-US" sz="400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99592" y="2420888"/>
            <a:ext cx="7272338" cy="2017713"/>
          </a:xfrm>
        </p:spPr>
        <p:txBody>
          <a:bodyPr/>
          <a:lstStyle/>
          <a:p>
            <a:pPr lvl="0"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rgbClr val="FFC000"/>
                </a:solidFill>
              </a:rPr>
              <a:t>Lĩnh vực: Phát triển nhận thức</a:t>
            </a:r>
            <a:endParaRPr lang="en-US" sz="3600" b="1">
              <a:solidFill>
                <a:srgbClr val="FFC00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smtClean="0">
                <a:solidFill>
                  <a:srgbClr val="FF0000"/>
                </a:solidFill>
              </a:rPr>
              <a:t>Đề tài: </a:t>
            </a:r>
            <a:r>
              <a:rPr lang="en-US" sz="2400" b="1" smtClean="0">
                <a:solidFill>
                  <a:srgbClr val="FF0000"/>
                </a:solidFill>
              </a:rPr>
              <a:t>Gộp 2 nhóm đối tượng trong phạm vi 4, </a:t>
            </a:r>
            <a:endParaRPr lang="en-US" sz="2400" b="1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400" b="1" smtClean="0">
                <a:solidFill>
                  <a:srgbClr val="FF0000"/>
                </a:solidFill>
              </a:rPr>
              <a:t> đếm và nói kết quả</a:t>
            </a:r>
            <a:endParaRPr lang="en-US" sz="2400" b="1" smtClean="0">
              <a:solidFill>
                <a:srgbClr val="FF0000"/>
              </a:solidFill>
            </a:endParaRPr>
          </a:p>
          <a:p>
            <a:pPr lvl="0"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00B050"/>
                </a:solidFill>
              </a:rPr>
              <a:t>LỨA TUỔI MẪU GIÁO NHỠ 4-5 TUỔI</a:t>
            </a:r>
            <a:endParaRPr lang="en-US" sz="1400" b="1">
              <a:solidFill>
                <a:srgbClr val="00B050"/>
              </a:solidFill>
            </a:endParaRPr>
          </a:p>
          <a:p>
            <a:pPr lvl="0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70C0"/>
                </a:solidFill>
              </a:rPr>
              <a:t> Giáo viên</a:t>
            </a:r>
            <a:r>
              <a:rPr lang="en-US" sz="2000" b="1" smtClean="0">
                <a:solidFill>
                  <a:srgbClr val="0070C0"/>
                </a:solidFill>
              </a:rPr>
              <a:t>: Nguyễn Thu Hiền</a:t>
            </a:r>
            <a:endParaRPr lang="en-US" sz="2400" b="1" u="sng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400" b="1" i="1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5508">
        <p14:ripple/>
      </p:transition>
    </mc:Choice>
    <mc:Fallback>
      <p:transition spd="slow" advTm="15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028" y="0"/>
            <a:ext cx="8229600" cy="1143000"/>
          </a:xfrm>
        </p:spPr>
        <p:txBody>
          <a:bodyPr/>
          <a:lstStyle/>
          <a:p>
            <a:r>
              <a:rPr lang="en-US" sz="2800" b="1" smtClean="0">
                <a:solidFill>
                  <a:srgbClr val="0070C0"/>
                </a:solidFill>
              </a:rPr>
              <a:t>Có </a:t>
            </a:r>
            <a:r>
              <a:rPr lang="en-US" sz="2800" b="1">
                <a:solidFill>
                  <a:srgbClr val="0070C0"/>
                </a:solidFill>
              </a:rPr>
              <a:t>bao nhiêu cách gộp 2 nhóm </a:t>
            </a:r>
            <a:r>
              <a:rPr lang="en-US" sz="2800" b="1" smtClean="0">
                <a:solidFill>
                  <a:srgbClr val="0070C0"/>
                </a:solidFill>
              </a:rPr>
              <a:t>thành 4 đối tượng? </a:t>
            </a:r>
            <a:r>
              <a:rPr lang="en-US" sz="2800" b="1">
                <a:solidFill>
                  <a:srgbClr val="0070C0"/>
                </a:solidFill>
              </a:rPr>
              <a:t>Đó là những cách </a:t>
            </a:r>
            <a:r>
              <a:rPr lang="en-US" sz="2800" b="1" smtClean="0">
                <a:solidFill>
                  <a:srgbClr val="0070C0"/>
                </a:solidFill>
              </a:rPr>
              <a:t>nào? </a:t>
            </a:r>
            <a:endParaRPr lang="en-US" sz="600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003301" y="3432535"/>
            <a:ext cx="1832327" cy="15121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6193" y="3536792"/>
            <a:ext cx="1769052" cy="1512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807" y="2459139"/>
            <a:ext cx="2918089" cy="195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22" y="3381260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211" y="2589082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73" y="3429430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191" y="2572148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975" y="3662786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58" y="3662787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96" y="4123573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034142" y="1876980"/>
            <a:ext cx="1832328" cy="15121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4108" y="1917404"/>
            <a:ext cx="1769052" cy="15121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1" y="4252797"/>
            <a:ext cx="839069" cy="86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3" y="2215244"/>
            <a:ext cx="810716" cy="83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9" y="3509413"/>
            <a:ext cx="878400" cy="90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40" y="2023370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03" y="3452203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03" y="2028745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7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21" y="2259420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2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38" y="4188619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007790" y="2430828"/>
            <a:ext cx="108012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smtClean="0">
                <a:solidFill>
                  <a:srgbClr val="FFFF00"/>
                </a:solidFill>
                <a:latin typeface=".VnAvant" pitchFamily="34" charset="0"/>
                <a:ea typeface="+mj-ea"/>
                <a:cs typeface="Times New Roman" panose="02020603050405020304" pitchFamily="18" charset="0"/>
              </a:rPr>
              <a:t>4</a:t>
            </a:r>
            <a:endParaRPr lang="en-US" sz="8000"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434" y="2572148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V="1">
            <a:off x="1889173" y="3666666"/>
            <a:ext cx="1199634" cy="6075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006896" y="3662786"/>
            <a:ext cx="996405" cy="5258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009232" y="2486799"/>
            <a:ext cx="1045616" cy="730233"/>
          </a:xfrm>
          <a:prstGeom prst="straightConnector1">
            <a:avLst/>
          </a:prstGeom>
          <a:ln w="381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3"/>
          </p:cNvCxnSpPr>
          <p:nvPr/>
        </p:nvCxnSpPr>
        <p:spPr>
          <a:xfrm>
            <a:off x="1943160" y="2673488"/>
            <a:ext cx="1145647" cy="6527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5466">
        <p:circle/>
      </p:transition>
    </mc:Choice>
    <mc:Fallback>
      <p:transition spd="slow" advTm="454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1182" y="177180"/>
            <a:ext cx="5481636" cy="1008112"/>
          </a:xfrm>
        </p:spPr>
        <p:txBody>
          <a:bodyPr/>
          <a:lstStyle/>
          <a:p>
            <a:pPr lvl="0">
              <a:spcBef>
                <a:spcPct val="20000"/>
              </a:spcBef>
            </a:pPr>
            <a:br>
              <a:rPr lang="en-US" sz="2400" b="1" i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</a:br>
            <a:r>
              <a:rPr lang="en-US" sz="2400" b="1" i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Gộp theo yêu cầu</a:t>
            </a:r>
            <a:br>
              <a:rPr lang="en-US" sz="2400" smtClean="0">
                <a:solidFill>
                  <a:srgbClr val="FF0000"/>
                </a:solidFill>
                <a:ea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br>
              <a:rPr lang="en-US" sz="2400" b="1" i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</a:br>
            <a:br>
              <a:rPr lang="en-US" sz="240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</a:b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>
              <a:spcBef>
                <a:spcPct val="20000"/>
              </a:spcBef>
            </a:pPr>
            <a:br>
              <a:rPr lang="en-US" sz="24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</a:br>
            <a:br>
              <a:rPr lang="en-US" sz="240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</a:b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7851" y="1893505"/>
            <a:ext cx="3243107" cy="3770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9600" b="1">
                <a:solidFill>
                  <a:srgbClr val="FF0000"/>
                </a:solidFill>
                <a:cs typeface="Arial" panose="020B0604020202020204" pitchFamily="34" charset="0"/>
              </a:rPr>
              <a:t>4</a:t>
            </a:r>
            <a:endParaRPr lang="vi-VN" sz="9600" b="1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3057" y="1883674"/>
            <a:ext cx="4343599" cy="1800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03057" y="3719605"/>
            <a:ext cx="4320480" cy="1944216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9" y="1629876"/>
            <a:ext cx="1997968" cy="24570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13387" y="4084330"/>
            <a:ext cx="686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b="1" smtClean="0">
                <a:solidFill>
                  <a:srgbClr val="FF0000"/>
                </a:solidFill>
              </a:rPr>
              <a:t>3</a:t>
            </a:r>
            <a:endParaRPr lang="vi-VN" sz="9600" b="1">
              <a:solidFill>
                <a:srgbClr val="FF0000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60" y="2343765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000565" y="4199993"/>
            <a:ext cx="2285207" cy="1005381"/>
            <a:chOff x="1962943" y="2343765"/>
            <a:chExt cx="2285207" cy="100538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6858000" y="837234"/>
            <a:ext cx="10523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4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92485" y="602547"/>
            <a:ext cx="1044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5</a:t>
            </a:r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4492485" y="585128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4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86476" y="585128"/>
            <a:ext cx="916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3</a:t>
            </a:r>
            <a:br>
              <a:rPr lang="en-US" sz="480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86004" y="585128"/>
            <a:ext cx="522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2</a:t>
            </a:r>
            <a:endParaRPr lang="en-US" sz="5400"/>
          </a:p>
        </p:txBody>
      </p:sp>
      <p:sp>
        <p:nvSpPr>
          <p:cNvPr id="18" name="Rectangle 17"/>
          <p:cNvSpPr/>
          <p:nvPr/>
        </p:nvSpPr>
        <p:spPr>
          <a:xfrm>
            <a:off x="4477419" y="5739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1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92485" y="60254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0</a:t>
            </a:r>
            <a:endParaRPr lang="en-US" sz="540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3287">
        <p:dissolve/>
      </p:transition>
    </mc:Choice>
    <mc:Fallback>
      <p:transition spd="slow" advTm="4328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0.46632 0.0060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6" y="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 -0.06296 L 0.43073 -0.06852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76270" y="70042"/>
            <a:ext cx="5481636" cy="1008112"/>
          </a:xfrm>
        </p:spPr>
        <p:txBody>
          <a:bodyPr/>
          <a:lstStyle/>
          <a:p>
            <a:pPr lvl="0">
              <a:spcBef>
                <a:spcPct val="20000"/>
              </a:spcBef>
            </a:pPr>
            <a:br>
              <a:rPr lang="en-US" sz="2400" b="1" i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</a:br>
            <a:br>
              <a:rPr lang="en-US" sz="2400" b="1" i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</a:br>
            <a:r>
              <a:rPr lang="en-US" sz="2400" b="1" i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Gộp theo yêu cầu</a:t>
            </a:r>
            <a:br>
              <a:rPr lang="en-US" sz="2400" smtClean="0">
                <a:solidFill>
                  <a:srgbClr val="FF0000"/>
                </a:solidFill>
                <a:ea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br>
              <a:rPr lang="en-US" sz="2400" b="1" i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</a:br>
            <a:br>
              <a:rPr lang="en-US" sz="240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</a:b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br>
              <a:rPr lang="en-US" sz="24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</a:br>
            <a:br>
              <a:rPr lang="en-US" sz="240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</a:b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47146" y="1938598"/>
            <a:ext cx="3243107" cy="3770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vi-VN" sz="9600" b="1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14386" y="1912772"/>
            <a:ext cx="4343599" cy="1800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8227" y="3730576"/>
            <a:ext cx="4320480" cy="1944216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96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vi-VN" sz="9600" b="1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0" y="837234"/>
            <a:ext cx="10523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4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98707" y="762392"/>
            <a:ext cx="1044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5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98707" y="772616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4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8707" y="762392"/>
            <a:ext cx="980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3</a:t>
            </a:r>
            <a:br>
              <a:rPr lang="en-US" sz="480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21826" y="762392"/>
            <a:ext cx="522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2</a:t>
            </a:r>
            <a:endParaRPr lang="en-US" sz="54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57985" y="744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1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57285" y="744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0</a:t>
            </a:r>
            <a:endParaRPr lang="en-US" sz="540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30" y="2276297"/>
            <a:ext cx="15478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13387" y="2028042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>
                <a:solidFill>
                  <a:srgbClr val="FF0000"/>
                </a:solidFill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93" y="4332585"/>
            <a:ext cx="15430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00" y="4009040"/>
            <a:ext cx="207962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5637">
        <p:dissolve/>
      </p:transition>
    </mc:Choice>
    <mc:Fallback>
      <p:transition spd="slow" advTm="3563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47657 -0.0046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9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389 -0.07338 L 0.48403 -0.0944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8651" y="369749"/>
            <a:ext cx="5692484" cy="934969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Gộp theo yêu cầu</a:t>
            </a:r>
            <a:br>
              <a:rPr lang="en-US" sz="2400" smtClean="0">
                <a:solidFill>
                  <a:srgbClr val="FF0000"/>
                </a:solidFill>
                <a:ea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br>
              <a:rPr lang="en-US" sz="2400" b="1" i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</a:br>
            <a:br>
              <a:rPr lang="en-US" sz="240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</a:b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br>
              <a:rPr lang="en-US" sz="2400" b="1" i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</a:br>
            <a:br>
              <a:rPr lang="en-US" sz="240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</a:b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6095" y="1883674"/>
            <a:ext cx="3243107" cy="3770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6600" b="1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78227" y="1912772"/>
            <a:ext cx="4343599" cy="1800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8227" y="3730576"/>
            <a:ext cx="4320480" cy="1944216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3" y="3573488"/>
            <a:ext cx="1997968" cy="24570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53" y="4233577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081112" y="2310181"/>
            <a:ext cx="2285207" cy="1005381"/>
            <a:chOff x="1962943" y="2343765"/>
            <a:chExt cx="2285207" cy="100538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6858000" y="837234"/>
            <a:ext cx="10523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4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7440" y="792283"/>
            <a:ext cx="1044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5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7440" y="773405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4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31160" y="772445"/>
            <a:ext cx="916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3</a:t>
            </a:r>
            <a:br>
              <a:rPr lang="en-US" sz="480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27440" y="792283"/>
            <a:ext cx="522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2</a:t>
            </a:r>
            <a:endParaRPr lang="en-US" sz="54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86018" y="76003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1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68019" y="792283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0</a:t>
            </a:r>
            <a:endParaRPr lang="en-US" sz="540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26" y="1568100"/>
            <a:ext cx="207962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65" y="3982095"/>
            <a:ext cx="207962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6694">
        <p:dissolve/>
      </p:transition>
    </mc:Choice>
    <mc:Fallback>
      <p:transition spd="slow" advTm="3669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40834 -0.0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157 0.00324 L 0.46788 0.0092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6" y="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300"/>
                            </p:stCondLst>
                            <p:childTnLst>
                              <p:par>
                                <p:cTn id="77" presetID="16" presetClass="entr" presetSubtype="21" fill="hold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492896"/>
            <a:ext cx="5760640" cy="930027"/>
          </a:xfrm>
        </p:spPr>
        <p:txBody>
          <a:bodyPr>
            <a:prstTxWarp prst="textCanUp">
              <a:avLst/>
            </a:prstTxWarp>
          </a:bodyPr>
          <a:lstStyle/>
          <a:p>
            <a:r>
              <a:rPr lang="en-US" sz="300" b="1">
                <a:solidFill>
                  <a:srgbClr val="FF0000"/>
                </a:solidFill>
              </a:rPr>
              <a:t>T</a:t>
            </a:r>
            <a:r>
              <a:rPr lang="en-US" sz="300" b="1" smtClean="0">
                <a:solidFill>
                  <a:srgbClr val="FF0000"/>
                </a:solidFill>
              </a:rPr>
              <a:t>rò chơi</a:t>
            </a:r>
            <a:endParaRPr lang="en-US" sz="300" b="1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389">
        <p:checker/>
      </p:transition>
    </mc:Choice>
    <mc:Fallback>
      <p:transition spd="slow" advTm="1038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C:\Users\Administrator\Desktop\Pictur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9" y="4457201"/>
            <a:ext cx="3816350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Administrator\Desktop\Pictur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916223"/>
            <a:ext cx="3028950" cy="20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79" y="1418381"/>
            <a:ext cx="381635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7213">
            <a:off x="2603109" y="1992031"/>
            <a:ext cx="15605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30406"/>
            <a:ext cx="8645574" cy="1084982"/>
          </a:xfrm>
        </p:spPr>
        <p:txBody>
          <a:bodyPr/>
          <a:lstStyle/>
          <a:p>
            <a:r>
              <a:rPr lang="en-US" sz="2800" b="1" smtClean="0">
                <a:solidFill>
                  <a:srgbClr val="FF0000"/>
                </a:solidFill>
              </a:rPr>
              <a:t>TRÒ CHƠI: BÉ NÀO GIỎI</a:t>
            </a:r>
            <a:br>
              <a:rPr lang="en-US" sz="2800" b="1" smtClean="0">
                <a:solidFill>
                  <a:schemeClr val="accent4"/>
                </a:solidFill>
              </a:rPr>
            </a:br>
            <a:r>
              <a:rPr lang="en-US" sz="2800" b="1" smtClean="0">
                <a:solidFill>
                  <a:schemeClr val="accent4"/>
                </a:solidFill>
              </a:rPr>
              <a:t>Hãy tìm nhóm</a:t>
            </a:r>
            <a:r>
              <a:rPr lang="en-US" sz="2800" b="1" smtClean="0">
                <a:solidFill>
                  <a:schemeClr val="accent4"/>
                </a:solidFill>
                <a:latin typeface="Times New Roman" panose="02020603050405020304"/>
                <a:ea typeface="Calibri" panose="020F0502020204030204"/>
              </a:rPr>
              <a:t> quả cùng loại vào giỏ sao cho </a:t>
            </a:r>
            <a:r>
              <a:rPr lang="en-US" sz="2800" b="1">
                <a:solidFill>
                  <a:schemeClr val="accent4"/>
                </a:solidFill>
                <a:latin typeface="Times New Roman" panose="02020603050405020304"/>
                <a:ea typeface="Calibri" panose="020F0502020204030204"/>
              </a:rPr>
              <a:t>đủ số lượng là </a:t>
            </a:r>
            <a:r>
              <a:rPr lang="en-US" sz="2800" b="1" smtClean="0">
                <a:solidFill>
                  <a:schemeClr val="accent4"/>
                </a:solidFill>
                <a:latin typeface="Times New Roman" panose="02020603050405020304"/>
                <a:ea typeface="Calibri" panose="020F0502020204030204"/>
              </a:rPr>
              <a:t>4 quả</a:t>
            </a:r>
            <a:endParaRPr lang="en-US" sz="80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4426" y="2881923"/>
            <a:ext cx="935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smtClean="0">
                <a:solidFill>
                  <a:srgbClr val="00B0F0"/>
                </a:solidFill>
                <a:latin typeface=".VnAvant" pitchFamily="34" charset="0"/>
                <a:ea typeface="Calibri" panose="020F0502020204030204"/>
                <a:cs typeface="Times New Roman" panose="02020603050405020304" pitchFamily="18" charset="0"/>
              </a:rPr>
              <a:t>4</a:t>
            </a:r>
            <a:endParaRPr lang="en-US" sz="880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4508" y="4695433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A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08947" y="4609033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06445" y="4698156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</a:t>
            </a:r>
            <a:endParaRPr lang="en-US" sz="600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6" y="2297991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6" y="2297991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6" y="2297991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27094" y="229799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2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27094" y="229799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1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27094" y="229799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0</a:t>
            </a: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191" y="5302365"/>
            <a:ext cx="2736304" cy="14401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840585"/>
            <a:ext cx="219551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51" y="4824941"/>
            <a:ext cx="21955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4" y="4872195"/>
            <a:ext cx="21955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9856">
        <p:circle/>
      </p:transition>
    </mc:Choice>
    <mc:Fallback>
      <p:transition spd="slow" advTm="985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35938 -0.444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2222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7.40741E-7 L 0.38403 -0.4497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1" y="-225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36667 -0.458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815" y="1260548"/>
            <a:ext cx="381635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30406"/>
            <a:ext cx="8645574" cy="1084982"/>
          </a:xfrm>
        </p:spPr>
        <p:txBody>
          <a:bodyPr/>
          <a:lstStyle/>
          <a:p>
            <a:r>
              <a:rPr lang="en-US" sz="2800" b="1" smtClean="0">
                <a:solidFill>
                  <a:srgbClr val="FF0000"/>
                </a:solidFill>
              </a:rPr>
              <a:t>TRÒ CHƠI: BÉ NÀO GIỎI</a:t>
            </a:r>
            <a:br>
              <a:rPr lang="en-US" sz="2800" b="1" smtClean="0">
                <a:solidFill>
                  <a:schemeClr val="accent4"/>
                </a:solidFill>
              </a:rPr>
            </a:br>
            <a:r>
              <a:rPr lang="en-US" sz="2800" b="1" smtClean="0">
                <a:solidFill>
                  <a:schemeClr val="accent4"/>
                </a:solidFill>
              </a:rPr>
              <a:t>Hãy tìm nhóm</a:t>
            </a:r>
            <a:r>
              <a:rPr lang="en-US" sz="2800" b="1" smtClean="0">
                <a:solidFill>
                  <a:schemeClr val="accent4"/>
                </a:solidFill>
                <a:latin typeface="Times New Roman" panose="02020603050405020304"/>
                <a:ea typeface="Calibri" panose="020F0502020204030204"/>
              </a:rPr>
              <a:t> quả cùng loại vào giỏ sao cho </a:t>
            </a:r>
            <a:r>
              <a:rPr lang="en-US" sz="2800" b="1">
                <a:solidFill>
                  <a:schemeClr val="accent4"/>
                </a:solidFill>
                <a:latin typeface="Times New Roman" panose="02020603050405020304"/>
                <a:ea typeface="Calibri" panose="020F0502020204030204"/>
              </a:rPr>
              <a:t>đủ số lượng là </a:t>
            </a:r>
            <a:r>
              <a:rPr lang="en-US" sz="2800" b="1" smtClean="0">
                <a:solidFill>
                  <a:schemeClr val="accent4"/>
                </a:solidFill>
                <a:latin typeface="Times New Roman" panose="02020603050405020304"/>
                <a:ea typeface="Calibri" panose="020F0502020204030204"/>
              </a:rPr>
              <a:t>4 quả</a:t>
            </a:r>
            <a:endParaRPr lang="en-US" sz="80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07265" y="2824946"/>
            <a:ext cx="935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smtClean="0">
                <a:solidFill>
                  <a:srgbClr val="00B0F0"/>
                </a:solidFill>
                <a:latin typeface=".VnAvant" pitchFamily="34" charset="0"/>
                <a:ea typeface="Calibri" panose="020F0502020204030204"/>
                <a:cs typeface="Times New Roman" panose="02020603050405020304" pitchFamily="18" charset="0"/>
              </a:rPr>
              <a:t>4</a:t>
            </a:r>
            <a:endParaRPr lang="en-US" sz="880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4508" y="4695433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A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8947" y="4609033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06445" y="4698156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</a:t>
            </a:r>
            <a:endParaRPr lang="en-US" sz="600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8677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757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757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12590" y="254207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3925" y="2539064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2591" y="2420888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0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92" y="2200434"/>
            <a:ext cx="15065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" y="5261791"/>
            <a:ext cx="2968625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017" y="5316919"/>
            <a:ext cx="265271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146845" y="5316919"/>
            <a:ext cx="2674160" cy="15247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015" y="5230530"/>
            <a:ext cx="15065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6509">
        <p:dissolve/>
      </p:transition>
    </mc:Choice>
    <mc:Fallback>
      <p:transition spd="slow" advTm="4650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-0.23351 -0.4553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4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92" y="1260548"/>
            <a:ext cx="381635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30406"/>
            <a:ext cx="8645574" cy="1084982"/>
          </a:xfrm>
        </p:spPr>
        <p:txBody>
          <a:bodyPr/>
          <a:lstStyle/>
          <a:p>
            <a:r>
              <a:rPr lang="en-US" sz="2800" b="1" smtClean="0">
                <a:solidFill>
                  <a:srgbClr val="FF0000"/>
                </a:solidFill>
              </a:rPr>
              <a:t>TRÒ CHƠI: BÉ NÀO GIỎI</a:t>
            </a:r>
            <a:br>
              <a:rPr lang="en-US" sz="2800" b="1" smtClean="0">
                <a:solidFill>
                  <a:schemeClr val="accent4"/>
                </a:solidFill>
              </a:rPr>
            </a:br>
            <a:r>
              <a:rPr lang="en-US" sz="2800" b="1" smtClean="0">
                <a:solidFill>
                  <a:schemeClr val="accent4"/>
                </a:solidFill>
              </a:rPr>
              <a:t>Hãy tìm nhóm</a:t>
            </a:r>
            <a:r>
              <a:rPr lang="en-US" sz="2800" b="1" smtClean="0">
                <a:solidFill>
                  <a:schemeClr val="accent4"/>
                </a:solidFill>
                <a:latin typeface="Times New Roman" panose="02020603050405020304"/>
                <a:ea typeface="Calibri" panose="020F0502020204030204"/>
              </a:rPr>
              <a:t> quả cùng loại vào giỏ sao cho </a:t>
            </a:r>
            <a:r>
              <a:rPr lang="en-US" sz="2800" b="1">
                <a:solidFill>
                  <a:schemeClr val="accent4"/>
                </a:solidFill>
                <a:latin typeface="Times New Roman" panose="02020603050405020304"/>
                <a:ea typeface="Calibri" panose="020F0502020204030204"/>
              </a:rPr>
              <a:t>đủ số lượng là </a:t>
            </a:r>
            <a:r>
              <a:rPr lang="en-US" sz="2800" b="1" smtClean="0">
                <a:solidFill>
                  <a:schemeClr val="accent4"/>
                </a:solidFill>
                <a:latin typeface="Times New Roman" panose="02020603050405020304"/>
                <a:ea typeface="Calibri" panose="020F0502020204030204"/>
              </a:rPr>
              <a:t>4 quả</a:t>
            </a:r>
            <a:endParaRPr lang="en-US" sz="80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64157" y="2630298"/>
            <a:ext cx="11422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smtClean="0">
                <a:solidFill>
                  <a:srgbClr val="00B0F0"/>
                </a:solidFill>
                <a:latin typeface=".VnAvant" pitchFamily="34" charset="0"/>
                <a:ea typeface="Calibri" panose="020F0502020204030204"/>
                <a:cs typeface="Times New Roman" panose="02020603050405020304" pitchFamily="18" charset="0"/>
              </a:rPr>
              <a:t>4</a:t>
            </a:r>
            <a:endParaRPr lang="en-US" sz="880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4508" y="4695433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A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8947" y="4609033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06445" y="4698156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</a:t>
            </a:r>
            <a:endParaRPr lang="en-US" sz="600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8677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757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757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12590" y="254207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3925" y="2539064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2591" y="2420888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 pitchFamily="18" charset="0"/>
              </a:rPr>
              <a:t>0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74" y="2517363"/>
            <a:ext cx="11398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82" y="2557938"/>
            <a:ext cx="11398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72" y="2502232"/>
            <a:ext cx="11398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38126" y="5306084"/>
            <a:ext cx="2844315" cy="1483483"/>
            <a:chOff x="-35498" y="2897438"/>
            <a:chExt cx="2844315" cy="1483483"/>
          </a:xfrm>
        </p:grpSpPr>
        <p:sp>
          <p:nvSpPr>
            <p:cNvPr id="22" name="Oval 21"/>
            <p:cNvSpPr/>
            <p:nvPr/>
          </p:nvSpPr>
          <p:spPr>
            <a:xfrm>
              <a:off x="36509" y="2897438"/>
              <a:ext cx="2772308" cy="148348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81" y="3103794"/>
              <a:ext cx="964719" cy="882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603" y="3051010"/>
              <a:ext cx="1080120" cy="988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498" y="3051010"/>
              <a:ext cx="1118722" cy="1023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8" name="Oval 27"/>
          <p:cNvSpPr/>
          <p:nvPr/>
        </p:nvSpPr>
        <p:spPr>
          <a:xfrm>
            <a:off x="3215342" y="5306083"/>
            <a:ext cx="2772308" cy="14834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724" y="5281670"/>
            <a:ext cx="1287151" cy="117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6120866" y="5267441"/>
            <a:ext cx="2907408" cy="1497712"/>
            <a:chOff x="0" y="3104451"/>
            <a:chExt cx="2907408" cy="1497712"/>
          </a:xfrm>
        </p:grpSpPr>
        <p:sp>
          <p:nvSpPr>
            <p:cNvPr id="31" name="Oval 30"/>
            <p:cNvSpPr/>
            <p:nvPr/>
          </p:nvSpPr>
          <p:spPr>
            <a:xfrm>
              <a:off x="0" y="3104451"/>
              <a:ext cx="2907408" cy="149771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22" y="3172114"/>
              <a:ext cx="1225550" cy="1116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7107" y="3172113"/>
              <a:ext cx="1225550" cy="1116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7846">
        <p:circle/>
      </p:transition>
    </mc:Choice>
    <mc:Fallback>
      <p:transition spd="slow" advTm="378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2.96296E-6 L 0.0309 -0.513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2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80051" y="0"/>
            <a:ext cx="8229600" cy="1143000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</a:rPr>
              <a:t>Trò chơi: Ghép hình</a:t>
            </a:r>
            <a:endParaRPr lang="en-US" sz="3600" b="1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221375" y="2380557"/>
            <a:ext cx="3661803" cy="4297549"/>
            <a:chOff x="1662773" y="324803"/>
            <a:chExt cx="2678455" cy="380343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773" y="1979713"/>
              <a:ext cx="1119680" cy="2148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927" y="3193956"/>
              <a:ext cx="555194" cy="814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4206105" y="324803"/>
              <a:ext cx="135123" cy="2723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400"/>
            </a:p>
          </p:txBody>
        </p:sp>
      </p:grp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593" y="820329"/>
            <a:ext cx="1908487" cy="26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896" y="786782"/>
            <a:ext cx="1944191" cy="26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435527" y="1585294"/>
            <a:ext cx="154133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  <a:ea typeface="Calibri" panose="020F0502020204030204"/>
              </a:rPr>
              <a:t> 4</a:t>
            </a:r>
            <a:endParaRPr lang="en-US" sz="4000">
              <a:solidFill>
                <a:prstClr val="black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104208">
            <a:off x="3306948" y="1648535"/>
            <a:ext cx="615130" cy="434199"/>
          </a:xfrm>
          <a:prstGeom prst="rightArrow">
            <a:avLst>
              <a:gd name="adj1" fmla="val 31893"/>
              <a:gd name="adj2" fmla="val 50000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4854322">
            <a:off x="5271651" y="1750023"/>
            <a:ext cx="286520" cy="913339"/>
          </a:xfrm>
          <a:prstGeom prst="downArrow">
            <a:avLst>
              <a:gd name="adj1" fmla="val 50000"/>
              <a:gd name="adj2" fmla="val 537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2757">
            <a:off x="3774893" y="3598744"/>
            <a:ext cx="1066400" cy="2390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36" y="1749460"/>
            <a:ext cx="903344" cy="82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26" y="1629942"/>
            <a:ext cx="919745" cy="83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836" y="2567538"/>
            <a:ext cx="917551" cy="8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861" y="2319399"/>
            <a:ext cx="890552" cy="81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/>
          <p:cNvSpPr/>
          <p:nvPr/>
        </p:nvSpPr>
        <p:spPr>
          <a:xfrm>
            <a:off x="5180660" y="6364636"/>
            <a:ext cx="561574" cy="5274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945358" y="3220318"/>
            <a:ext cx="561574" cy="5274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820282" y="3220317"/>
            <a:ext cx="561574" cy="5274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14" y="3030704"/>
            <a:ext cx="8905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098" y="2993780"/>
            <a:ext cx="8905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82" y="4260590"/>
            <a:ext cx="15367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53" y="5825206"/>
            <a:ext cx="6397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40" y="5044156"/>
            <a:ext cx="6397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015" y="4606259"/>
            <a:ext cx="6397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992" y="6443428"/>
            <a:ext cx="5857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16" y="6257622"/>
            <a:ext cx="8905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58" y="6183550"/>
            <a:ext cx="89693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10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09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08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07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06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05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04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03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01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02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00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pic>
        <p:nvPicPr>
          <p:cNvPr id="4098" name="Picture 2" descr="C:\Users\Administrator\Desktop\P3png.p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729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31258" y="1373709"/>
            <a:ext cx="3090719" cy="174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61565" y="752370"/>
            <a:ext cx="1692788" cy="307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0" y="3282248"/>
            <a:ext cx="5857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40" y="3195605"/>
            <a:ext cx="5857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159" y="3045071"/>
            <a:ext cx="8905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1" y="1414946"/>
            <a:ext cx="6524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34" y="1855718"/>
            <a:ext cx="6524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08" y="1941711"/>
            <a:ext cx="6524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381" y="963747"/>
            <a:ext cx="5921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1" y="3136945"/>
            <a:ext cx="8112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istrator\Desktop\4 dưa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" y="752370"/>
            <a:ext cx="3247729" cy="349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cam4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74" y="631352"/>
            <a:ext cx="4382025" cy="361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4 lê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15" y="4250462"/>
            <a:ext cx="3120888" cy="299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8093">
        <p:circle/>
      </p:transition>
    </mc:Choice>
    <mc:Fallback>
      <p:transition spd="slow" advTm="780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03506 0.0020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0283 0.0046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276 -0.0039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prstTxWarp prst="textCanUp">
              <a:avLst/>
            </a:prstTxWarp>
          </a:bodyPr>
          <a:lstStyle/>
          <a:p>
            <a:r>
              <a:rPr lang="en-US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Xin chào và hẹn gặp lại!</a:t>
            </a:r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4315">
        <p:blinds dir="vert"/>
      </p:transition>
    </mc:Choice>
    <mc:Fallback>
      <p:transition spd="slow" advTm="2431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smtClean="0">
                <a:solidFill>
                  <a:srgbClr val="0070C0"/>
                </a:solidFill>
                <a:ea typeface="+mj-ea"/>
              </a:rPr>
              <a:t>Phần 1</a:t>
            </a:r>
            <a:endParaRPr lang="en-US" sz="3600" b="1" smtClean="0">
              <a:solidFill>
                <a:srgbClr val="0070C0"/>
              </a:solidFill>
              <a:ea typeface="+mj-ea"/>
            </a:endParaRPr>
          </a:p>
          <a:p>
            <a:pPr marL="0" indent="0" algn="ctr">
              <a:buNone/>
            </a:pPr>
            <a:r>
              <a:rPr lang="en-US" sz="3600" b="1" smtClean="0">
                <a:solidFill>
                  <a:srgbClr val="FF0000"/>
                </a:solidFill>
                <a:ea typeface="+mj-ea"/>
              </a:rPr>
              <a:t>       Ôn nhận biết số lượng và th</a:t>
            </a:r>
            <a:r>
              <a:rPr lang="en-US" sz="3600" b="1" smtClean="0">
                <a:solidFill>
                  <a:srgbClr val="FF0000"/>
                </a:solidFill>
                <a:ea typeface="+mj-ea"/>
                <a:cs typeface="Calibri" panose="020F0502020204030204" pitchFamily="34" charset="0"/>
              </a:rPr>
              <a:t>êm</a:t>
            </a:r>
            <a:endParaRPr lang="en-US" sz="3600" b="1" smtClean="0">
              <a:solidFill>
                <a:srgbClr val="FF0000"/>
              </a:solidFill>
              <a:ea typeface="+mj-ea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600" b="1" smtClean="0">
                <a:solidFill>
                  <a:srgbClr val="FF0000"/>
                </a:solidFill>
                <a:ea typeface="+mj-ea"/>
                <a:cs typeface="Calibri" panose="020F0502020204030204" pitchFamily="34" charset="0"/>
              </a:rPr>
              <a:t> bớt trong phạm vi 4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1967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150">
        <p:circle/>
      </p:transition>
    </mc:Choice>
    <mc:Fallback>
      <p:transition spd="slow" advTm="101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ea typeface="+mn-ea"/>
              </a:rPr>
              <a:t>Phần 1: Ôn </a:t>
            </a:r>
            <a:r>
              <a:rPr lang="en-US" sz="2800" b="1">
                <a:solidFill>
                  <a:schemeClr val="tx2">
                    <a:lumMod val="75000"/>
                  </a:schemeClr>
                </a:solidFill>
                <a:ea typeface="+mn-ea"/>
              </a:rPr>
              <a:t>nhận biết số lượng và th</a:t>
            </a:r>
            <a:r>
              <a:rPr lang="en-US" sz="2800" b="1">
                <a:solidFill>
                  <a:schemeClr val="tx2">
                    <a:lumMod val="75000"/>
                  </a:schemeClr>
                </a:solidFill>
                <a:ea typeface="+mn-ea"/>
                <a:cs typeface="Calibri" panose="020F0502020204030204" pitchFamily="34" charset="0"/>
              </a:rPr>
              <a:t>êm bớt trong phạm vi 4</a:t>
            </a:r>
            <a:br>
              <a:rPr lang="en-US" sz="3200">
                <a:solidFill>
                  <a:schemeClr val="tx2">
                    <a:lumMod val="75000"/>
                  </a:schemeClr>
                </a:solidFill>
                <a:ea typeface="+mn-ea"/>
              </a:rPr>
            </a:br>
            <a:endParaRPr 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504" y="2604141"/>
            <a:ext cx="1223962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62" y="2636912"/>
            <a:ext cx="1224136" cy="231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616" y="2604141"/>
            <a:ext cx="1295276" cy="24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93" y="2636912"/>
            <a:ext cx="1260574" cy="238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71" y="2348880"/>
            <a:ext cx="3313229" cy="408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8104">
        <p:circle/>
      </p:transition>
    </mc:Choice>
    <mc:Fallback>
      <p:transition spd="slow" advTm="181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Phần 1: Ôn nhận biết số lượng và th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êm bớt trong phạm vi 4</a:t>
            </a:r>
            <a:br>
              <a:rPr lang="en-US" sz="3200">
                <a:solidFill>
                  <a:schemeClr val="accent1">
                    <a:lumMod val="75000"/>
                  </a:schemeClr>
                </a:solidFill>
              </a:rPr>
            </a:br>
            <a:endParaRPr lang="en-US" b="1">
              <a:solidFill>
                <a:schemeClr val="accent1">
                  <a:lumMod val="75000"/>
                </a:schemeClr>
              </a:solidFill>
              <a:latin typeface=".VnAvant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46" y="1814747"/>
            <a:ext cx="2823043" cy="282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38075"/>
            <a:ext cx="2766381" cy="276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43715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94" y="1784022"/>
            <a:ext cx="2920434" cy="292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76256" y="1955476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>
                <a:solidFill>
                  <a:srgbClr val="4F81BD">
                    <a:lumMod val="75000"/>
                  </a:srgbClr>
                </a:solidFill>
                <a:latin typeface=".VnAvant" pitchFamily="34" charset="0"/>
                <a:ea typeface="+mj-ea"/>
                <a:cs typeface="Times New Roman" panose="02020603050405020304" pitchFamily="18" charset="0"/>
              </a:rPr>
              <a:t>3</a:t>
            </a:r>
            <a:endParaRPr lang="en-US" sz="8800"/>
          </a:p>
        </p:txBody>
      </p:sp>
      <p:sp>
        <p:nvSpPr>
          <p:cNvPr id="5" name="Rectangle 4"/>
          <p:cNvSpPr/>
          <p:nvPr/>
        </p:nvSpPr>
        <p:spPr>
          <a:xfrm>
            <a:off x="6984178" y="2040096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600" b="1" smtClean="0">
                <a:solidFill>
                  <a:srgbClr val="4F81BD">
                    <a:lumMod val="75000"/>
                  </a:srgbClr>
                </a:solidFill>
                <a:latin typeface=".VnAvant" pitchFamily="34" charset="0"/>
                <a:cs typeface="Times New Roman" panose="02020603050405020304" pitchFamily="18" charset="0"/>
              </a:rPr>
              <a:t>4</a:t>
            </a:r>
            <a:endParaRPr lang="en-US" sz="8800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6848">
        <p:dissolve/>
      </p:transition>
    </mc:Choice>
    <mc:Fallback>
      <p:transition spd="slow" advTm="3684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1F497D">
                    <a:lumMod val="75000"/>
                  </a:srgbClr>
                </a:solidFill>
              </a:rPr>
              <a:t>Phần 1: Ôn nhận biết số lượng và th</a:t>
            </a:r>
            <a:r>
              <a:rPr lang="en-US" sz="2800" b="1">
                <a:solidFill>
                  <a:srgbClr val="1F497D">
                    <a:lumMod val="75000"/>
                  </a:srgbClr>
                </a:solidFill>
                <a:cs typeface="Calibri" panose="020F0502020204030204" pitchFamily="34" charset="0"/>
              </a:rPr>
              <a:t>êm bớt trong phạm vi 4</a:t>
            </a:r>
            <a:br>
              <a:rPr lang="en-US" sz="3200">
                <a:solidFill>
                  <a:srgbClr val="1F497D">
                    <a:lumMod val="75000"/>
                  </a:srgbClr>
                </a:solidFill>
              </a:rPr>
            </a:br>
            <a:endParaRPr lang="en-US"/>
          </a:p>
        </p:txBody>
      </p:sp>
      <p:pic>
        <p:nvPicPr>
          <p:cNvPr id="2050" name="Picture 2" descr="C:\Users\Administrator\Desktop\linh tinh\chỉ m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40595"/>
            <a:ext cx="1800200" cy="16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2" y="1939738"/>
            <a:ext cx="1798637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28019"/>
            <a:ext cx="1798637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66205"/>
            <a:ext cx="1798637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6"/>
            <a:ext cx="3316287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3780" y="1772816"/>
            <a:ext cx="117532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800" b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3</a:t>
            </a:r>
            <a:endParaRPr lang="en-US" sz="800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5477">
        <p:checker/>
      </p:transition>
    </mc:Choice>
    <mc:Fallback>
      <p:transition spd="slow" advTm="3547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1F497D">
                    <a:lumMod val="75000"/>
                  </a:srgbClr>
                </a:solidFill>
              </a:rPr>
              <a:t>Phần 1: Ôn nhận biết số lượng và th</a:t>
            </a:r>
            <a:r>
              <a:rPr lang="en-US" sz="2800" b="1">
                <a:solidFill>
                  <a:srgbClr val="1F497D">
                    <a:lumMod val="75000"/>
                  </a:srgbClr>
                </a:solidFill>
                <a:cs typeface="Calibri" panose="020F0502020204030204" pitchFamily="34" charset="0"/>
              </a:rPr>
              <a:t>êm bớt trong phạm vi 4</a:t>
            </a:r>
            <a:br>
              <a:rPr lang="en-US" sz="3200">
                <a:solidFill>
                  <a:srgbClr val="1F497D">
                    <a:lumMod val="75000"/>
                  </a:srgbClr>
                </a:solidFill>
              </a:rPr>
            </a:br>
            <a:endParaRPr lang="en-US"/>
          </a:p>
        </p:txBody>
      </p:sp>
      <p:pic>
        <p:nvPicPr>
          <p:cNvPr id="1026" name="Picture 2" descr="C:\Users\Administrator\Desktop\linh tinh\20160310121812_TA0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9143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00414"/>
            <a:ext cx="17986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74" y="1912113"/>
            <a:ext cx="17986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90133"/>
            <a:ext cx="17986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30" y="1052736"/>
            <a:ext cx="3316287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77830" y="1958427"/>
            <a:ext cx="101021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2</a:t>
            </a:r>
            <a:endParaRPr lang="en-US" sz="720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3860">
        <p:dissolve/>
      </p:transition>
    </mc:Choice>
    <mc:Fallback>
      <p:transition spd="slow" advTm="3386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>
                <a:solidFill>
                  <a:srgbClr val="FF0000"/>
                </a:solidFill>
                <a:ea typeface="+mj-ea"/>
              </a:rPr>
              <a:t>Phần </a:t>
            </a:r>
            <a:r>
              <a:rPr lang="en-US" sz="4000" b="1" smtClean="0">
                <a:solidFill>
                  <a:srgbClr val="FF0000"/>
                </a:solidFill>
                <a:ea typeface="+mj-ea"/>
              </a:rPr>
              <a:t>2</a:t>
            </a:r>
            <a:endParaRPr lang="en-US" sz="4000" b="1" smtClean="0">
              <a:solidFill>
                <a:srgbClr val="FF0000"/>
              </a:solidFill>
              <a:ea typeface="+mj-ea"/>
            </a:endParaRPr>
          </a:p>
          <a:p>
            <a:pPr marL="0" indent="0" algn="ctr">
              <a:buNone/>
            </a:pPr>
            <a:r>
              <a:rPr lang="en-US" b="1" smtClean="0">
                <a:solidFill>
                  <a:srgbClr val="0070C0"/>
                </a:solidFill>
                <a:ea typeface="+mj-ea"/>
              </a:rPr>
              <a:t> </a:t>
            </a:r>
            <a:r>
              <a:rPr lang="en-US" sz="4000" b="1">
                <a:solidFill>
                  <a:srgbClr val="FF0000"/>
                </a:solidFill>
                <a:ea typeface="+mj-ea"/>
              </a:rPr>
              <a:t>Gộp 2 nhóm đối tượng trong phạm vi 4,  đếm và nói kết quả</a:t>
            </a:r>
            <a:br>
              <a:rPr lang="en-US" sz="4000" b="1">
                <a:solidFill>
                  <a:srgbClr val="FF0000"/>
                </a:solidFill>
                <a:ea typeface="+mj-ea"/>
              </a:rPr>
            </a:b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2334">
        <p:checker/>
      </p:transition>
    </mc:Choice>
    <mc:Fallback>
      <p:transition spd="slow" advTm="1233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275" y="108056"/>
            <a:ext cx="8229600" cy="11430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br>
              <a:rPr lang="en-US" sz="3200" b="1" smtClean="0">
                <a:solidFill>
                  <a:srgbClr val="FF0000"/>
                </a:solidFill>
                <a:ea typeface="+mn-ea"/>
              </a:rPr>
            </a:br>
            <a:endParaRPr lang="en-US">
              <a:solidFill>
                <a:srgbClr val="0070C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1" y="4149080"/>
            <a:ext cx="3706664" cy="249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30" y="1094215"/>
            <a:ext cx="4482578" cy="384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84" y="5069623"/>
            <a:ext cx="1044127" cy="107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845" y="5175244"/>
            <a:ext cx="1068384" cy="1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68" y="5119880"/>
            <a:ext cx="1008509" cy="103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47" y="5073070"/>
            <a:ext cx="1963342" cy="169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3" y="692695"/>
            <a:ext cx="3213100" cy="232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85" y="1566387"/>
            <a:ext cx="9747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05" y="1534789"/>
            <a:ext cx="156051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C:\Users\Administrator\Desktop\pngtree-cartoon-pink-rabbit-png-image_33303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99333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631">
            <a:off x="-547482" y="203857"/>
            <a:ext cx="2022150" cy="299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241" y="3306161"/>
            <a:ext cx="284162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385104"/>
            <a:ext cx="20843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7063">
        <p:circle/>
      </p:transition>
    </mc:Choice>
    <mc:Fallback>
      <p:transition spd="slow" advTm="670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44513 0.1453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726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0.49115 -0.2590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49" y="-1296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0.51493 -0.37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7" y="-1881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40365 -0.2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74" y="-1270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12" y="3168589"/>
            <a:ext cx="321945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05" y="1152594"/>
            <a:ext cx="448627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11345" y="752878"/>
            <a:ext cx="7130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b="1" smtClean="0">
                <a:solidFill>
                  <a:srgbClr val="FF0000"/>
                </a:solidFill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7791" y="4239681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smtClean="0">
                <a:solidFill>
                  <a:srgbClr val="FF0000"/>
                </a:solidFill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92" y="436510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6510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7" y="188640"/>
            <a:ext cx="3219450" cy="220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85" y="105592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23" y="105592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20" y="-346800"/>
            <a:ext cx="202406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934" y="2709863"/>
            <a:ext cx="284162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809354"/>
            <a:ext cx="20843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4104">
        <p:circle/>
      </p:transition>
    </mc:Choice>
    <mc:Fallback>
      <p:transition spd="slow" advTm="641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0.41389 0.2828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41163 0.2724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36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57639 -0.210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19" y="-1050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L 0.56701 -0.1976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1" y="-988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6.9|1.1|1.1|1|0.8"/>
</p:tagLst>
</file>

<file path=ppt/tags/tag10.xml><?xml version="1.0" encoding="utf-8"?>
<p:tagLst xmlns:p="http://schemas.openxmlformats.org/presentationml/2006/main">
  <p:tag name="TIMING" val="|4.2|4|9.8|4.2|1.3"/>
</p:tagLst>
</file>

<file path=ppt/tags/tag11.xml><?xml version="1.0" encoding="utf-8"?>
<p:tagLst xmlns:p="http://schemas.openxmlformats.org/presentationml/2006/main">
  <p:tag name="TIMING" val="|2.5|4.5"/>
</p:tagLst>
</file>

<file path=ppt/tags/tag12.xml><?xml version="1.0" encoding="utf-8"?>
<p:tagLst xmlns:p="http://schemas.openxmlformats.org/presentationml/2006/main">
  <p:tag name="TIMING" val="|22.6|11.9|1.1|3.6"/>
</p:tagLst>
</file>

<file path=ppt/tags/tag13.xml><?xml version="1.0" encoding="utf-8"?>
<p:tagLst xmlns:p="http://schemas.openxmlformats.org/presentationml/2006/main">
  <p:tag name="TIMING" val="|15.3|10.7|0.6|6.1"/>
</p:tagLst>
</file>

<file path=ppt/tags/tag14.xml><?xml version="1.0" encoding="utf-8"?>
<p:tagLst xmlns:p="http://schemas.openxmlformats.org/presentationml/2006/main">
  <p:tag name="TIMING" val="|28.1|25.1|1.3|5.1|5.7|2.3"/>
</p:tagLst>
</file>

<file path=ppt/tags/tag2.xml><?xml version="1.0" encoding="utf-8"?>
<p:tagLst xmlns:p="http://schemas.openxmlformats.org/presentationml/2006/main">
  <p:tag name="TIMING" val="|8.1|1|0.9|1.3|5.9|8.9|6.5"/>
</p:tagLst>
</file>

<file path=ppt/tags/tag3.xml><?xml version="1.0" encoding="utf-8"?>
<p:tagLst xmlns:p="http://schemas.openxmlformats.org/presentationml/2006/main">
  <p:tag name="TIMING" val="|7.8|0.9|0.8|0.9|0.7|6.6|0.8|7.3|0.8|0.9|0.8"/>
</p:tagLst>
</file>

<file path=ppt/tags/tag4.xml><?xml version="1.0" encoding="utf-8"?>
<p:tagLst xmlns:p="http://schemas.openxmlformats.org/presentationml/2006/main">
  <p:tag name="TIMING" val="|7|0.8|0.9|0.8|0.9|6.8|0.7|7.1|0.8|0.7"/>
</p:tagLst>
</file>

<file path=ppt/tags/tag5.xml><?xml version="1.0" encoding="utf-8"?>
<p:tagLst xmlns:p="http://schemas.openxmlformats.org/presentationml/2006/main">
  <p:tag name="TIMING" val="|3|1.2|12.3|1.6|9.2|1.2|1|0.8|5.5|3.9|8.8|1.1|1.1|1.1|1"/>
</p:tagLst>
</file>

<file path=ppt/tags/tag6.xml><?xml version="1.0" encoding="utf-8"?>
<p:tagLst xmlns:p="http://schemas.openxmlformats.org/presentationml/2006/main">
  <p:tag name="TIMING" val="|3.6|6.7|0.9|0.7|8.5|1|1.1|12.5|1.4|7.1|1.2|1|1|0.7"/>
</p:tagLst>
</file>

<file path=ppt/tags/tag7.xml><?xml version="1.0" encoding="utf-8"?>
<p:tagLst xmlns:p="http://schemas.openxmlformats.org/presentationml/2006/main">
  <p:tag name="TIMING" val="|23.4|5|10.3|3.5"/>
</p:tagLst>
</file>

<file path=ppt/tags/tag8.xml><?xml version="1.0" encoding="utf-8"?>
<p:tagLst xmlns:p="http://schemas.openxmlformats.org/presentationml/2006/main">
  <p:tag name="TIMING" val="|7|5.1|11.5|4.8"/>
</p:tagLst>
</file>

<file path=ppt/tags/tag9.xml><?xml version="1.0" encoding="utf-8"?>
<p:tagLst xmlns:p="http://schemas.openxmlformats.org/presentationml/2006/main">
  <p:tag name="TIMING" val="|4.4|3.7|9.5|5.4|1.7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1101</Words>
  <Application>WPS Presentation</Application>
  <PresentationFormat>On-screen Show (4:3)</PresentationFormat>
  <Paragraphs>188</Paragraphs>
  <Slides>19</Slides>
  <Notes>6</Notes>
  <HiddenSlides>0</HiddenSlides>
  <MMClips>19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SimSun</vt:lpstr>
      <vt:lpstr>Wingdings</vt:lpstr>
      <vt:lpstr>Calibri</vt:lpstr>
      <vt:lpstr>Times New Roman</vt:lpstr>
      <vt:lpstr>.VnAvant</vt:lpstr>
      <vt:lpstr>Segoe Print</vt:lpstr>
      <vt:lpstr>Times New Roman</vt:lpstr>
      <vt:lpstr>Calibri</vt:lpstr>
      <vt:lpstr>Microsoft YaHei</vt:lpstr>
      <vt:lpstr>Arial Unicode MS</vt:lpstr>
      <vt:lpstr>Blank</vt:lpstr>
      <vt:lpstr>1_Blank</vt:lpstr>
      <vt:lpstr>2_Blank</vt:lpstr>
      <vt:lpstr>3_Blank</vt:lpstr>
      <vt:lpstr>4_Blank</vt:lpstr>
      <vt:lpstr>5_Blank</vt:lpstr>
      <vt:lpstr>PHÒNG GIÁO DỤC VÀ ĐÀO TẠO QUẬN LONG BIÊN TRƯỜNG MN HOA SEN </vt:lpstr>
      <vt:lpstr>PowerPoint 演示文稿</vt:lpstr>
      <vt:lpstr>Phần 1: Ôn nhận biết số lượng và thêm bớt trong phạm vi 4 </vt:lpstr>
      <vt:lpstr>Phần 1: Ôn nhận biết số lượng và thêm bớt trong phạm vi 4 </vt:lpstr>
      <vt:lpstr>Phần 1: Ôn nhận biết số lượng và thêm bớt trong phạm vi 4 </vt:lpstr>
      <vt:lpstr>Phần 1: Ôn nhận biết số lượng và thêm bớt trong phạm vi 4 </vt:lpstr>
      <vt:lpstr>PowerPoint 演示文稿</vt:lpstr>
      <vt:lpstr> </vt:lpstr>
      <vt:lpstr>PowerPoint 演示文稿</vt:lpstr>
      <vt:lpstr>Có bao nhiêu cách gộp 2 nhóm thành 4 đối tượng? Đó là những cách nào? </vt:lpstr>
      <vt:lpstr> Gộp theo yêu cầu </vt:lpstr>
      <vt:lpstr>  Gộp theo yêu cầu </vt:lpstr>
      <vt:lpstr>Gộp theo yêu cầu </vt:lpstr>
      <vt:lpstr>Trò chơi</vt:lpstr>
      <vt:lpstr>TRÒ CHƠI: BÉ NÀO GIỎI Hãy tìm nhóm quả cùng loại vào giỏ sao cho đủ số lượng là 4 quả</vt:lpstr>
      <vt:lpstr>TRÒ CHƠI: BÉ NÀO GIỎI Hãy tìm nhóm quả cùng loại vào giỏ sao cho đủ số lượng là 4 quả</vt:lpstr>
      <vt:lpstr>TRÒ CHƠI: BÉ NÀO GIỎI Hãy tìm nhóm quả cùng loại vào giỏ sao cho đủ số lượng là 4 quả</vt:lpstr>
      <vt:lpstr>Trò chơi: Ghép hình</vt:lpstr>
      <vt:lpstr>Xin chào và hẹn gặp lại!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MN HOA SEN</dc:title>
  <dc:creator>HuongTV</dc:creator>
  <cp:lastModifiedBy>Nguyen Thu Hien</cp:lastModifiedBy>
  <cp:revision>612</cp:revision>
  <dcterms:created xsi:type="dcterms:W3CDTF">2020-04-18T08:55:00Z</dcterms:created>
  <dcterms:modified xsi:type="dcterms:W3CDTF">2023-10-09T12:59:32Z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33062B030CC54B9BA3D49E586A652067_12</vt:lpwstr>
  </property>
  <property fmtid="{D5CDD505-2E9C-101B-9397-08002B2CF9AE}" pid="3" name="KSOProductBuildVer">
    <vt:lpwstr>1033-12.2.0.13215</vt:lpwstr>
  </property>
</Properties>
</file>