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4"/>
  </p:notesMasterIdLst>
  <p:sldIdLst>
    <p:sldId id="256" r:id="rId4"/>
    <p:sldId id="311" r:id="rId5"/>
    <p:sldId id="312" r:id="rId6"/>
    <p:sldId id="280" r:id="rId7"/>
    <p:sldId id="289" r:id="rId8"/>
    <p:sldId id="281" r:id="rId9"/>
    <p:sldId id="282" r:id="rId10"/>
    <p:sldId id="283" r:id="rId11"/>
    <p:sldId id="300" r:id="rId12"/>
    <p:sldId id="285" r:id="rId13"/>
    <p:sldId id="286" r:id="rId14"/>
    <p:sldId id="287" r:id="rId15"/>
    <p:sldId id="301" r:id="rId16"/>
    <p:sldId id="266" r:id="rId17"/>
    <p:sldId id="290" r:id="rId18"/>
    <p:sldId id="291" r:id="rId19"/>
    <p:sldId id="292" r:id="rId20"/>
    <p:sldId id="293" r:id="rId21"/>
    <p:sldId id="302" r:id="rId22"/>
    <p:sldId id="295" r:id="rId23"/>
    <p:sldId id="296" r:id="rId24"/>
    <p:sldId id="303" r:id="rId25"/>
    <p:sldId id="304" r:id="rId26"/>
    <p:sldId id="298" r:id="rId27"/>
    <p:sldId id="305" r:id="rId28"/>
    <p:sldId id="306" r:id="rId29"/>
    <p:sldId id="307" r:id="rId30"/>
    <p:sldId id="308" r:id="rId31"/>
    <p:sldId id="277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8" autoAdjust="0"/>
    <p:restoredTop sz="94660"/>
  </p:normalViewPr>
  <p:slideViewPr>
    <p:cSldViewPr>
      <p:cViewPr varScale="1">
        <p:scale>
          <a:sx n="74" d="100"/>
          <a:sy n="74" d="100"/>
        </p:scale>
        <p:origin x="173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EEA38-3B50-4AEF-A43A-101E74125C8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BBD2B-A511-4073-89B5-A22D1D43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6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596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2776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4070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7FF1A-6542-4DBB-8961-4B3F0DBFB89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307012"/>
      </p:ext>
    </p:extLst>
  </p:cSld>
  <p:clrMapOvr>
    <a:masterClrMapping/>
  </p:clrMapOvr>
  <p:transition>
    <p:blinds/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96B9AE-4553-45D5-ACC4-71F9FF507C8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113498"/>
      </p:ext>
    </p:extLst>
  </p:cSld>
  <p:clrMapOvr>
    <a:masterClrMapping/>
  </p:clrMapOvr>
  <p:transition>
    <p:blinds/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030DA-1D48-4A7C-991F-6C87CD1C778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51249"/>
      </p:ext>
    </p:extLst>
  </p:cSld>
  <p:clrMapOvr>
    <a:masterClrMapping/>
  </p:clrMapOvr>
  <p:transition>
    <p:blinds/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3F105A-D939-4452-AB30-EBD574D7B5F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350722"/>
      </p:ext>
    </p:extLst>
  </p:cSld>
  <p:clrMapOvr>
    <a:masterClrMapping/>
  </p:clrMapOvr>
  <p:transition>
    <p:blinds/>
    <p:sndAc>
      <p:endSnd/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85F3B-D5E3-4D72-B310-B11BCE24850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1530"/>
      </p:ext>
    </p:extLst>
  </p:cSld>
  <p:clrMapOvr>
    <a:masterClrMapping/>
  </p:clrMapOvr>
  <p:transition>
    <p:blinds/>
    <p:sndAc>
      <p:endSnd/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3D0966-BA66-4BD3-95A9-B8C024D96A0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804277"/>
      </p:ext>
    </p:extLst>
  </p:cSld>
  <p:clrMapOvr>
    <a:masterClrMapping/>
  </p:clrMapOvr>
  <p:transition>
    <p:blinds/>
    <p:sndAc>
      <p:endSnd/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30B4B5-BB93-4957-B720-A5407D4DD57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190242"/>
      </p:ext>
    </p:extLst>
  </p:cSld>
  <p:clrMapOvr>
    <a:masterClrMapping/>
  </p:clrMapOvr>
  <p:transition>
    <p:blinds/>
    <p:sndAc>
      <p:endSnd/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AB1A89-9E4C-47C0-A50D-4F8FD227B1E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857539"/>
      </p:ext>
    </p:extLst>
  </p:cSld>
  <p:clrMapOvr>
    <a:masterClrMapping/>
  </p:clrMapOvr>
  <p:transition>
    <p:blinds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9709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7B8EB-86D3-4529-B6B4-4C7CB45A2D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167864"/>
      </p:ext>
    </p:extLst>
  </p:cSld>
  <p:clrMapOvr>
    <a:masterClrMapping/>
  </p:clrMapOvr>
  <p:transition>
    <p:blinds/>
    <p:sndAc>
      <p:endSnd/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9D2854-C4E1-405D-AAEC-A41F7AB451A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972601"/>
      </p:ext>
    </p:extLst>
  </p:cSld>
  <p:clrMapOvr>
    <a:masterClrMapping/>
  </p:clrMapOvr>
  <p:transition>
    <p:blinds/>
    <p:sndAc>
      <p:endSnd/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79B5D-09ED-499A-A2A1-2CA31E08667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366270"/>
      </p:ext>
    </p:extLst>
  </p:cSld>
  <p:clrMapOvr>
    <a:masterClrMapping/>
  </p:clrMapOvr>
  <p:transition>
    <p:blinds/>
    <p:sndAc>
      <p:endSnd/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A547B8-96DA-4147-9789-A0AEAAE086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423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AD4809-CA56-42E9-9F93-6EDB33A42FE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70800"/>
      </p:ext>
    </p:extLst>
  </p:cSld>
  <p:clrMapOvr>
    <a:masterClrMapping/>
  </p:clrMapOvr>
  <p:transition>
    <p:blinds/>
    <p:sndAc>
      <p:endSnd/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970173-44D8-4628-AC4B-1D717CC983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4124"/>
      </p:ext>
    </p:extLst>
  </p:cSld>
  <p:clrMapOvr>
    <a:masterClrMapping/>
  </p:clrMapOvr>
  <p:transition>
    <p:blinds/>
    <p:sndAc>
      <p:endSnd/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A5C96-D87D-4F4C-A99A-C9CA91CF397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640705"/>
      </p:ext>
    </p:extLst>
  </p:cSld>
  <p:clrMapOvr>
    <a:masterClrMapping/>
  </p:clrMapOvr>
  <p:transition>
    <p:blinds/>
    <p:sndAc>
      <p:endSnd/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9DB597-4D94-4C77-9C76-A1E846A6B2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753152"/>
      </p:ext>
    </p:extLst>
  </p:cSld>
  <p:clrMapOvr>
    <a:masterClrMapping/>
  </p:clrMapOvr>
  <p:transition>
    <p:blinds/>
    <p:sndAc>
      <p:endSnd/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0FD248-418B-4169-9F38-76556F4E6BC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85179"/>
      </p:ext>
    </p:extLst>
  </p:cSld>
  <p:clrMapOvr>
    <a:masterClrMapping/>
  </p:clrMapOvr>
  <p:transition>
    <p:blinds/>
    <p:sndAc>
      <p:endSnd/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C43850-EBAC-4403-A287-0423B68769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215962"/>
      </p:ext>
    </p:extLst>
  </p:cSld>
  <p:clrMapOvr>
    <a:masterClrMapping/>
  </p:clrMapOvr>
  <p:transition>
    <p:blinds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5809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6CAA5-78DD-4FAD-ABC5-F5833EA24FE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23413"/>
      </p:ext>
    </p:extLst>
  </p:cSld>
  <p:clrMapOvr>
    <a:masterClrMapping/>
  </p:clrMapOvr>
  <p:transition>
    <p:blinds/>
    <p:sndAc>
      <p:endSnd/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2E777F-74E9-427E-A3DB-6BA92238EDF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217772"/>
      </p:ext>
    </p:extLst>
  </p:cSld>
  <p:clrMapOvr>
    <a:masterClrMapping/>
  </p:clrMapOvr>
  <p:transition>
    <p:blinds/>
    <p:sndAc>
      <p:endSnd/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A5DD-19E1-4AB5-999B-6807AE1F84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63751"/>
      </p:ext>
    </p:extLst>
  </p:cSld>
  <p:clrMapOvr>
    <a:masterClrMapping/>
  </p:clrMapOvr>
  <p:transition>
    <p:blinds/>
    <p:sndAc>
      <p:endSnd/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A83796-DDDA-4701-A828-9373A85574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179783"/>
      </p:ext>
    </p:extLst>
  </p:cSld>
  <p:clrMapOvr>
    <a:masterClrMapping/>
  </p:clrMapOvr>
  <p:transition>
    <p:blinds/>
    <p:sndAc>
      <p:endSnd/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3600F2-E5CB-47AE-B630-A097945681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476992"/>
      </p:ext>
    </p:extLst>
  </p:cSld>
  <p:clrMapOvr>
    <a:masterClrMapping/>
  </p:clrMapOvr>
  <p:transition>
    <p:blinds/>
    <p:sndAc>
      <p:endSnd/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B06C2-B209-483F-A453-E97473D2F7D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8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921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6281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050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8417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6248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211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CBFB-60D1-47A2-ABB5-A60C36B70DD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5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E3679-091C-4F06-B56A-A28D74D71C3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02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blinds/>
    <p:sndAc>
      <p:endSnd/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89284-CF81-498A-A89D-66588BD80EF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15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blinds/>
    <p:sndAc>
      <p:endSnd/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12.wmf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image" Target="../media/image14.gif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TC\Music\EmDiMauGiao-BeTramAnh-4660415%20(mp3cut.net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991600" cy="2743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ĐỀ: TRƯỜNG MẦM NON </a:t>
            </a:r>
          </a:p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ĐỀ NHÁNH: LÀM QUEN CHỮ CÁI O, Ô, Ơ</a:t>
            </a:r>
          </a:p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 TƯỢNG: MẪU GIÁO 5-6 TUỔI</a:t>
            </a:r>
          </a:p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 GIAN : 25 – 30 PHÚT</a:t>
            </a:r>
            <a:endParaRPr lang="vi-VN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i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41614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7943848" cy="121444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CÔ GIÁO</a:t>
            </a:r>
            <a:endParaRPr lang="vi-VN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g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0"/>
            <a:ext cx="6786610" cy="5143512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71536" y="1600200"/>
            <a:ext cx="10644262" cy="45259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 GIÁO</a:t>
            </a:r>
            <a:endParaRPr lang="vi-VN" sz="15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491174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40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85916" y="-28577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-Shape 24"/>
          <p:cNvSpPr/>
          <p:nvPr/>
        </p:nvSpPr>
        <p:spPr>
          <a:xfrm rot="8244864">
            <a:off x="3859805" y="1690069"/>
            <a:ext cx="1424387" cy="1406158"/>
          </a:xfrm>
          <a:prstGeom prst="corner">
            <a:avLst>
              <a:gd name="adj1" fmla="val 28582"/>
              <a:gd name="adj2" fmla="val 302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40" y="1357298"/>
            <a:ext cx="2786082" cy="4143404"/>
          </a:xfrm>
        </p:spPr>
        <p:txBody>
          <a:bodyPr>
            <a:normAutofit fontScale="90000"/>
          </a:bodyPr>
          <a:lstStyle/>
          <a:p>
            <a:r>
              <a:rPr lang="en-US" sz="150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43164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0" b="1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6" y="3214686"/>
            <a:ext cx="2543164" cy="291147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0000" b="1" dirty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20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214290"/>
            <a:ext cx="4191000" cy="2100258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Ô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2500307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85457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rgbClr val="0070C0"/>
              </a:solidFill>
            </a:endParaRPr>
          </a:p>
        </p:txBody>
      </p:sp>
      <p:sp>
        <p:nvSpPr>
          <p:cNvPr id="5" name="L-Shape 4"/>
          <p:cNvSpPr/>
          <p:nvPr/>
        </p:nvSpPr>
        <p:spPr>
          <a:xfrm rot="8244864">
            <a:off x="6263727" y="1596797"/>
            <a:ext cx="811189" cy="806885"/>
          </a:xfrm>
          <a:prstGeom prst="corner">
            <a:avLst>
              <a:gd name="adj1" fmla="val 50828"/>
              <a:gd name="adj2" fmla="val 451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LÁ CỜ</a:t>
            </a:r>
            <a:endParaRPr lang="vi-VN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Ờ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21495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en-US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LÁ CỜ</a:t>
            </a:r>
            <a:endParaRPr lang="vi-VN" sz="10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8784"/>
            <a:ext cx="7901014" cy="42148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br>
              <a:rPr lang="vi-VN" sz="57600" dirty="0"/>
            </a:br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0" dirty="0"/>
            </a:br>
            <a:endParaRPr lang="vi-VN" sz="4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ie 2"/>
          <p:cNvSpPr/>
          <p:nvPr/>
        </p:nvSpPr>
        <p:spPr>
          <a:xfrm rot="12910865">
            <a:off x="5605125" y="2098125"/>
            <a:ext cx="505519" cy="522772"/>
          </a:xfrm>
          <a:prstGeom prst="pi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0"/>
            <a:ext cx="2643206" cy="5715016"/>
          </a:xfrm>
        </p:spPr>
        <p:txBody>
          <a:bodyPr>
            <a:normAutofit fontScale="90000"/>
          </a:bodyPr>
          <a:lstStyle/>
          <a:p>
            <a:r>
              <a:rPr lang="en-US" sz="15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endParaRPr lang="vi-VN" sz="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3071834" cy="46688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endParaRPr lang="vi-VN" sz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3702" y="2428868"/>
            <a:ext cx="2043098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vi-VN" sz="20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1"/>
          <p:cNvGrpSpPr>
            <a:grpSpLocks/>
          </p:cNvGrpSpPr>
          <p:nvPr/>
        </p:nvGrpSpPr>
        <p:grpSpPr bwMode="auto">
          <a:xfrm rot="5400000">
            <a:off x="6429375" y="4143375"/>
            <a:ext cx="2895600" cy="2533650"/>
            <a:chOff x="3936" y="0"/>
            <a:chExt cx="1824" cy="1596"/>
          </a:xfrm>
        </p:grpSpPr>
        <p:pic>
          <p:nvPicPr>
            <p:cNvPr id="22554" name="Picture 11" descr="1145086ejqsyt499z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94" y="-558"/>
              <a:ext cx="48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5" name="Picture 10" descr="1145086ejqsyt499z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0"/>
              <a:ext cx="48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1" name="Group 14"/>
          <p:cNvGrpSpPr>
            <a:grpSpLocks/>
          </p:cNvGrpSpPr>
          <p:nvPr/>
        </p:nvGrpSpPr>
        <p:grpSpPr bwMode="auto">
          <a:xfrm rot="10800000">
            <a:off x="0" y="4324350"/>
            <a:ext cx="2895600" cy="2533650"/>
            <a:chOff x="3936" y="0"/>
            <a:chExt cx="1824" cy="1596"/>
          </a:xfrm>
        </p:grpSpPr>
        <p:pic>
          <p:nvPicPr>
            <p:cNvPr id="22552" name="Picture 11" descr="1145086ejqsyt499z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94" y="-558"/>
              <a:ext cx="48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3" name="Picture 10" descr="1145086ejqsyt499z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0"/>
              <a:ext cx="48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476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478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6913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873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3619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51923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510698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25633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096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63531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6145213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25633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960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568642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474503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7" name="Rectangle 3"/>
          <p:cNvSpPr>
            <a:spLocks noChangeArrowheads="1"/>
          </p:cNvSpPr>
          <p:nvPr/>
        </p:nvSpPr>
        <p:spPr bwMode="auto">
          <a:xfrm>
            <a:off x="431800" y="144463"/>
            <a:ext cx="82645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54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5440363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6145213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62007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1" name="Rectangle 1"/>
          <p:cNvSpPr>
            <a:spLocks noChangeArrowheads="1"/>
          </p:cNvSpPr>
          <p:nvPr/>
        </p:nvSpPr>
        <p:spPr bwMode="auto">
          <a:xfrm>
            <a:off x="647700" y="387350"/>
            <a:ext cx="7681913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I.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đích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o,ô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o,ô,ơ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o,ô,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o,ô,ơ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so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o,ô,ơ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hứng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83062"/>
      </p:ext>
    </p:extLst>
  </p:cSld>
  <p:clrMapOvr>
    <a:masterClrMapping/>
  </p:clrMapOvr>
  <p:transition>
    <p:blinds/>
    <p:sndAc>
      <p:endSnd/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8329642" cy="376873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1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1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vi-VN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0" y="0"/>
            <a:ext cx="4191000" cy="2100258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Ơ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5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 rot="12910865">
            <a:off x="7176760" y="2164054"/>
            <a:ext cx="505519" cy="52277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2071678"/>
            <a:ext cx="2928958" cy="3143272"/>
          </a:xfrm>
        </p:spPr>
        <p:txBody>
          <a:bodyPr>
            <a:normAutofit fontScale="90000"/>
          </a:bodyPr>
          <a:lstStyle/>
          <a:p>
            <a:r>
              <a:rPr lang="en-US" sz="2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br>
              <a:rPr lang="vi-VN" sz="15000" dirty="0"/>
            </a:b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2328850" cy="419736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198" y="2000240"/>
            <a:ext cx="2614602" cy="41259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1600" dirty="0"/>
          </a:p>
          <a:p>
            <a:pPr>
              <a:buNone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0" dirty="0"/>
          </a:p>
        </p:txBody>
      </p:sp>
      <p:sp>
        <p:nvSpPr>
          <p:cNvPr id="5" name="L-Shape 4"/>
          <p:cNvSpPr/>
          <p:nvPr/>
        </p:nvSpPr>
        <p:spPr>
          <a:xfrm rot="8244864">
            <a:off x="4013674" y="1171204"/>
            <a:ext cx="688023" cy="729376"/>
          </a:xfrm>
          <a:prstGeom prst="corner">
            <a:avLst>
              <a:gd name="adj1" fmla="val 50000"/>
              <a:gd name="adj2" fmla="val 4908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Pie 5"/>
          <p:cNvSpPr/>
          <p:nvPr/>
        </p:nvSpPr>
        <p:spPr>
          <a:xfrm rot="12910865">
            <a:off x="7605390" y="1812374"/>
            <a:ext cx="505519" cy="522772"/>
          </a:xfrm>
          <a:prstGeom prst="pi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500594"/>
          </a:xfrm>
        </p:spPr>
        <p:txBody>
          <a:bodyPr>
            <a:normAutofit fontScale="90000"/>
          </a:bodyPr>
          <a:lstStyle/>
          <a:p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Ô    Ơ</a:t>
            </a:r>
            <a:br>
              <a:rPr lang="vi-VN" sz="9600" dirty="0"/>
            </a:br>
            <a:endParaRPr lang="vi-VN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000100" y="1785926"/>
            <a:ext cx="7643866" cy="2000264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16670" flipV="1">
            <a:off x="7924800" y="5429250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2362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Picture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43800" y="0"/>
            <a:ext cx="1981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10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52400" y="296863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  <a:cs typeface="Arial" charset="0"/>
              </a:rPr>
              <a:t>HOẠT ĐỘNG 3: </a:t>
            </a:r>
          </a:p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800000"/>
                </a:solidFill>
                <a:cs typeface="Arial" charset="0"/>
              </a:rPr>
              <a:t>LUYỆN TẬP TRÒ CHƠI VỚI CHỮ CÁI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533400" y="3810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9" name="WordArt 7"/>
          <p:cNvSpPr>
            <a:spLocks noChangeArrowheads="1" noChangeShapeType="1" noTextEdit="1"/>
          </p:cNvSpPr>
          <p:nvPr/>
        </p:nvSpPr>
        <p:spPr bwMode="auto">
          <a:xfrm>
            <a:off x="1600200" y="18288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" name="Picture 16" descr="C:\Documents and Settings\VU HUONG DUONG\My Documents\My Pictures\33033-Clipart-Illustration-Of-A-Ringing-Golden-Bell-With-A-Red-Bow-Over-Colorful-Flowers-On-A-Blue-Circ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048000"/>
            <a:ext cx="186848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5052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495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7338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02" y="1614486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7800" y="2057400"/>
            <a:ext cx="7010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cong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tròn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khép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kín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( 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?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75125" y="3608388"/>
            <a:ext cx="184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endParaRPr lang="en-US" sz="24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48050" y="3119438"/>
            <a:ext cx="15859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en-US" sz="6000" b="1" dirty="0">
                <a:solidFill>
                  <a:srgbClr val="0000FF"/>
                </a:solidFill>
                <a:cs typeface="Arial" charset="0"/>
              </a:rPr>
              <a:t> o</a:t>
            </a:r>
          </a:p>
          <a:p>
            <a:pPr marL="342900" indent="-342900" algn="ctr"/>
            <a:r>
              <a:rPr lang="en-US" sz="6000" b="1" dirty="0">
                <a:solidFill>
                  <a:srgbClr val="0000FF"/>
                </a:solidFill>
                <a:cs typeface="Arial" charset="0"/>
              </a:rPr>
              <a:t>2. ơ</a:t>
            </a:r>
          </a:p>
          <a:p>
            <a:pPr marL="342900" indent="-342900" algn="ctr"/>
            <a:r>
              <a:rPr lang="en-US" sz="6000" b="1" dirty="0">
                <a:solidFill>
                  <a:srgbClr val="0000FF"/>
                </a:solidFill>
                <a:cs typeface="Arial" charset="0"/>
              </a:rPr>
              <a:t>3. ô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pic>
        <p:nvPicPr>
          <p:cNvPr id="10" name="Picture 8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0386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67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638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600200" y="609600"/>
            <a:ext cx="5791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514600" y="685800"/>
            <a:ext cx="3810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dirty="0" err="1">
                <a:solidFill>
                  <a:srgbClr val="FFFF00"/>
                </a:solidFill>
                <a:cs typeface="Arial" charset="0"/>
              </a:rPr>
              <a:t>Câu</a:t>
            </a:r>
            <a:r>
              <a:rPr lang="en-US" sz="50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cs typeface="Arial" charset="0"/>
              </a:rPr>
              <a:t>hỏi</a:t>
            </a:r>
            <a:r>
              <a:rPr lang="en-US" sz="5000" b="1" dirty="0">
                <a:solidFill>
                  <a:srgbClr val="FFFF00"/>
                </a:solidFill>
                <a:cs typeface="Arial" charset="0"/>
              </a:rPr>
              <a:t> 1:</a:t>
            </a:r>
          </a:p>
        </p:txBody>
      </p:sp>
      <p:pic>
        <p:nvPicPr>
          <p:cNvPr id="25" name="Picture 31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3143240" y="3357562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ction Button: Sound 21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1" dur="123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2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4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6" y="33292"/>
            <a:ext cx="5814294" cy="2517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368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16263"/>
            <a:ext cx="3105150" cy="3009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963862"/>
            <a:ext cx="4114800" cy="31623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19600" y="3786188"/>
            <a:ext cx="8382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 dirty="0">
                <a:solidFill>
                  <a:srgbClr val="FF3300"/>
                </a:solidFill>
                <a:latin typeface="VNI-Avo" pitchFamily="2" charset="0"/>
                <a:cs typeface="Arial" charset="0"/>
              </a:rPr>
              <a:t>o</a:t>
            </a:r>
            <a:endParaRPr lang="en-US" sz="6600" b="1" dirty="0">
              <a:solidFill>
                <a:srgbClr val="FF3300"/>
              </a:solidFill>
              <a:latin typeface="VNI-Avo" pitchFamily="2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95800" y="45720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8000" b="1" dirty="0">
                <a:solidFill>
                  <a:srgbClr val="FF3300"/>
                </a:solidFill>
                <a:latin typeface="Tw Cen MT" pitchFamily="34" charset="0"/>
                <a:cs typeface="Arial" charset="0"/>
              </a:rPr>
              <a:t>ô</a:t>
            </a:r>
            <a:endParaRPr lang="en-US" sz="8000" b="1" dirty="0">
              <a:solidFill>
                <a:srgbClr val="FF33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4864100"/>
            <a:ext cx="609600" cy="523875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2</a:t>
            </a:r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52850" y="4102100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1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24000" y="4214813"/>
            <a:ext cx="6934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cs typeface="Arial" charset="0"/>
              </a:rPr>
              <a:t> </a:t>
            </a:r>
            <a:endParaRPr lang="en-US">
              <a:cs typeface="Arial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28600" y="304165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>
                <a:solidFill>
                  <a:srgbClr val="000099"/>
                </a:solidFill>
                <a:cs typeface="Arial" charset="0"/>
              </a:rPr>
              <a:t>Trong từ  </a:t>
            </a:r>
            <a:r>
              <a:rPr lang="vi-VN" sz="48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c... giáo  </a:t>
            </a:r>
            <a:r>
              <a:rPr lang="en-US" sz="3000" b="1">
                <a:solidFill>
                  <a:srgbClr val="000099"/>
                </a:solidFill>
                <a:cs typeface="Arial" charset="0"/>
              </a:rPr>
              <a:t>còn thiếu chữ cái gì?</a:t>
            </a:r>
          </a:p>
        </p:txBody>
      </p:sp>
      <p:pic>
        <p:nvPicPr>
          <p:cNvPr id="11" name="Picture 31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15240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5800" y="5357813"/>
            <a:ext cx="704850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 dirty="0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ơ</a:t>
            </a:r>
            <a:endParaRPr lang="en-US" sz="6600" b="1" dirty="0">
              <a:solidFill>
                <a:srgbClr val="FF33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5673725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3</a:t>
            </a:r>
          </a:p>
        </p:txBody>
      </p:sp>
      <p:pic>
        <p:nvPicPr>
          <p:cNvPr id="15" name="Picture 15" descr="Picture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Picture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Picture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490788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Picture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1816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Picture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3276600" y="4724400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6019800" y="1447800"/>
            <a:ext cx="2819400" cy="762000"/>
          </a:xfrm>
          <a:prstGeom prst="flowChartPunchedTape">
            <a:avLst/>
          </a:prstGeom>
          <a:solidFill>
            <a:srgbClr val="FFFF00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CC"/>
                </a:solidFill>
                <a:latin typeface=".VnArialH" pitchFamily="34" charset="0"/>
                <a:cs typeface="Arial" charset="0"/>
              </a:rPr>
              <a:t>C</a:t>
            </a:r>
            <a:r>
              <a:rPr lang="en-US" sz="4000" b="1">
                <a:solidFill>
                  <a:srgbClr val="9900CC"/>
                </a:solidFill>
                <a:cs typeface="Arial" charset="0"/>
              </a:rPr>
              <a:t>ÂU HỎI 2:</a:t>
            </a:r>
          </a:p>
        </p:txBody>
      </p:sp>
      <p:sp>
        <p:nvSpPr>
          <p:cNvPr id="27" name="Action Button: Sound 26">
            <a:hlinkClick r:id="" action="ppaction://noaction" highlightClick="1">
              <a:snd r:embed="rId8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4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5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7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9444E-6 L 0.27917 0.6480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 animBg="1"/>
      <p:bldP spid="8" grpId="0" animBg="1"/>
      <p:bldP spid="9" grpId="0"/>
      <p:bldP spid="10" grpId="0"/>
      <p:bldP spid="12" grpId="0" animBg="1"/>
      <p:bldP spid="13" grpId="0"/>
      <p:bldP spid="14" grpId="0" animBg="1"/>
      <p:bldP spid="20" grpId="0" animBg="1"/>
      <p:bldP spid="20" grpId="1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" y="76200"/>
            <a:ext cx="9006551" cy="6629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0178" y="381000"/>
            <a:ext cx="853150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Lúc trẻ mình đen mượt mà</a:t>
            </a:r>
          </a:p>
          <a:p>
            <a:pPr algn="ctr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 già mình trắng chính là tôi đây.</a:t>
            </a:r>
          </a:p>
          <a:p>
            <a:pPr algn="ctr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gì?</a:t>
            </a:r>
          </a:p>
          <a:p>
            <a:pPr algn="ctr"/>
            <a:endParaRPr lang="en-US" sz="40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28992" y="2928934"/>
            <a:ext cx="2571768" cy="1643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C00000"/>
                </a:solidFill>
                <a:latin typeface="+mj-lt"/>
              </a:rPr>
              <a:t>Sợi tóc</a:t>
            </a:r>
            <a:endParaRPr lang="en-US" sz="4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Action Button: Sound 4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857224" y="1142984"/>
            <a:ext cx="7620000" cy="47244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pPr>
              <a:buFontTx/>
              <a:buChar char="-"/>
            </a:pP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“O, Ô, Ơ”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/>
              <a:t> </a:t>
            </a:r>
            <a:endParaRPr lang="vi-VN" sz="2400" dirty="0"/>
          </a:p>
          <a:p>
            <a:r>
              <a:rPr lang="en-US" sz="2400" dirty="0"/>
              <a:t> </a:t>
            </a:r>
            <a:endParaRPr lang="vi-VN" sz="2400" dirty="0"/>
          </a:p>
          <a:p>
            <a:r>
              <a:rPr lang="en-US" sz="2400" dirty="0"/>
              <a:t> </a:t>
            </a:r>
            <a:endParaRPr lang="vi-VN" sz="2400" dirty="0"/>
          </a:p>
          <a:p>
            <a:r>
              <a:rPr lang="en-US" sz="2400" dirty="0"/>
              <a:t> </a:t>
            </a:r>
            <a:endParaRPr lang="vi-VN" sz="2400" dirty="0"/>
          </a:p>
          <a:p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71047185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1"/>
          <p:cNvGrpSpPr>
            <a:grpSpLocks/>
          </p:cNvGrpSpPr>
          <p:nvPr/>
        </p:nvGrpSpPr>
        <p:grpSpPr bwMode="auto">
          <a:xfrm rot="5400000">
            <a:off x="6429375" y="4143375"/>
            <a:ext cx="2895600" cy="2533650"/>
            <a:chOff x="3936" y="0"/>
            <a:chExt cx="1824" cy="1596"/>
          </a:xfrm>
        </p:grpSpPr>
        <p:pic>
          <p:nvPicPr>
            <p:cNvPr id="23577" name="Picture 11" descr="1145086ejqsyt499z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94" y="-558"/>
              <a:ext cx="48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8" name="Picture 10" descr="1145086ejqsyt499z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0"/>
              <a:ext cx="48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5" name="Group 14"/>
          <p:cNvGrpSpPr>
            <a:grpSpLocks/>
          </p:cNvGrpSpPr>
          <p:nvPr/>
        </p:nvGrpSpPr>
        <p:grpSpPr bwMode="auto">
          <a:xfrm rot="10800000">
            <a:off x="0" y="4324350"/>
            <a:ext cx="2895600" cy="2533650"/>
            <a:chOff x="3936" y="0"/>
            <a:chExt cx="1824" cy="1596"/>
          </a:xfrm>
        </p:grpSpPr>
        <p:pic>
          <p:nvPicPr>
            <p:cNvPr id="23575" name="Picture 11" descr="1145086ejqsyt499z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94" y="-558"/>
              <a:ext cx="48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10" descr="1145086ejqsyt499z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0"/>
              <a:ext cx="48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476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478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6913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873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3619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51923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510698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25633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096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63531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6145213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25633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960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568642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474503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5440363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6145213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62007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4" name="Rectangle 1"/>
          <p:cNvSpPr>
            <a:spLocks noChangeArrowheads="1"/>
          </p:cNvSpPr>
          <p:nvPr/>
        </p:nvSpPr>
        <p:spPr bwMode="auto">
          <a:xfrm>
            <a:off x="0" y="247650"/>
            <a:ext cx="9129713" cy="506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II.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o.ô.ơ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“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nền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rổ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nhựa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o,ô.ơ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o,ô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ơ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41810"/>
      </p:ext>
    </p:extLst>
  </p:cSld>
  <p:clrMapOvr>
    <a:masterClrMapping/>
  </p:clrMapOvr>
  <p:transition>
    <p:blinds/>
    <p:sndAc>
      <p:endSnd/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525963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8515368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ảnh 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357222" y="0"/>
            <a:ext cx="9501222" cy="6858000"/>
          </a:xfrm>
        </p:spPr>
      </p:pic>
      <p:pic>
        <p:nvPicPr>
          <p:cNvPr id="5" name="EmDiMauGiao-BeTramAnh-4660415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2143132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500702"/>
            <a:ext cx="8001056" cy="1143000"/>
          </a:xfrm>
        </p:spPr>
        <p:txBody>
          <a:bodyPr>
            <a:norm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QUẢ BÓNG</a:t>
            </a:r>
            <a:endParaRPr lang="vi-VN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quả bó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12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QUẢ BÓNG</a:t>
            </a:r>
            <a:endParaRPr lang="vi-VN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0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4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2" y="2500306"/>
            <a:ext cx="2857520" cy="2571768"/>
          </a:xfrm>
        </p:spPr>
        <p:txBody>
          <a:bodyPr>
            <a:noAutofit/>
          </a:bodyPr>
          <a:lstStyle/>
          <a:p>
            <a:r>
              <a:rPr lang="en-US" sz="2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</a:t>
            </a:r>
            <a:endParaRPr lang="vi-VN" sz="2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2400288" cy="4840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30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3702" y="2428868"/>
            <a:ext cx="2043098" cy="4214842"/>
          </a:xfrm>
        </p:spPr>
        <p:txBody>
          <a:bodyPr/>
          <a:lstStyle/>
          <a:p>
            <a:pPr algn="ctr">
              <a:buNone/>
            </a:pPr>
            <a:r>
              <a:rPr lang="en-US" sz="20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521</Words>
  <Application>Microsoft Office PowerPoint</Application>
  <PresentationFormat>On-screen Show (4:3)</PresentationFormat>
  <Paragraphs>101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.VnArialH</vt:lpstr>
      <vt:lpstr>.VnCooperH</vt:lpstr>
      <vt:lpstr>.VnTime</vt:lpstr>
      <vt:lpstr>Arial</vt:lpstr>
      <vt:lpstr>Calibri</vt:lpstr>
      <vt:lpstr>Century Gothic</vt:lpstr>
      <vt:lpstr>Times New Roman</vt:lpstr>
      <vt:lpstr>Tw Cen MT</vt:lpstr>
      <vt:lpstr>VNI-Avo</vt:lpstr>
      <vt:lpstr>Office Theme</vt:lpstr>
      <vt:lpstr>9_Default Design</vt:lpstr>
      <vt:lpstr>17_Default Design</vt:lpstr>
      <vt:lpstr>LĨNH VỰC PHÁT TRIỂN THẨM MỸ</vt:lpstr>
      <vt:lpstr>PowerPoint Presentation</vt:lpstr>
      <vt:lpstr>PowerPoint Presentation</vt:lpstr>
      <vt:lpstr>PowerPoint Presentation</vt:lpstr>
      <vt:lpstr>Hoạt động 2: Hướng dẫn thực hiện</vt:lpstr>
      <vt:lpstr>QUẢ BÓNG</vt:lpstr>
      <vt:lpstr>PowerPoint Presentation</vt:lpstr>
      <vt:lpstr>PowerPoint Presentation</vt:lpstr>
      <vt:lpstr>O</vt:lpstr>
      <vt:lpstr>CÔ GIÁO</vt:lpstr>
      <vt:lpstr>PowerPoint Presentation</vt:lpstr>
      <vt:lpstr>PowerPoint Presentation</vt:lpstr>
      <vt:lpstr>  Ô</vt:lpstr>
      <vt:lpstr>PowerPoint Presentation</vt:lpstr>
      <vt:lpstr>Khác nhau</vt:lpstr>
      <vt:lpstr>LÁ CỜ</vt:lpstr>
      <vt:lpstr>LÁ CỜ</vt:lpstr>
      <vt:lpstr>    O   </vt:lpstr>
      <vt:lpstr> Ơ</vt:lpstr>
      <vt:lpstr>PowerPoint Presentation</vt:lpstr>
      <vt:lpstr>KHÁC NHAU</vt:lpstr>
      <vt:lpstr>O  </vt:lpstr>
      <vt:lpstr>O     Ô    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2: Tìm đúng nhà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KHÁM PHÁ KHOA HỌC</dc:title>
  <dc:creator>Admin</dc:creator>
  <cp:lastModifiedBy>Trang Nguyen</cp:lastModifiedBy>
  <cp:revision>40</cp:revision>
  <dcterms:created xsi:type="dcterms:W3CDTF">2019-04-10T00:24:44Z</dcterms:created>
  <dcterms:modified xsi:type="dcterms:W3CDTF">2023-12-01T14:34:49Z</dcterms:modified>
</cp:coreProperties>
</file>