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8" r:id="rId4"/>
    <p:sldId id="273" r:id="rId5"/>
    <p:sldId id="263" r:id="rId6"/>
    <p:sldId id="260" r:id="rId7"/>
    <p:sldId id="262" r:id="rId8"/>
    <p:sldId id="274" r:id="rId9"/>
    <p:sldId id="264" r:id="rId10"/>
    <p:sldId id="272" r:id="rId11"/>
    <p:sldId id="275" r:id="rId12"/>
    <p:sldId id="280" r:id="rId13"/>
    <p:sldId id="281" r:id="rId14"/>
    <p:sldId id="276" r:id="rId15"/>
    <p:sldId id="282" r:id="rId16"/>
    <p:sldId id="270" r:id="rId17"/>
    <p:sldId id="284" r:id="rId18"/>
    <p:sldId id="288"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FF312-6615-490D-A364-E15EC6C68265}"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26623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45143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44895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48292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FF312-6615-490D-A364-E15EC6C68265}"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0367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FF312-6615-490D-A364-E15EC6C68265}"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96935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FF312-6615-490D-A364-E15EC6C68265}"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1722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FF312-6615-490D-A364-E15EC6C68265}"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35938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FF312-6615-490D-A364-E15EC6C68265}"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3446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81203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04676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FF312-6615-490D-A364-E15EC6C68265}"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73CDA-88F0-4862-BC58-FAD18EED11EF}" type="slidenum">
              <a:rPr lang="en-US" smtClean="0"/>
              <a:t>‹#›</a:t>
            </a:fld>
            <a:endParaRPr lang="en-US"/>
          </a:p>
        </p:txBody>
      </p:sp>
    </p:spTree>
    <p:extLst>
      <p:ext uri="{BB962C8B-B14F-4D97-AF65-F5344CB8AC3E}">
        <p14:creationId xmlns:p14="http://schemas.microsoft.com/office/powerpoint/2010/main" val="319465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wma"/><Relationship Id="rId1" Type="http://schemas.microsoft.com/office/2007/relationships/media" Target="../media/media10.wm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wma"/><Relationship Id="rId1" Type="http://schemas.microsoft.com/office/2007/relationships/media" Target="../media/media11.wm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2.wma"/><Relationship Id="rId1" Type="http://schemas.microsoft.com/office/2007/relationships/media" Target="../media/media12.wm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wma"/><Relationship Id="rId7" Type="http://schemas.microsoft.com/office/2007/relationships/hdphoto" Target="../media/hdphoto2.wdp"/><Relationship Id="rId2" Type="http://schemas.microsoft.com/office/2007/relationships/media" Target="../media/media13.wm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png"/><Relationship Id="rId18" Type="http://schemas.openxmlformats.org/officeDocument/2006/relationships/image" Target="../media/image16.jpg"/><Relationship Id="rId3" Type="http://schemas.openxmlformats.org/officeDocument/2006/relationships/audio" Target="../media/media14.wma"/><Relationship Id="rId7" Type="http://schemas.microsoft.com/office/2007/relationships/hdphoto" Target="../media/hdphoto7.wdp"/><Relationship Id="rId12" Type="http://schemas.openxmlformats.org/officeDocument/2006/relationships/image" Target="../media/image26.png"/><Relationship Id="rId17" Type="http://schemas.microsoft.com/office/2007/relationships/hdphoto" Target="../media/hdphoto4.wdp"/><Relationship Id="rId2" Type="http://schemas.microsoft.com/office/2007/relationships/media" Target="../media/media14.wma"/><Relationship Id="rId16" Type="http://schemas.openxmlformats.org/officeDocument/2006/relationships/image" Target="../media/image15.png"/><Relationship Id="rId20" Type="http://schemas.openxmlformats.org/officeDocument/2006/relationships/image" Target="../media/image4.png"/><Relationship Id="rId1" Type="http://schemas.openxmlformats.org/officeDocument/2006/relationships/tags" Target="../tags/tag5.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25.png"/><Relationship Id="rId15"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7.jpg"/><Relationship Id="rId4" Type="http://schemas.openxmlformats.org/officeDocument/2006/relationships/slideLayout" Target="../slideLayouts/slideLayout7.xml"/><Relationship Id="rId9" Type="http://schemas.microsoft.com/office/2007/relationships/hdphoto" Target="../media/hdphoto6.wdp"/><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wma"/><Relationship Id="rId7" Type="http://schemas.microsoft.com/office/2007/relationships/hdphoto" Target="../media/hdphoto2.wdp"/><Relationship Id="rId2" Type="http://schemas.microsoft.com/office/2007/relationships/media" Target="../media/media15.wm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9.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g"/><Relationship Id="rId13" Type="http://schemas.microsoft.com/office/2007/relationships/hdphoto" Target="../media/hdphoto2.wdp"/><Relationship Id="rId3" Type="http://schemas.openxmlformats.org/officeDocument/2006/relationships/video" Target="../media/media16.mp4"/><Relationship Id="rId7" Type="http://schemas.openxmlformats.org/officeDocument/2006/relationships/image" Target="../media/image5.jpg"/><Relationship Id="rId12" Type="http://schemas.openxmlformats.org/officeDocument/2006/relationships/image" Target="../media/image10.png"/><Relationship Id="rId17" Type="http://schemas.openxmlformats.org/officeDocument/2006/relationships/image" Target="../media/image4.png"/><Relationship Id="rId2" Type="http://schemas.microsoft.com/office/2007/relationships/media" Target="../media/media16.mp4"/><Relationship Id="rId16" Type="http://schemas.microsoft.com/office/2007/relationships/hdphoto" Target="../media/hdphoto9.wdp"/><Relationship Id="rId1" Type="http://schemas.openxmlformats.org/officeDocument/2006/relationships/tags" Target="../tags/tag7.xml"/><Relationship Id="rId6" Type="http://schemas.openxmlformats.org/officeDocument/2006/relationships/slideLayout" Target="../slideLayouts/slideLayout7.xml"/><Relationship Id="rId11" Type="http://schemas.microsoft.com/office/2007/relationships/hdphoto" Target="../media/hdphoto4.wdp"/><Relationship Id="rId5" Type="http://schemas.openxmlformats.org/officeDocument/2006/relationships/audio" Target="../media/media17.wma"/><Relationship Id="rId15" Type="http://schemas.openxmlformats.org/officeDocument/2006/relationships/image" Target="../media/image33.png"/><Relationship Id="rId10" Type="http://schemas.openxmlformats.org/officeDocument/2006/relationships/image" Target="../media/image15.png"/><Relationship Id="rId4" Type="http://schemas.microsoft.com/office/2007/relationships/media" Target="../media/media17.wma"/><Relationship Id="rId9" Type="http://schemas.openxmlformats.org/officeDocument/2006/relationships/image" Target="../media/image31.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18" Type="http://schemas.microsoft.com/office/2007/relationships/hdphoto" Target="../media/hdphoto7.wdp"/><Relationship Id="rId26" Type="http://schemas.microsoft.com/office/2007/relationships/hdphoto" Target="../media/hdphoto16.wdp"/><Relationship Id="rId3" Type="http://schemas.openxmlformats.org/officeDocument/2006/relationships/video" Target="../media/media16.mp4"/><Relationship Id="rId21" Type="http://schemas.openxmlformats.org/officeDocument/2006/relationships/image" Target="../media/image32.png"/><Relationship Id="rId7" Type="http://schemas.openxmlformats.org/officeDocument/2006/relationships/image" Target="../media/image23.jpg"/><Relationship Id="rId12" Type="http://schemas.microsoft.com/office/2007/relationships/hdphoto" Target="../media/hdphoto11.wdp"/><Relationship Id="rId17" Type="http://schemas.openxmlformats.org/officeDocument/2006/relationships/image" Target="../media/image20.png"/><Relationship Id="rId25" Type="http://schemas.openxmlformats.org/officeDocument/2006/relationships/image" Target="../media/image40.png"/><Relationship Id="rId2" Type="http://schemas.microsoft.com/office/2007/relationships/media" Target="../media/media16.mp4"/><Relationship Id="rId16" Type="http://schemas.microsoft.com/office/2007/relationships/hdphoto" Target="../media/hdphoto13.wdp"/><Relationship Id="rId20" Type="http://schemas.microsoft.com/office/2007/relationships/hdphoto" Target="../media/hdphoto14.wdp"/><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35.png"/><Relationship Id="rId24" Type="http://schemas.openxmlformats.org/officeDocument/2006/relationships/image" Target="../media/image4.png"/><Relationship Id="rId5" Type="http://schemas.openxmlformats.org/officeDocument/2006/relationships/audio" Target="../media/media18.wma"/><Relationship Id="rId15" Type="http://schemas.openxmlformats.org/officeDocument/2006/relationships/image" Target="../media/image37.png"/><Relationship Id="rId23" Type="http://schemas.microsoft.com/office/2007/relationships/hdphoto" Target="../media/hdphoto15.wdp"/><Relationship Id="rId10" Type="http://schemas.openxmlformats.org/officeDocument/2006/relationships/image" Target="../media/image16.jpg"/><Relationship Id="rId19" Type="http://schemas.openxmlformats.org/officeDocument/2006/relationships/image" Target="../media/image38.png"/><Relationship Id="rId4" Type="http://schemas.microsoft.com/office/2007/relationships/media" Target="../media/media18.wma"/><Relationship Id="rId9" Type="http://schemas.microsoft.com/office/2007/relationships/hdphoto" Target="../media/hdphoto10.wdp"/><Relationship Id="rId14" Type="http://schemas.microsoft.com/office/2007/relationships/hdphoto" Target="../media/hdphoto12.wdp"/><Relationship Id="rId22"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png"/><Relationship Id="rId3" Type="http://schemas.openxmlformats.org/officeDocument/2006/relationships/audio" Target="../media/media19.wma"/><Relationship Id="rId7" Type="http://schemas.openxmlformats.org/officeDocument/2006/relationships/image" Target="../media/image41.jpg"/><Relationship Id="rId12" Type="http://schemas.microsoft.com/office/2007/relationships/hdphoto" Target="../media/hdphoto17.wdp"/><Relationship Id="rId2" Type="http://schemas.microsoft.com/office/2007/relationships/media" Target="../media/media19.wm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45.png"/><Relationship Id="rId5" Type="http://schemas.openxmlformats.org/officeDocument/2006/relationships/video" Target="../media/media16.mp4"/><Relationship Id="rId10" Type="http://schemas.openxmlformats.org/officeDocument/2006/relationships/image" Target="../media/image44.jpg"/><Relationship Id="rId4" Type="http://schemas.microsoft.com/office/2007/relationships/media" Target="../media/media16.mp4"/><Relationship Id="rId9" Type="http://schemas.openxmlformats.org/officeDocument/2006/relationships/image" Target="../media/image43.jp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0.wma"/><Relationship Id="rId1" Type="http://schemas.microsoft.com/office/2007/relationships/media" Target="../media/media20.wma"/><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media3.wma"/><Relationship Id="rId7" Type="http://schemas.openxmlformats.org/officeDocument/2006/relationships/image" Target="../media/image8.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4.png"/><Relationship Id="rId5" Type="http://schemas.openxmlformats.org/officeDocument/2006/relationships/image" Target="../media/image5.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wma"/><Relationship Id="rId1" Type="http://schemas.microsoft.com/office/2007/relationships/media" Target="../media/media4.wma"/><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5.wma"/><Relationship Id="rId7" Type="http://schemas.openxmlformats.org/officeDocument/2006/relationships/image" Target="../media/image13.jp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12.jpg"/><Relationship Id="rId11" Type="http://schemas.openxmlformats.org/officeDocument/2006/relationships/image" Target="../media/image4.png"/><Relationship Id="rId5" Type="http://schemas.openxmlformats.org/officeDocument/2006/relationships/image" Target="../media/image5.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6.jp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image" Target="../media/image5.jp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6.jpg"/><Relationship Id="rId11" Type="http://schemas.openxmlformats.org/officeDocument/2006/relationships/image" Target="../media/image4.png"/><Relationship Id="rId5" Type="http://schemas.openxmlformats.org/officeDocument/2006/relationships/image" Target="../media/image17.jpg"/><Relationship Id="rId10" Type="http://schemas.microsoft.com/office/2007/relationships/hdphoto" Target="../media/hdphoto5.wdp"/><Relationship Id="rId4" Type="http://schemas.openxmlformats.org/officeDocument/2006/relationships/image" Target="../media/image5.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5.jp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9.wma"/><Relationship Id="rId1" Type="http://schemas.microsoft.com/office/2007/relationships/media" Target="../media/media9.wma"/><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5.jp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37"/>
          <a:stretch/>
        </p:blipFill>
        <p:spPr>
          <a:xfrm>
            <a:off x="0" y="0"/>
            <a:ext cx="12192000" cy="6858000"/>
          </a:xfrm>
          <a:prstGeom prst="rect">
            <a:avLst/>
          </a:prstGeom>
        </p:spPr>
      </p:pic>
      <p:sp>
        <p:nvSpPr>
          <p:cNvPr id="2" name="TextBox 1"/>
          <p:cNvSpPr txBox="1"/>
          <p:nvPr/>
        </p:nvSpPr>
        <p:spPr>
          <a:xfrm>
            <a:off x="3106271" y="0"/>
            <a:ext cx="6400800" cy="646331"/>
          </a:xfrm>
          <a:prstGeom prst="rect">
            <a:avLst/>
          </a:prstGeom>
          <a:noFill/>
        </p:spPr>
        <p:txBody>
          <a:bodyPr wrap="square" rtlCol="0">
            <a:spAutoFit/>
          </a:bodyPr>
          <a:lstStyle/>
          <a:p>
            <a:pPr algn="ctr"/>
            <a:r>
              <a:rPr lang="vi-VN" b="1" dirty="0">
                <a:solidFill>
                  <a:schemeClr val="accent2">
                    <a:lumMod val="75000"/>
                  </a:schemeClr>
                </a:solidFill>
                <a:latin typeface="+mj-lt"/>
              </a:rPr>
              <a:t>PHÒNG GIÁO DỤC VÀ ĐÀO TẠO QUẬN LONG BIÊN</a:t>
            </a:r>
          </a:p>
          <a:p>
            <a:pPr algn="ctr"/>
            <a:r>
              <a:rPr lang="vi-VN" b="1" dirty="0">
                <a:solidFill>
                  <a:schemeClr val="accent2">
                    <a:lumMod val="75000"/>
                  </a:schemeClr>
                </a:solidFill>
                <a:latin typeface="+mj-lt"/>
              </a:rPr>
              <a:t>TRƯỜNG MẦM NON HOA SEN</a:t>
            </a:r>
            <a:endParaRPr lang="en-US" b="1" dirty="0">
              <a:solidFill>
                <a:schemeClr val="accent2">
                  <a:lumMod val="75000"/>
                </a:schemeClr>
              </a:solidFill>
              <a:latin typeface="+mj-lt"/>
            </a:endParaRPr>
          </a:p>
        </p:txBody>
      </p:sp>
      <p:pic>
        <p:nvPicPr>
          <p:cNvPr id="5" name="Picture 4"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5755341" y="646331"/>
            <a:ext cx="1428229" cy="94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95282" y="1935432"/>
            <a:ext cx="7758953" cy="584775"/>
          </a:xfrm>
          <a:prstGeom prst="rect">
            <a:avLst/>
          </a:prstGeom>
          <a:noFill/>
        </p:spPr>
        <p:txBody>
          <a:bodyPr wrap="square" rtlCol="0">
            <a:spAutoFit/>
          </a:bodyPr>
          <a:lstStyle/>
          <a:p>
            <a:r>
              <a:rPr lang="vi-VN" sz="3200" b="1" dirty="0">
                <a:solidFill>
                  <a:schemeClr val="accent2">
                    <a:lumMod val="50000"/>
                  </a:schemeClr>
                </a:solidFill>
                <a:latin typeface="+mj-lt"/>
              </a:rPr>
              <a:t>LĨNH VỰC PHÁT TRIỂN NHẬN THỨC</a:t>
            </a:r>
            <a:endParaRPr lang="en-US" sz="3200" b="1" dirty="0">
              <a:solidFill>
                <a:schemeClr val="accent2">
                  <a:lumMod val="50000"/>
                </a:schemeClr>
              </a:solidFill>
              <a:latin typeface="+mj-lt"/>
            </a:endParaRPr>
          </a:p>
        </p:txBody>
      </p:sp>
      <p:sp>
        <p:nvSpPr>
          <p:cNvPr id="6" name="TextBox 5"/>
          <p:cNvSpPr txBox="1"/>
          <p:nvPr/>
        </p:nvSpPr>
        <p:spPr>
          <a:xfrm>
            <a:off x="2259106" y="2614244"/>
            <a:ext cx="8095129" cy="523220"/>
          </a:xfrm>
          <a:prstGeom prst="rect">
            <a:avLst/>
          </a:prstGeom>
          <a:noFill/>
        </p:spPr>
        <p:txBody>
          <a:bodyPr wrap="square" rtlCol="0">
            <a:spAutoFit/>
          </a:bodyPr>
          <a:lstStyle/>
          <a:p>
            <a:pPr algn="ctr"/>
            <a:r>
              <a:rPr lang="vi-VN" sz="2800" b="1" dirty="0">
                <a:solidFill>
                  <a:schemeClr val="accent2">
                    <a:lumMod val="50000"/>
                  </a:schemeClr>
                </a:solidFill>
                <a:latin typeface="+mj-lt"/>
              </a:rPr>
              <a:t>ĐỀ TÀI: TÌM HIỂU MỘT SỐ LOẠI RAU ĂN LÁ</a:t>
            </a:r>
            <a:endParaRPr lang="en-US" sz="2800" b="1" dirty="0">
              <a:solidFill>
                <a:schemeClr val="accent2">
                  <a:lumMod val="50000"/>
                </a:schemeClr>
              </a:solidFill>
              <a:latin typeface="+mj-lt"/>
            </a:endParaRPr>
          </a:p>
        </p:txBody>
      </p:sp>
      <p:sp>
        <p:nvSpPr>
          <p:cNvPr id="7" name="TextBox 6"/>
          <p:cNvSpPr txBox="1"/>
          <p:nvPr/>
        </p:nvSpPr>
        <p:spPr>
          <a:xfrm>
            <a:off x="4316506" y="3429000"/>
            <a:ext cx="4719917" cy="738664"/>
          </a:xfrm>
          <a:prstGeom prst="rect">
            <a:avLst/>
          </a:prstGeom>
          <a:noFill/>
        </p:spPr>
        <p:txBody>
          <a:bodyPr wrap="square" rtlCol="0">
            <a:spAutoFit/>
          </a:bodyPr>
          <a:lstStyle/>
          <a:p>
            <a:r>
              <a:rPr lang="vi-VN" sz="2400" b="1" dirty="0">
                <a:solidFill>
                  <a:schemeClr val="accent2">
                    <a:lumMod val="75000"/>
                  </a:schemeClr>
                </a:solidFill>
                <a:latin typeface="+mj-lt"/>
              </a:rPr>
              <a:t>Lứa tuổi: 3 – 4 tuổi</a:t>
            </a:r>
          </a:p>
          <a:p>
            <a:endParaRPr lang="en-US" dirty="0"/>
          </a:p>
        </p:txBody>
      </p:sp>
      <p:sp>
        <p:nvSpPr>
          <p:cNvPr id="8" name="TextBox 7"/>
          <p:cNvSpPr txBox="1"/>
          <p:nvPr/>
        </p:nvSpPr>
        <p:spPr>
          <a:xfrm>
            <a:off x="4316506" y="4020966"/>
            <a:ext cx="4722159" cy="461665"/>
          </a:xfrm>
          <a:prstGeom prst="rect">
            <a:avLst/>
          </a:prstGeom>
          <a:noFill/>
        </p:spPr>
        <p:txBody>
          <a:bodyPr wrap="square" rtlCol="0">
            <a:spAutoFit/>
          </a:bodyPr>
          <a:lstStyle/>
          <a:p>
            <a:r>
              <a:rPr lang="vi-VN" sz="2400" b="1" dirty="0">
                <a:solidFill>
                  <a:schemeClr val="accent2">
                    <a:lumMod val="75000"/>
                  </a:schemeClr>
                </a:solidFill>
                <a:latin typeface="+mj-lt"/>
              </a:rPr>
              <a:t>Giáo viên: Vũ Thị Lệ Quyên</a:t>
            </a:r>
            <a:endParaRPr lang="en-US" sz="2400" b="1" dirty="0">
              <a:solidFill>
                <a:schemeClr val="accent2">
                  <a:lumMod val="75000"/>
                </a:schemeClr>
              </a:solidFill>
              <a:latin typeface="+mj-lt"/>
            </a:endParaRPr>
          </a:p>
        </p:txBody>
      </p:sp>
      <p:pic>
        <p:nvPicPr>
          <p:cNvPr id="9" name="Picture 8"/>
          <p:cNvPicPr>
            <a:picLocks noChangeAspect="1"/>
          </p:cNvPicPr>
          <p:nvPr/>
        </p:nvPicPr>
        <p:blipFill>
          <a:blip r:embed="rId7"/>
          <a:stretch>
            <a:fillRect/>
          </a:stretch>
        </p:blipFill>
        <p:spPr>
          <a:xfrm>
            <a:off x="8241926" y="3231501"/>
            <a:ext cx="1964391" cy="1996987"/>
          </a:xfrm>
          <a:prstGeom prst="ellipse">
            <a:avLst/>
          </a:prstGeom>
          <a:ln>
            <a:noFill/>
          </a:ln>
          <a:effectLst>
            <a:softEdge rad="112500"/>
          </a:effec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773115"/>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59353" y="107576"/>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518494"/>
      </p:ext>
    </p:extLst>
  </p:cSld>
  <p:clrMapOvr>
    <a:masterClrMapping/>
  </p:clrMapOvr>
  <p:transition spd="slow" advTm="28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45906" y="121024"/>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074023"/>
      </p:ext>
    </p:extLst>
  </p:cSld>
  <p:clrMapOvr>
    <a:masterClrMapping/>
  </p:clrMapOvr>
  <mc:AlternateContent xmlns:mc="http://schemas.openxmlformats.org/markup-compatibility/2006" xmlns:p14="http://schemas.microsoft.com/office/powerpoint/2010/main">
    <mc:Choice Requires="p14">
      <p:transition spd="slow" p14:dur="800" advTm="3077">
        <p:circle/>
      </p:transition>
    </mc:Choice>
    <mc:Fallback xmlns="">
      <p:transition spd="slow" advTm="3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4676224" y="339769"/>
            <a:ext cx="1967205" cy="646331"/>
          </a:xfrm>
          <a:prstGeom prst="rect">
            <a:avLst/>
          </a:prstGeom>
        </p:spPr>
        <p:txBody>
          <a:bodyPr wrap="none">
            <a:spAutoFit/>
          </a:bodyPr>
          <a:lstStyle/>
          <a:p>
            <a:r>
              <a:rPr lang="vi-VN" sz="3600" b="1" dirty="0">
                <a:latin typeface="+mj-lt"/>
              </a:rPr>
              <a:t>Giáo dục</a:t>
            </a:r>
            <a:endParaRPr lang="en-US" sz="3600" b="1" dirty="0">
              <a:latin typeface="+mj-lt"/>
            </a:endParaRPr>
          </a:p>
        </p:txBody>
      </p:sp>
      <p:sp>
        <p:nvSpPr>
          <p:cNvPr id="4" name="TextBox 3"/>
          <p:cNvSpPr txBox="1"/>
          <p:nvPr/>
        </p:nvSpPr>
        <p:spPr>
          <a:xfrm>
            <a:off x="1476936" y="1244394"/>
            <a:ext cx="9238130" cy="3323987"/>
          </a:xfrm>
          <a:prstGeom prst="rect">
            <a:avLst/>
          </a:prstGeom>
          <a:noFill/>
        </p:spPr>
        <p:txBody>
          <a:bodyPr wrap="square" rtlCol="0">
            <a:spAutoFit/>
          </a:bodyPr>
          <a:lstStyle/>
          <a:p>
            <a:pPr marL="174625" indent="-174625" algn="ctr">
              <a:lnSpc>
                <a:spcPct val="150000"/>
              </a:lnSpc>
            </a:pPr>
            <a:r>
              <a:rPr lang="vi-VN" sz="2800" b="1" dirty="0">
                <a:solidFill>
                  <a:srgbClr val="002060"/>
                </a:solidFill>
                <a:latin typeface="+mj-lt"/>
              </a:rPr>
              <a:t>Các con ạ, trong cuộc sống của chúng ta có rất nhiều các loại rau và các loại rau đều cung cấp rất nhiều vitamin, khoáng chất và chất xơ. Vì vậy các con hãy ăn nhiều rau để cho cơ thể của chúng mình nhanh lớn và khỏe mạnh nhé.</a:t>
            </a:r>
            <a:endParaRPr lang="en-US" sz="2800" b="1" dirty="0">
              <a:solidFill>
                <a:srgbClr val="002060"/>
              </a:solidFill>
              <a:latin typeface="+mj-lt"/>
            </a:endParaRPr>
          </a:p>
        </p:txBody>
      </p:sp>
      <p:pic>
        <p:nvPicPr>
          <p:cNvPr id="5" name="Picture 4"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765130"/>
      </p:ext>
    </p:extLst>
  </p:cSld>
  <p:clrMapOvr>
    <a:masterClrMapping/>
  </p:clrMapOvr>
  <p:transition spd="slow" advTm="190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902798" y="2164977"/>
            <a:ext cx="2815813" cy="707886"/>
          </a:xfrm>
          <a:prstGeom prst="rect">
            <a:avLst/>
          </a:prstGeom>
          <a:noFill/>
        </p:spPr>
        <p:txBody>
          <a:bodyPr wrap="square" rtlCol="0">
            <a:spAutoFit/>
          </a:bodyPr>
          <a:lstStyle/>
          <a:p>
            <a:r>
              <a:rPr lang="vi-VN" sz="4000" b="1" dirty="0">
                <a:solidFill>
                  <a:srgbClr val="FF0000"/>
                </a:solidFill>
                <a:latin typeface="+mj-lt"/>
              </a:rPr>
              <a:t>Trò chơi:</a:t>
            </a:r>
            <a:endParaRPr lang="en-US" sz="4000" b="1" dirty="0">
              <a:solidFill>
                <a:srgbClr val="FF0000"/>
              </a:solidFill>
              <a:latin typeface="+mj-lt"/>
            </a:endParaRPr>
          </a:p>
        </p:txBody>
      </p:sp>
      <p:sp>
        <p:nvSpPr>
          <p:cNvPr id="5" name="TextBox 4"/>
          <p:cNvSpPr txBox="1"/>
          <p:nvPr/>
        </p:nvSpPr>
        <p:spPr>
          <a:xfrm>
            <a:off x="4461733" y="3044279"/>
            <a:ext cx="3697942" cy="769441"/>
          </a:xfrm>
          <a:prstGeom prst="rect">
            <a:avLst/>
          </a:prstGeom>
          <a:noFill/>
        </p:spPr>
        <p:txBody>
          <a:bodyPr wrap="square" rtlCol="0">
            <a:spAutoFit/>
          </a:bodyPr>
          <a:lstStyle/>
          <a:p>
            <a:r>
              <a:rPr lang="vi-VN" sz="4400" b="1" dirty="0">
                <a:solidFill>
                  <a:srgbClr val="FF0000"/>
                </a:solidFill>
                <a:latin typeface="+mj-lt"/>
              </a:rPr>
              <a:t>Ai đoán giỏi</a:t>
            </a:r>
            <a:endParaRPr lang="en-US" sz="4400" b="1" dirty="0">
              <a:solidFill>
                <a:srgbClr val="FF0000"/>
              </a:solidFill>
              <a:latin typeface="+mj-lt"/>
            </a:endParaRPr>
          </a:p>
        </p:txBody>
      </p:sp>
      <p:pic>
        <p:nvPicPr>
          <p:cNvPr id="6" name="Picture 5"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3521632"/>
      </p:ext>
    </p:extLst>
  </p:cSld>
  <p:clrMapOvr>
    <a:masterClrMapping/>
  </p:clrMapOvr>
  <p:transition spd="slow" advTm="117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91005" y="2812965"/>
            <a:ext cx="2143769" cy="1479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65575"/>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397159" y="5093920"/>
            <a:ext cx="2931460" cy="1977572"/>
          </a:xfrm>
          <a:prstGeom prst="rect">
            <a:avLst/>
          </a:prstGeom>
        </p:spPr>
      </p:pic>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9921444" y="5202310"/>
            <a:ext cx="2485966" cy="1655690"/>
          </a:xfrm>
          <a:prstGeom prst="rect">
            <a:avLst/>
          </a:prstGeom>
        </p:spPr>
      </p:pic>
      <p:pic>
        <p:nvPicPr>
          <p:cNvPr id="15" name="Picture 14" descr="logo hoa se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601" y="-293425"/>
            <a:ext cx="4761240" cy="2900712"/>
          </a:xfrm>
          <a:prstGeom prst="rect">
            <a:avLst/>
          </a:prstGeom>
        </p:spPr>
      </p:pic>
      <p:pic>
        <p:nvPicPr>
          <p:cNvPr id="19" name="Picture 18"/>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2325" y="-778830"/>
            <a:ext cx="4491061" cy="3970774"/>
          </a:xfrm>
          <a:prstGeom prst="rect">
            <a:avLst/>
          </a:prstGeom>
        </p:spPr>
      </p:pic>
      <p:pic>
        <p:nvPicPr>
          <p:cNvPr id="20" name="Content Placeholder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7349" y="-66546"/>
            <a:ext cx="3756840" cy="2775738"/>
          </a:xfrm>
          <a:prstGeom prst="rect">
            <a:avLst/>
          </a:prstGeom>
        </p:spPr>
      </p:pic>
      <p:sp>
        <p:nvSpPr>
          <p:cNvPr id="21" name="Rectangle 20"/>
          <p:cNvSpPr/>
          <p:nvPr/>
        </p:nvSpPr>
        <p:spPr>
          <a:xfrm>
            <a:off x="9035484"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59570" y="1760105"/>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3303"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5219" y="5118083"/>
            <a:ext cx="2583575" cy="1723330"/>
          </a:xfrm>
          <a:prstGeom prst="rect">
            <a:avLst/>
          </a:prstGeom>
        </p:spPr>
      </p:pic>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25958" y="5294343"/>
            <a:ext cx="2510896" cy="1537196"/>
          </a:xfrm>
          <a:prstGeom prst="rect">
            <a:avLst/>
          </a:prstGeom>
        </p:spPr>
      </p:pic>
      <p:pic>
        <p:nvPicPr>
          <p:cNvPr id="33" name="Picture 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709" y="5333873"/>
            <a:ext cx="2495486" cy="14976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4883815"/>
      </p:ext>
    </p:extLst>
  </p:cSld>
  <p:clrMapOvr>
    <a:masterClrMapping/>
  </p:clrMapOvr>
  <mc:AlternateContent xmlns:mc="http://schemas.openxmlformats.org/markup-compatibility/2006" xmlns:p14="http://schemas.microsoft.com/office/powerpoint/2010/main">
    <mc:Choice Requires="p14">
      <p:transition spd="slow" p14:dur="800" advTm="104866">
        <p:circle/>
      </p:transition>
    </mc:Choice>
    <mc:Fallback xmlns="">
      <p:transition spd="slow" advTm="1048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2292 -0.0162 L -0.36393 -0.50694 " pathEditMode="relative" rAng="0" ptsTypes="AA">
                                      <p:cBhvr>
                                        <p:cTn id="10" dur="2000" fill="hold"/>
                                        <p:tgtEl>
                                          <p:spTgt spid="31"/>
                                        </p:tgtEl>
                                        <p:attrNameLst>
                                          <p:attrName>ppt_x</p:attrName>
                                          <p:attrName>ppt_y</p:attrName>
                                        </p:attrNameLst>
                                      </p:cBhvr>
                                      <p:rCtr x="-19349" y="-24537"/>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0.00079 0.0044 L -0.2211 -0.50394 " pathEditMode="relative" rAng="0" ptsTypes="AA">
                                      <p:cBhvr>
                                        <p:cTn id="14" dur="2000" fill="hold"/>
                                        <p:tgtEl>
                                          <p:spTgt spid="32"/>
                                        </p:tgtEl>
                                        <p:attrNameLst>
                                          <p:attrName>ppt_x</p:attrName>
                                          <p:attrName>ppt_y</p:attrName>
                                        </p:attrNameLst>
                                      </p:cBhvr>
                                      <p:rCtr x="-11016" y="-25417"/>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2.70833E-6 4.44444E-6 L 0.74545 -0.51065 " pathEditMode="relative" rAng="0" ptsTypes="AA">
                                      <p:cBhvr>
                                        <p:cTn id="18" dur="2000" fill="hold"/>
                                        <p:tgtEl>
                                          <p:spTgt spid="33"/>
                                        </p:tgtEl>
                                        <p:attrNameLst>
                                          <p:attrName>ppt_x</p:attrName>
                                          <p:attrName>ppt_y</p:attrName>
                                        </p:attrNameLst>
                                      </p:cBhvr>
                                      <p:rCtr x="37266" y="-255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029200" y="2420470"/>
            <a:ext cx="4222377" cy="707886"/>
          </a:xfrm>
          <a:prstGeom prst="rect">
            <a:avLst/>
          </a:prstGeom>
          <a:noFill/>
        </p:spPr>
        <p:txBody>
          <a:bodyPr wrap="square" rtlCol="0">
            <a:spAutoFit/>
          </a:bodyPr>
          <a:lstStyle/>
          <a:p>
            <a:r>
              <a:rPr lang="vi-VN" sz="4000" b="1" dirty="0">
                <a:solidFill>
                  <a:srgbClr val="002060"/>
                </a:solidFill>
                <a:latin typeface="+mj-lt"/>
              </a:rPr>
              <a:t>Trò chơi:</a:t>
            </a:r>
            <a:endParaRPr lang="en-US" sz="4000" b="1" dirty="0">
              <a:solidFill>
                <a:srgbClr val="002060"/>
              </a:solidFill>
              <a:latin typeface="+mj-lt"/>
            </a:endParaRPr>
          </a:p>
        </p:txBody>
      </p:sp>
      <p:sp>
        <p:nvSpPr>
          <p:cNvPr id="4" name="TextBox 3"/>
          <p:cNvSpPr txBox="1"/>
          <p:nvPr/>
        </p:nvSpPr>
        <p:spPr>
          <a:xfrm>
            <a:off x="4200171" y="3307355"/>
            <a:ext cx="4410635" cy="769441"/>
          </a:xfrm>
          <a:prstGeom prst="rect">
            <a:avLst/>
          </a:prstGeom>
          <a:noFill/>
        </p:spPr>
        <p:txBody>
          <a:bodyPr wrap="square" rtlCol="0">
            <a:spAutoFit/>
          </a:bodyPr>
          <a:lstStyle/>
          <a:p>
            <a:r>
              <a:rPr lang="vi-VN" sz="4400" b="1" dirty="0">
                <a:solidFill>
                  <a:srgbClr val="002060"/>
                </a:solidFill>
                <a:latin typeface="+mj-lt"/>
              </a:rPr>
              <a:t>Ai nhanh nhất</a:t>
            </a:r>
            <a:endParaRPr lang="en-US" sz="4400" b="1" dirty="0">
              <a:solidFill>
                <a:srgbClr val="002060"/>
              </a:solidFill>
              <a:latin typeface="+mj-lt"/>
            </a:endParaRPr>
          </a:p>
        </p:txBody>
      </p:sp>
      <p:pic>
        <p:nvPicPr>
          <p:cNvPr id="5" name="Picture 4"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6149799"/>
      </p:ext>
    </p:extLst>
  </p:cSld>
  <p:clrMapOvr>
    <a:masterClrMapping/>
  </p:clrMapOvr>
  <mc:AlternateContent xmlns:mc="http://schemas.openxmlformats.org/markup-compatibility/2006" xmlns:p14="http://schemas.microsoft.com/office/powerpoint/2010/main">
    <mc:Choice Requires="p14">
      <p:transition spd="slow" p14:dur="1500" advTm="25122">
        <p:split orient="vert"/>
      </p:transition>
    </mc:Choice>
    <mc:Fallback xmlns="">
      <p:transition spd="slow" advTm="2512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4679576" y="0"/>
            <a:ext cx="4545106" cy="492443"/>
          </a:xfrm>
          <a:prstGeom prst="rect">
            <a:avLst/>
          </a:prstGeom>
          <a:noFill/>
        </p:spPr>
        <p:txBody>
          <a:bodyPr wrap="square" rtlCol="0">
            <a:spAutoFit/>
          </a:bodyPr>
          <a:lstStyle/>
          <a:p>
            <a:r>
              <a:rPr lang="vi-VN" sz="2600" b="1" dirty="0">
                <a:solidFill>
                  <a:srgbClr val="002060"/>
                </a:solidFill>
                <a:latin typeface="+mj-lt"/>
              </a:rPr>
              <a:t>Đâu là loại rau ăn lá?</a:t>
            </a:r>
            <a:endParaRPr lang="en-US" sz="2600" b="1" dirty="0">
              <a:solidFill>
                <a:srgbClr val="002060"/>
              </a:solidFill>
              <a:latin typeface="+mj-lt"/>
            </a:endParaRPr>
          </a:p>
        </p:txBody>
      </p:sp>
      <p:sp>
        <p:nvSpPr>
          <p:cNvPr id="5" name="TextBox 4"/>
          <p:cNvSpPr txBox="1"/>
          <p:nvPr/>
        </p:nvSpPr>
        <p:spPr>
          <a:xfrm>
            <a:off x="3415552" y="1008529"/>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835" y="3805518"/>
            <a:ext cx="3671047" cy="2926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4737" y="3755043"/>
            <a:ext cx="3681134" cy="2977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515469" y="4408189"/>
            <a:ext cx="851515" cy="1200329"/>
          </a:xfrm>
          <a:prstGeom prst="rect">
            <a:avLst/>
          </a:prstGeom>
          <a:noFill/>
        </p:spPr>
        <p:txBody>
          <a:bodyPr wrap="none" rtlCol="0">
            <a:spAutoFit/>
          </a:bodyPr>
          <a:lstStyle/>
          <a:p>
            <a:r>
              <a:rPr lang="vi-VN" sz="7200" b="1" dirty="0">
                <a:solidFill>
                  <a:srgbClr val="FF0000"/>
                </a:solidFill>
              </a:rPr>
              <a:t>B</a:t>
            </a:r>
            <a:endParaRPr lang="en-US" sz="7200" b="1" dirty="0">
              <a:solidFill>
                <a:srgbClr val="FF0000"/>
              </a:solidFill>
            </a:endParaRPr>
          </a:p>
        </p:txBody>
      </p:sp>
      <p:sp>
        <p:nvSpPr>
          <p:cNvPr id="10" name="TextBox 9"/>
          <p:cNvSpPr txBox="1"/>
          <p:nvPr/>
        </p:nvSpPr>
        <p:spPr>
          <a:xfrm>
            <a:off x="6526371" y="4426863"/>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53659" y="629911"/>
            <a:ext cx="3775874" cy="2900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logo hoa se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l="23571" t="3428" r="23071" b="3620"/>
          <a:stretch/>
        </p:blipFill>
        <p:spPr>
          <a:xfrm>
            <a:off x="9673405" y="965453"/>
            <a:ext cx="1312841" cy="1286480"/>
          </a:xfrm>
          <a:prstGeom prst="ellipse">
            <a:avLst/>
          </a:prstGeom>
          <a:ln>
            <a:noFill/>
          </a:ln>
          <a:effectLst>
            <a:softEdge rad="112500"/>
          </a:effectLst>
        </p:spPr>
      </p:pic>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4000" b="96333" l="10000" r="90000"/>
                    </a14:imgEffect>
                  </a14:imgLayer>
                </a14:imgProps>
              </a:ext>
              <a:ext uri="{28A0092B-C50C-407E-A947-70E740481C1C}">
                <a14:useLocalDpi xmlns:a14="http://schemas.microsoft.com/office/drawing/2010/main" val="0"/>
              </a:ext>
            </a:extLst>
          </a:blip>
          <a:stretch>
            <a:fillRect/>
          </a:stretch>
        </p:blipFill>
        <p:spPr>
          <a:xfrm>
            <a:off x="582894" y="336564"/>
            <a:ext cx="3287871" cy="3287871"/>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3107463"/>
      </p:ext>
    </p:extLst>
  </p:cSld>
  <p:clrMapOvr>
    <a:masterClrMapping/>
  </p:clrMapOvr>
  <p:transition spd="med" advTm="474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13"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md type="call" cmd="stop">
                                      <p:cBhvr>
                                        <p:cTn id="45" dur="1">
                                          <p:stCondLst>
                                            <p:cond delay="499"/>
                                          </p:stCondLst>
                                        </p:cTn>
                                        <p:tgtEl>
                                          <p:spTgt spid="13"/>
                                        </p:tgtEl>
                                      </p:cBhvr>
                                    </p:cmd>
                                  </p:childTnLst>
                                </p:cTn>
                              </p:par>
                            </p:childTnLst>
                          </p:cTn>
                        </p:par>
                      </p:childTnLst>
                    </p:cTn>
                  </p:par>
                  <p:par>
                    <p:cTn id="46" fill="hold">
                      <p:stCondLst>
                        <p:cond delay="indefinite"/>
                      </p:stCondLst>
                      <p:childTnLst>
                        <p:par>
                          <p:cTn id="47" fill="hold">
                            <p:stCondLst>
                              <p:cond delay="0"/>
                            </p:stCondLst>
                            <p:childTnLst>
                              <p:par>
                                <p:cTn id="48" presetID="21" presetClass="exit" presetSubtype="1" fill="hold" grpId="1" nodeType="clickEffect">
                                  <p:stCondLst>
                                    <p:cond delay="0"/>
                                  </p:stCondLst>
                                  <p:childTnLst>
                                    <p:animEffect transition="out" filter="wheel(1)">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21" presetClass="exit" presetSubtype="1" fill="hold" grpId="1" nodeType="withEffect">
                                  <p:stCondLst>
                                    <p:cond delay="0"/>
                                  </p:stCondLst>
                                  <p:childTnLst>
                                    <p:animEffect transition="out" filter="wheel(1)">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6" fill="hold" display="0">
                  <p:stCondLst>
                    <p:cond delay="indefinite"/>
                  </p:stCondLst>
                </p:cTn>
                <p:tgtEl>
                  <p:spTgt spid="13"/>
                </p:tgtEl>
              </p:cMediaNode>
            </p:video>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5" grpId="0"/>
      <p:bldP spid="9" grpId="0"/>
      <p:bldP spid="9" grpId="1"/>
      <p:bldP spid="10" grpId="0"/>
      <p:bldP spid="10" grpId="1"/>
    </p:bldLst>
  </p:timing>
  <p:extLst mod="1">
    <p:ext uri="{E180D4A7-C9FB-4DFB-919C-405C955672EB}">
      <p14:showEvtLst xmlns:p14="http://schemas.microsoft.com/office/powerpoint/2010/main">
        <p14:playEvt time="18407" objId="13"/>
        <p14:stopEvt time="24720"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776"/>
            <a:ext cx="12191999" cy="6858000"/>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t="16795" b="33591"/>
          <a:stretch/>
        </p:blipFill>
        <p:spPr>
          <a:xfrm>
            <a:off x="5217460" y="183469"/>
            <a:ext cx="7189693" cy="652661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799" y="1584904"/>
            <a:ext cx="2107809" cy="124489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250" b="98500" l="667" r="93167"/>
                    </a14:imgEffect>
                  </a14:imgLayer>
                </a14:imgProps>
              </a:ext>
              <a:ext uri="{28A0092B-C50C-407E-A947-70E740481C1C}">
                <a14:useLocalDpi xmlns:a14="http://schemas.microsoft.com/office/drawing/2010/main" val="0"/>
              </a:ext>
            </a:extLst>
          </a:blip>
          <a:stretch>
            <a:fillRect/>
          </a:stretch>
        </p:blipFill>
        <p:spPr>
          <a:xfrm>
            <a:off x="2678480" y="3247053"/>
            <a:ext cx="2626078" cy="17348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3" cstate="print">
            <a:extLst>
              <a:ext uri="{BEBA8EAE-BF5A-486C-A8C5-ECC9F3942E4B}">
                <a14:imgProps xmlns:a14="http://schemas.microsoft.com/office/drawing/2010/main">
                  <a14:imgLayer r:embed="rId14">
                    <a14:imgEffect>
                      <a14:backgroundRemoval t="2667" b="98667" l="3500" r="90000"/>
                    </a14:imgEffect>
                  </a14:imgLayer>
                </a14:imgProps>
              </a:ext>
              <a:ext uri="{28A0092B-C50C-407E-A947-70E740481C1C}">
                <a14:useLocalDpi xmlns:a14="http://schemas.microsoft.com/office/drawing/2010/main" val="0"/>
              </a:ext>
            </a:extLst>
          </a:blip>
          <a:stretch>
            <a:fillRect/>
          </a:stretch>
        </p:blipFill>
        <p:spPr>
          <a:xfrm>
            <a:off x="24080" y="2939220"/>
            <a:ext cx="2608730" cy="1956548"/>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10000" b="90000" l="600" r="99400"/>
                    </a14:imgEffect>
                  </a14:imgLayer>
                </a14:imgProps>
              </a:ext>
              <a:ext uri="{28A0092B-C50C-407E-A947-70E740481C1C}">
                <a14:useLocalDpi xmlns:a14="http://schemas.microsoft.com/office/drawing/2010/main" val="0"/>
              </a:ext>
            </a:extLst>
          </a:blip>
          <a:stretch>
            <a:fillRect/>
          </a:stretch>
        </p:blipFill>
        <p:spPr>
          <a:xfrm>
            <a:off x="2566133" y="4895768"/>
            <a:ext cx="2850772" cy="23055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7">
            <a:extLst>
              <a:ext uri="{BEBA8EAE-BF5A-486C-A8C5-ECC9F3942E4B}">
                <a14:imgProps xmlns:a14="http://schemas.microsoft.com/office/drawing/2010/main">
                  <a14:imgLayer r:embed="rId18">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632810" y="1379808"/>
            <a:ext cx="2931460" cy="1873931"/>
          </a:xfrm>
          <a:prstGeom prst="rect">
            <a:avLst/>
          </a:prstGeom>
        </p:spPr>
      </p:pic>
      <p:sp>
        <p:nvSpPr>
          <p:cNvPr id="10" name="TextBox 9"/>
          <p:cNvSpPr txBox="1"/>
          <p:nvPr/>
        </p:nvSpPr>
        <p:spPr>
          <a:xfrm>
            <a:off x="99153" y="45584"/>
            <a:ext cx="5465382" cy="492443"/>
          </a:xfrm>
          <a:prstGeom prst="rect">
            <a:avLst/>
          </a:prstGeom>
          <a:noFill/>
        </p:spPr>
        <p:txBody>
          <a:bodyPr wrap="square" rtlCol="0">
            <a:spAutoFit/>
          </a:bodyPr>
          <a:lstStyle/>
          <a:p>
            <a:r>
              <a:rPr lang="vi-VN" sz="2600" b="1" dirty="0">
                <a:solidFill>
                  <a:srgbClr val="002060"/>
                </a:solidFill>
                <a:latin typeface="+mj-lt"/>
              </a:rPr>
              <a:t>Chọn các loại rau ăn lá và để vào rổ?</a:t>
            </a:r>
            <a:endParaRPr lang="en-US" sz="2600" b="1" dirty="0">
              <a:solidFill>
                <a:srgbClr val="002060"/>
              </a:solidFill>
              <a:latin typeface="+mj-lt"/>
            </a:endParaRPr>
          </a:p>
        </p:txBody>
      </p:sp>
      <p:pic>
        <p:nvPicPr>
          <p:cNvPr id="11" name="Picture 10" descr="logo hoa sen"/>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685493" y="111444"/>
            <a:ext cx="506506" cy="53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21"/>
          <a:srcRect l="23571" t="3428" r="23071" b="3620"/>
          <a:stretch/>
        </p:blipFill>
        <p:spPr>
          <a:xfrm>
            <a:off x="2164281" y="564659"/>
            <a:ext cx="1264024" cy="1020245"/>
          </a:xfrm>
          <a:prstGeom prst="ellipse">
            <a:avLst/>
          </a:prstGeom>
          <a:ln>
            <a:noFill/>
          </a:ln>
          <a:effectLst>
            <a:softEdge rad="112500"/>
          </a:effectLst>
        </p:spPr>
      </p:pic>
      <p:pic>
        <p:nvPicPr>
          <p:cNvPr id="13" name="Picture 12"/>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28445" y="456957"/>
            <a:ext cx="3097282" cy="3097282"/>
          </a:xfrm>
          <a:prstGeom prst="rect">
            <a:avLst/>
          </a:prstGeom>
        </p:spPr>
      </p:pic>
      <p:pic>
        <p:nvPicPr>
          <p:cNvPr id="20" name="Audio 1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4"/>
          <a:stretch>
            <a:fillRect/>
          </a:stretch>
        </p:blipFill>
        <p:spPr>
          <a:xfrm>
            <a:off x="11430000" y="6096000"/>
            <a:ext cx="609600" cy="609600"/>
          </a:xfrm>
          <a:prstGeom prst="rect">
            <a:avLst/>
          </a:prstGeom>
        </p:spPr>
      </p:pic>
      <p:pic>
        <p:nvPicPr>
          <p:cNvPr id="14" name="Picture 13"/>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99750"/>
                    </a14:imgEffect>
                  </a14:imgLayer>
                </a14:imgProps>
              </a:ext>
              <a:ext uri="{28A0092B-C50C-407E-A947-70E740481C1C}">
                <a14:useLocalDpi xmlns:a14="http://schemas.microsoft.com/office/drawing/2010/main" val="0"/>
              </a:ext>
            </a:extLst>
          </a:blip>
          <a:stretch>
            <a:fillRect/>
          </a:stretch>
        </p:blipFill>
        <p:spPr>
          <a:xfrm rot="5400000">
            <a:off x="350578" y="4665731"/>
            <a:ext cx="1876090" cy="2555018"/>
          </a:xfrm>
          <a:prstGeom prst="rect">
            <a:avLst/>
          </a:prstGeom>
        </p:spPr>
      </p:pic>
    </p:spTree>
    <p:custDataLst>
      <p:tags r:id="rId1"/>
    </p:custDataLst>
    <p:extLst>
      <p:ext uri="{BB962C8B-B14F-4D97-AF65-F5344CB8AC3E}">
        <p14:creationId xmlns:p14="http://schemas.microsoft.com/office/powerpoint/2010/main" val="3078746407"/>
      </p:ext>
    </p:extLst>
  </p:cSld>
  <p:clrMapOvr>
    <a:masterClrMapping/>
  </p:clrMapOvr>
  <p:transition spd="slow" advTm="529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13"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md type="call" cmd="stop">
                                      <p:cBhvr>
                                        <p:cTn id="21" dur="1">
                                          <p:stCondLst>
                                            <p:cond delay="499"/>
                                          </p:stCondLst>
                                        </p:cTn>
                                        <p:tgtEl>
                                          <p:spTgt spid="12"/>
                                        </p:tgtEl>
                                      </p:cBhvr>
                                    </p:cmd>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3.33333E-6 7.40741E-7 L 0.49583 -0.18195 " pathEditMode="relative" rAng="0" ptsTypes="AA">
                                      <p:cBhvr>
                                        <p:cTn id="25" dur="2000" fill="hold"/>
                                        <p:tgtEl>
                                          <p:spTgt spid="4"/>
                                        </p:tgtEl>
                                        <p:attrNameLst>
                                          <p:attrName>ppt_x</p:attrName>
                                          <p:attrName>ppt_y</p:attrName>
                                        </p:attrNameLst>
                                      </p:cBhvr>
                                      <p:rCtr x="24792" y="-9097"/>
                                    </p:animMotion>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2.29167E-6 -1.48148E-6 L 0.52747 -0.17685 " pathEditMode="relative" rAng="0" ptsTypes="AA">
                                      <p:cBhvr>
                                        <p:cTn id="29" dur="2000" fill="hold"/>
                                        <p:tgtEl>
                                          <p:spTgt spid="9"/>
                                        </p:tgtEl>
                                        <p:attrNameLst>
                                          <p:attrName>ppt_x</p:attrName>
                                          <p:attrName>ppt_y</p:attrName>
                                        </p:attrNameLst>
                                      </p:cBhvr>
                                      <p:rCtr x="26367" y="-8843"/>
                                    </p:animMotion>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8.33333E-7 3.33333E-6 L 0.50469 -0.1794 " pathEditMode="relative" rAng="0" ptsTypes="AA">
                                      <p:cBhvr>
                                        <p:cTn id="33" dur="2000" fill="hold"/>
                                        <p:tgtEl>
                                          <p:spTgt spid="14"/>
                                        </p:tgtEl>
                                        <p:attrNameLst>
                                          <p:attrName>ppt_x</p:attrName>
                                          <p:attrName>ppt_y</p:attrName>
                                        </p:attrNameLst>
                                      </p:cBhvr>
                                      <p:rCtr x="25234" y="-8981"/>
                                    </p:animMotion>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75E-6 1.48148E-6 L 0.51537 0.09004 " pathEditMode="relative" rAng="0" ptsTypes="AA">
                                      <p:cBhvr>
                                        <p:cTn id="37" dur="2000" fill="hold"/>
                                        <p:tgtEl>
                                          <p:spTgt spid="5"/>
                                        </p:tgtEl>
                                        <p:attrNameLst>
                                          <p:attrName>ppt_x</p:attrName>
                                          <p:attrName>ppt_y</p:attrName>
                                        </p:attrNameLst>
                                      </p:cBhvr>
                                      <p:rCtr x="25768" y="4491"/>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4" fill="hold" display="0">
                  <p:stCondLst>
                    <p:cond delay="indefinite"/>
                  </p:stCondLst>
                </p:cTn>
                <p:tgtEl>
                  <p:spTgt spid="12"/>
                </p:tgtEl>
              </p:cMediaNode>
            </p:video>
            <p:audio isNarration="1">
              <p:cMediaNode vol="80000" showWhenStopped="0">
                <p:cTn id="45" fill="hold" display="0">
                  <p:stCondLst>
                    <p:cond delay="indefinite"/>
                  </p:stCondLst>
                  <p:endCondLst>
                    <p:cond evt="onStopAudio" delay="0">
                      <p:tgtEl>
                        <p:sldTgt/>
                      </p:tgtEl>
                    </p:cond>
                  </p:endCondLst>
                </p:cTn>
                <p:tgtEl>
                  <p:spTgt spid="20"/>
                </p:tgtEl>
              </p:cMediaNode>
            </p:audio>
          </p:childTnLst>
        </p:cTn>
      </p:par>
    </p:tnLst>
  </p:timing>
  <p:extLst mod="1">
    <p:ext uri="{E180D4A7-C9FB-4DFB-919C-405C955672EB}">
      <p14:showEvtLst xmlns:p14="http://schemas.microsoft.com/office/powerpoint/2010/main">
        <p14:playEvt time="9856" objId="12"/>
        <p14:stopEvt time="16169"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97611" y="98474"/>
            <a:ext cx="8496887" cy="492443"/>
          </a:xfrm>
          <a:prstGeom prst="rect">
            <a:avLst/>
          </a:prstGeom>
          <a:noFill/>
        </p:spPr>
        <p:txBody>
          <a:bodyPr wrap="square" rtlCol="0">
            <a:spAutoFit/>
          </a:bodyPr>
          <a:lstStyle/>
          <a:p>
            <a:r>
              <a:rPr lang="vi-VN" sz="2600" b="1" dirty="0">
                <a:solidFill>
                  <a:srgbClr val="002060"/>
                </a:solidFill>
                <a:latin typeface="+mj-lt"/>
              </a:rPr>
              <a:t>Các loại rau ăn lá cung cấp chất dinh dưỡng gì cho cơ thể?</a:t>
            </a:r>
            <a:endParaRPr lang="en-US" sz="2600" b="1" dirty="0">
              <a:solidFill>
                <a:srgbClr val="002060"/>
              </a:solidFill>
              <a:latin typeface="+mj-lt"/>
            </a:endParaRPr>
          </a:p>
        </p:txBody>
      </p:sp>
      <p:sp>
        <p:nvSpPr>
          <p:cNvPr id="4" name="TextBox 3"/>
          <p:cNvSpPr txBox="1"/>
          <p:nvPr/>
        </p:nvSpPr>
        <p:spPr>
          <a:xfrm>
            <a:off x="3752484" y="1000164"/>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sp>
        <p:nvSpPr>
          <p:cNvPr id="6" name="TextBox 5"/>
          <p:cNvSpPr txBox="1"/>
          <p:nvPr/>
        </p:nvSpPr>
        <p:spPr>
          <a:xfrm>
            <a:off x="406634" y="4272411"/>
            <a:ext cx="800219" cy="1200329"/>
          </a:xfrm>
          <a:prstGeom prst="rect">
            <a:avLst/>
          </a:prstGeom>
          <a:noFill/>
        </p:spPr>
        <p:txBody>
          <a:bodyPr wrap="none" rtlCol="0">
            <a:spAutoFit/>
          </a:bodyPr>
          <a:lstStyle/>
          <a:p>
            <a:r>
              <a:rPr lang="vi-VN" sz="7200" b="1" dirty="0">
                <a:solidFill>
                  <a:srgbClr val="FF0000"/>
                </a:solidFill>
                <a:latin typeface="+mj-lt"/>
              </a:rPr>
              <a:t>B</a:t>
            </a:r>
            <a:endParaRPr lang="en-US" sz="7200" b="1" dirty="0">
              <a:solidFill>
                <a:srgbClr val="FF0000"/>
              </a:solidFill>
              <a:latin typeface="+mj-lt"/>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015" y="3786423"/>
            <a:ext cx="3972713" cy="2345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6676362" y="4328076"/>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505" y="732211"/>
            <a:ext cx="3872753" cy="22296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56" y="3810070"/>
            <a:ext cx="4045034" cy="2348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0000" b="94667" l="1167" r="99333"/>
                    </a14:imgEffect>
                  </a14:imgLayer>
                </a14:imgProps>
              </a:ext>
              <a:ext uri="{28A0092B-C50C-407E-A947-70E740481C1C}">
                <a14:useLocalDpi xmlns:a14="http://schemas.microsoft.com/office/drawing/2010/main" val="0"/>
              </a:ext>
            </a:extLst>
          </a:blip>
          <a:stretch>
            <a:fillRect/>
          </a:stretch>
        </p:blipFill>
        <p:spPr>
          <a:xfrm>
            <a:off x="986892" y="1130641"/>
            <a:ext cx="3580815" cy="3580815"/>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
        <p:nvSpPr>
          <p:cNvPr id="11" name="TextBox 10"/>
          <p:cNvSpPr txBox="1"/>
          <p:nvPr/>
        </p:nvSpPr>
        <p:spPr>
          <a:xfrm>
            <a:off x="5636961" y="3067679"/>
            <a:ext cx="2689412" cy="461665"/>
          </a:xfrm>
          <a:prstGeom prst="rect">
            <a:avLst/>
          </a:prstGeom>
          <a:noFill/>
        </p:spPr>
        <p:txBody>
          <a:bodyPr wrap="square" rtlCol="0">
            <a:spAutoFit/>
          </a:bodyPr>
          <a:lstStyle/>
          <a:p>
            <a:r>
              <a:rPr lang="vi-VN" sz="2400" b="1" dirty="0">
                <a:solidFill>
                  <a:srgbClr val="002060"/>
                </a:solidFill>
                <a:latin typeface="+mj-lt"/>
              </a:rPr>
              <a:t>Chất bột đường</a:t>
            </a:r>
            <a:endParaRPr lang="en-US" sz="2400" b="1" dirty="0">
              <a:solidFill>
                <a:srgbClr val="002060"/>
              </a:solidFill>
              <a:latin typeface="+mj-lt"/>
            </a:endParaRPr>
          </a:p>
        </p:txBody>
      </p:sp>
      <p:sp>
        <p:nvSpPr>
          <p:cNvPr id="14" name="TextBox 13"/>
          <p:cNvSpPr txBox="1"/>
          <p:nvPr/>
        </p:nvSpPr>
        <p:spPr>
          <a:xfrm>
            <a:off x="2505071" y="6243935"/>
            <a:ext cx="3435001" cy="461665"/>
          </a:xfrm>
          <a:prstGeom prst="rect">
            <a:avLst/>
          </a:prstGeom>
          <a:noFill/>
        </p:spPr>
        <p:txBody>
          <a:bodyPr wrap="square" rtlCol="0">
            <a:spAutoFit/>
          </a:bodyPr>
          <a:lstStyle/>
          <a:p>
            <a:r>
              <a:rPr lang="vi-VN" sz="2400" b="1" dirty="0">
                <a:solidFill>
                  <a:srgbClr val="002060"/>
                </a:solidFill>
                <a:latin typeface="+mj-lt"/>
              </a:rPr>
              <a:t>Chất béo</a:t>
            </a:r>
            <a:endParaRPr lang="en-US" sz="2400" b="1" dirty="0">
              <a:solidFill>
                <a:srgbClr val="002060"/>
              </a:solidFill>
              <a:latin typeface="+mj-lt"/>
            </a:endParaRPr>
          </a:p>
        </p:txBody>
      </p:sp>
      <p:sp>
        <p:nvSpPr>
          <p:cNvPr id="15" name="TextBox 14"/>
          <p:cNvSpPr txBox="1"/>
          <p:nvPr/>
        </p:nvSpPr>
        <p:spPr>
          <a:xfrm>
            <a:off x="8014447" y="6264253"/>
            <a:ext cx="3899647" cy="461665"/>
          </a:xfrm>
          <a:prstGeom prst="rect">
            <a:avLst/>
          </a:prstGeom>
          <a:noFill/>
        </p:spPr>
        <p:txBody>
          <a:bodyPr wrap="square" rtlCol="0">
            <a:spAutoFit/>
          </a:bodyPr>
          <a:lstStyle/>
          <a:p>
            <a:r>
              <a:rPr lang="vi-VN" sz="2400" b="1" dirty="0">
                <a:solidFill>
                  <a:srgbClr val="002060"/>
                </a:solidFill>
                <a:latin typeface="+mj-lt"/>
              </a:rPr>
              <a:t>Vitamin và muối khoáng</a:t>
            </a:r>
            <a:endParaRPr lang="en-US" sz="2400" b="1" dirty="0">
              <a:solidFill>
                <a:srgbClr val="002060"/>
              </a:solidFill>
              <a:latin typeface="+mj-lt"/>
            </a:endParaRPr>
          </a:p>
        </p:txBody>
      </p:sp>
      <p:pic>
        <p:nvPicPr>
          <p:cNvPr id="19" name="giaay">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l="23571" t="3428" r="23071" b="3620"/>
          <a:stretch/>
        </p:blipFill>
        <p:spPr>
          <a:xfrm>
            <a:off x="9964270" y="1000164"/>
            <a:ext cx="1312841" cy="128648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284538165"/>
      </p:ext>
    </p:extLst>
  </p:cSld>
  <p:clrMapOvr>
    <a:masterClrMapping/>
  </p:clrMapOvr>
  <mc:AlternateContent xmlns:mc="http://schemas.openxmlformats.org/markup-compatibility/2006" xmlns:p14="http://schemas.microsoft.com/office/powerpoint/2010/main">
    <mc:Choice Requires="p14">
      <p:transition spd="slow" p14:dur="2000" advTm="44858"/>
    </mc:Choice>
    <mc:Fallback xmlns="">
      <p:transition spd="slow" advTm="4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013" fill="hold"/>
                                        <p:tgtEl>
                                          <p:spTgt spid="19"/>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md type="call" cmd="stop">
                                      <p:cBhvr>
                                        <p:cTn id="66" dur="1">
                                          <p:stCondLst>
                                            <p:cond delay="499"/>
                                          </p:stCondLst>
                                        </p:cTn>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0-#ppt_w/2"/>
                                          </p:val>
                                        </p:tav>
                                        <p:tav tm="100000">
                                          <p:val>
                                            <p:strVal val="#ppt_x"/>
                                          </p:val>
                                        </p:tav>
                                      </p:tavLst>
                                    </p:anim>
                                    <p:anim calcmode="lin" valueType="num">
                                      <p:cBhvr additive="base">
                                        <p:cTn id="9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6"/>
                </p:tgtEl>
              </p:cMediaNode>
            </p:audio>
            <p:video>
              <p:cMediaNode vol="100000">
                <p:cTn id="94" fill="hold" display="0">
                  <p:stCondLst>
                    <p:cond delay="indefinite"/>
                  </p:stCondLst>
                </p:cTn>
                <p:tgtEl>
                  <p:spTgt spid="19"/>
                </p:tgtEl>
              </p:cMediaNode>
            </p:video>
          </p:childTnLst>
        </p:cTn>
      </p:par>
    </p:tnLst>
    <p:bldLst>
      <p:bldP spid="4" grpId="0"/>
      <p:bldP spid="4" grpId="1"/>
      <p:bldP spid="6" grpId="0"/>
      <p:bldP spid="6" grpId="1"/>
      <p:bldP spid="8" grpId="0"/>
      <p:bldP spid="11" grpId="0"/>
      <p:bldP spid="11" grpId="1"/>
      <p:bldP spid="14" grpId="0"/>
      <p:bldP spid="14" grpId="1"/>
      <p:bldP spid="15" grpId="0"/>
    </p:bldLst>
  </p:timing>
  <p:extLst mod="1">
    <p:ext uri="{E180D4A7-C9FB-4DFB-919C-405C955672EB}">
      <p14:showEvtLst xmlns:p14="http://schemas.microsoft.com/office/powerpoint/2010/main">
        <p14:playEvt time="18636" objId="12"/>
        <p14:stopEvt time="25082" objId="1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
            <a:ext cx="12192000" cy="6857766"/>
          </a:xfrm>
          <a:prstGeom prst="rect">
            <a:avLst/>
          </a:prstGeom>
        </p:spPr>
      </p:pic>
      <p:sp>
        <p:nvSpPr>
          <p:cNvPr id="3" name="TextBox 2"/>
          <p:cNvSpPr txBox="1"/>
          <p:nvPr/>
        </p:nvSpPr>
        <p:spPr>
          <a:xfrm>
            <a:off x="3455895" y="2003612"/>
            <a:ext cx="5607424" cy="1446550"/>
          </a:xfrm>
          <a:prstGeom prst="rect">
            <a:avLst/>
          </a:prstGeom>
          <a:noFill/>
        </p:spPr>
        <p:txBody>
          <a:bodyPr wrap="square" rtlCol="0">
            <a:spAutoFit/>
          </a:bodyPr>
          <a:lstStyle/>
          <a:p>
            <a:pPr algn="ctr"/>
            <a:r>
              <a:rPr lang="vi-VN" sz="4400" b="1" dirty="0">
                <a:solidFill>
                  <a:srgbClr val="002060"/>
                </a:solidFill>
                <a:latin typeface="+mj-lt"/>
              </a:rPr>
              <a:t>Xin chào và hẹn gặp lại các con.</a:t>
            </a:r>
            <a:endParaRPr lang="en-US" sz="4400" b="1" dirty="0">
              <a:solidFill>
                <a:srgbClr val="002060"/>
              </a:solidFill>
              <a:latin typeface="+mj-lt"/>
            </a:endParaRPr>
          </a:p>
        </p:txBody>
      </p:sp>
      <p:pic>
        <p:nvPicPr>
          <p:cNvPr id="4" name="Picture 3"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150733"/>
      </p:ext>
    </p:extLst>
  </p:cSld>
  <p:clrMapOvr>
    <a:masterClrMapping/>
  </p:clrMapOvr>
  <p:transition spd="slow" advTm="5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65176" y="26894"/>
            <a:ext cx="5338482" cy="523220"/>
          </a:xfrm>
          <a:prstGeom prst="rect">
            <a:avLst/>
          </a:prstGeom>
          <a:noFill/>
        </p:spPr>
        <p:txBody>
          <a:bodyPr wrap="square" rtlCol="0">
            <a:spAutoFit/>
          </a:bodyPr>
          <a:lstStyle/>
          <a:p>
            <a:r>
              <a:rPr lang="vi-VN" sz="2800" b="1" dirty="0">
                <a:solidFill>
                  <a:srgbClr val="002060"/>
                </a:solidFill>
                <a:latin typeface="+mj-lt"/>
              </a:rPr>
              <a:t>Các con vừa hát bài hát gì?</a:t>
            </a:r>
            <a:endParaRPr lang="en-US" sz="2800" b="1" dirty="0">
              <a:solidFill>
                <a:srgbClr val="002060"/>
              </a:solidFill>
              <a:latin typeface="+mj-lt"/>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161" r="10027"/>
          <a:stretch/>
        </p:blipFill>
        <p:spPr>
          <a:xfrm>
            <a:off x="784411" y="1048870"/>
            <a:ext cx="10623177" cy="5809130"/>
          </a:xfrm>
          <a:prstGeom prst="rect">
            <a:avLst/>
          </a:prstGeom>
        </p:spPr>
      </p:pic>
      <p:pic>
        <p:nvPicPr>
          <p:cNvPr id="6" name="Picture 5"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763771" y="0"/>
            <a:ext cx="1428229" cy="94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3307941"/>
      </p:ext>
    </p:extLst>
  </p:cSld>
  <p:clrMapOvr>
    <a:masterClrMapping/>
  </p:clrMapOvr>
  <mc:AlternateContent xmlns:mc="http://schemas.openxmlformats.org/markup-compatibility/2006" xmlns:p14="http://schemas.microsoft.com/office/powerpoint/2010/main">
    <mc:Choice Requires="p14">
      <p:transition spd="slow" p14:dur="1500" advTm="17438">
        <p:split orient="vert"/>
      </p:transition>
    </mc:Choice>
    <mc:Fallback xmlns="">
      <p:transition spd="slow" advTm="174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123" y="1008529"/>
            <a:ext cx="5744136"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054" y="1075764"/>
            <a:ext cx="5726205" cy="470647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509" y="1008529"/>
            <a:ext cx="5743575"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logo hoa s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60058" y="192749"/>
            <a:ext cx="6952130" cy="461665"/>
          </a:xfrm>
          <a:prstGeom prst="rect">
            <a:avLst/>
          </a:prstGeom>
          <a:noFill/>
        </p:spPr>
        <p:txBody>
          <a:bodyPr wrap="square" rtlCol="0">
            <a:spAutoFit/>
          </a:bodyPr>
          <a:lstStyle/>
          <a:p>
            <a:r>
              <a:rPr lang="vi-VN" sz="2400" b="1" dirty="0">
                <a:solidFill>
                  <a:srgbClr val="002060"/>
                </a:solidFill>
                <a:latin typeface="+mj-lt"/>
              </a:rPr>
              <a:t>Các món ăn được chế biến từ rau mồng tơi.</a:t>
            </a:r>
            <a:endParaRPr lang="en-US" sz="2400" b="1" dirty="0">
              <a:solidFill>
                <a:srgbClr val="002060"/>
              </a:solidFill>
              <a:latin typeface="+mj-lt"/>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90568996"/>
      </p:ext>
    </p:extLst>
  </p:cSld>
  <p:clrMapOvr>
    <a:masterClrMapping/>
  </p:clrMapOvr>
  <mc:AlternateContent xmlns:mc="http://schemas.openxmlformats.org/markup-compatibility/2006" xmlns:p14="http://schemas.microsoft.com/office/powerpoint/2010/main">
    <mc:Choice Requires="p14">
      <p:transition spd="slow" p14:dur="1500" advTm="13040">
        <p:split orient="vert"/>
      </p:transition>
    </mc:Choice>
    <mc:Fallback xmlns="">
      <p:transition spd="slow" advTm="130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50994" y="989025"/>
            <a:ext cx="7490012" cy="5580530"/>
          </a:xfrm>
          <a:prstGeom prst="rect">
            <a:avLst/>
          </a:prstGeom>
        </p:spPr>
      </p:pic>
      <p:pic>
        <p:nvPicPr>
          <p:cNvPr id="4" name="Picture 3"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89544" y="238916"/>
            <a:ext cx="4742004" cy="461665"/>
          </a:xfrm>
          <a:prstGeom prst="rect">
            <a:avLst/>
          </a:prstGeom>
        </p:spPr>
        <p:txBody>
          <a:bodyPr wrap="none">
            <a:spAutoFit/>
          </a:bodyPr>
          <a:lstStyle/>
          <a:p>
            <a:r>
              <a:rPr lang="vi-VN" sz="2400" b="1" dirty="0">
                <a:solidFill>
                  <a:srgbClr val="002060"/>
                </a:solidFill>
                <a:latin typeface="+mj-lt"/>
              </a:rPr>
              <a:t>Món ăn được chế biến từ rau ngót.</a:t>
            </a:r>
            <a:endParaRPr lang="en-US" sz="2400" b="1" dirty="0">
              <a:solidFill>
                <a:srgbClr val="002060"/>
              </a:solidFill>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408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33">
        <p15:prstTrans prst="peelOff"/>
      </p:transition>
    </mc:Choice>
    <mc:Fallback xmlns="">
      <p:transition spd="slow" advTm="8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210233"/>
            <a:ext cx="5661211" cy="49350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812" y="1210234"/>
            <a:ext cx="5661211" cy="49350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58" y="1304363"/>
            <a:ext cx="5432613"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424" y="1304364"/>
            <a:ext cx="5450542"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logo hoa s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68839" y="192749"/>
            <a:ext cx="5665333" cy="461665"/>
          </a:xfrm>
          <a:prstGeom prst="rect">
            <a:avLst/>
          </a:prstGeom>
        </p:spPr>
        <p:txBody>
          <a:bodyPr wrap="none">
            <a:spAutoFit/>
          </a:bodyPr>
          <a:lstStyle/>
          <a:p>
            <a:r>
              <a:rPr lang="vi-VN" sz="2400" b="1" dirty="0">
                <a:solidFill>
                  <a:srgbClr val="002060"/>
                </a:solidFill>
                <a:latin typeface="+mj-lt"/>
              </a:rPr>
              <a:t>Các món ăn được chế biến từ rau bắp cải.</a:t>
            </a:r>
            <a:endParaRPr lang="en-US" sz="2400" b="1" dirty="0">
              <a:solidFill>
                <a:srgbClr val="002060"/>
              </a:solidFill>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74954953"/>
      </p:ext>
    </p:extLst>
  </p:cSld>
  <p:clrMapOvr>
    <a:masterClrMapping/>
  </p:clrMapOvr>
  <mc:AlternateContent xmlns:mc="http://schemas.openxmlformats.org/markup-compatibility/2006" xmlns:p14="http://schemas.microsoft.com/office/powerpoint/2010/main">
    <mc:Choice Requires="p14">
      <p:transition spd="slow" p14:dur="800" advTm="10376">
        <p:circle/>
      </p:transition>
    </mc:Choice>
    <mc:Fallback xmlns="">
      <p:transition spd="slow" advTm="103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3691" y="1371600"/>
            <a:ext cx="5553635" cy="4793876"/>
          </a:xfrm>
          <a:prstGeom prst="rect">
            <a:avLst/>
          </a:prstGeom>
        </p:spPr>
      </p:pic>
      <p:sp>
        <p:nvSpPr>
          <p:cNvPr id="2" name="TextBox 1"/>
          <p:cNvSpPr txBox="1"/>
          <p:nvPr/>
        </p:nvSpPr>
        <p:spPr>
          <a:xfrm>
            <a:off x="3301253" y="0"/>
            <a:ext cx="4504764" cy="523220"/>
          </a:xfrm>
          <a:prstGeom prst="rect">
            <a:avLst/>
          </a:prstGeom>
          <a:noFill/>
        </p:spPr>
        <p:txBody>
          <a:bodyPr wrap="square" rtlCol="0">
            <a:spAutoFit/>
          </a:bodyPr>
          <a:lstStyle/>
          <a:p>
            <a:pPr algn="ctr"/>
            <a:r>
              <a:rPr lang="vi-VN" sz="2800" b="1" dirty="0">
                <a:solidFill>
                  <a:srgbClr val="002060"/>
                </a:solidFill>
                <a:latin typeface="+mj-lt"/>
              </a:rPr>
              <a:t>So sánh</a:t>
            </a:r>
            <a:endParaRPr lang="en-US" sz="2800" b="1" dirty="0">
              <a:solidFill>
                <a:srgbClr val="002060"/>
              </a:solidFill>
              <a:latin typeface="+mj-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863" y="1660712"/>
            <a:ext cx="5943600" cy="4504764"/>
          </a:xfrm>
          <a:prstGeom prst="rect">
            <a:avLst/>
          </a:prstGeom>
        </p:spPr>
      </p:pic>
      <p:pic>
        <p:nvPicPr>
          <p:cNvPr id="6" name="Picture 5" descr="logo hoa se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773280"/>
      </p:ext>
    </p:extLst>
  </p:cSld>
  <p:clrMapOvr>
    <a:masterClrMapping/>
  </p:clrMapOvr>
  <mc:AlternateContent xmlns:mc="http://schemas.openxmlformats.org/markup-compatibility/2006" xmlns:p14="http://schemas.microsoft.com/office/powerpoint/2010/main">
    <mc:Choice Requires="p14">
      <p:transition spd="slow" p14:dur="2000" advTm="54076"/>
    </mc:Choice>
    <mc:Fallback xmlns="">
      <p:transition spd="slow" advTm="5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246458"/>
            <a:ext cx="4531659" cy="27929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444" y="246458"/>
            <a:ext cx="4765265" cy="2792998"/>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69893" y="3267845"/>
            <a:ext cx="4637060" cy="3590155"/>
          </a:xfrm>
          <a:prstGeom prst="rect">
            <a:avLst/>
          </a:prstGeom>
        </p:spPr>
      </p:pic>
      <p:pic>
        <p:nvPicPr>
          <p:cNvPr id="7" name="Picture 6" descr="logo hoa s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443708" y="1"/>
            <a:ext cx="748291"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1407450"/>
      </p:ext>
    </p:extLst>
  </p:cSld>
  <p:clrMapOvr>
    <a:masterClrMapping/>
  </p:clrMapOvr>
  <p:transition spd="slow" advTm="151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1021977" y="376517"/>
            <a:ext cx="9166412" cy="6104965"/>
          </a:xfrm>
          <a:prstGeom prst="rect">
            <a:avLst/>
          </a:prstGeom>
        </p:spPr>
      </p:pic>
      <p:pic>
        <p:nvPicPr>
          <p:cNvPr id="4" name="Picture 3"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258197"/>
      </p:ext>
    </p:extLst>
  </p:cSld>
  <p:clrMapOvr>
    <a:masterClrMapping/>
  </p:clrMapOvr>
  <mc:AlternateContent xmlns:mc="http://schemas.openxmlformats.org/markup-compatibility/2006" xmlns:p14="http://schemas.microsoft.com/office/powerpoint/2010/main">
    <mc:Choice Requires="p14">
      <p:transition spd="slow" p14:dur="1500" advTm="2475">
        <p:split orient="vert"/>
      </p:transition>
    </mc:Choice>
    <mc:Fallback xmlns="">
      <p:transition spd="slow" advTm="24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1223681" y="322729"/>
            <a:ext cx="10165977" cy="6858000"/>
          </a:xfrm>
          <a:prstGeom prst="rect">
            <a:avLst/>
          </a:prstGeom>
        </p:spPr>
      </p:pic>
      <p:pic>
        <p:nvPicPr>
          <p:cNvPr id="4" name="Picture 3"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053482"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631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41">
        <p15:prstTrans prst="peelOff"/>
      </p:transition>
    </mc:Choice>
    <mc:Fallback xmlns="">
      <p:transition spd="slow" advTm="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0|4.1"/>
</p:tagLst>
</file>

<file path=ppt/tags/tag3.xml><?xml version="1.0" encoding="utf-8"?>
<p:tagLst xmlns:a="http://schemas.openxmlformats.org/drawingml/2006/main" xmlns:r="http://schemas.openxmlformats.org/officeDocument/2006/relationships" xmlns:p="http://schemas.openxmlformats.org/presentationml/2006/main">
  <p:tag name="TIMING" val="|0.5|4.5"/>
</p:tagLst>
</file>

<file path=ppt/tags/tag4.xml><?xml version="1.0" encoding="utf-8"?>
<p:tagLst xmlns:a="http://schemas.openxmlformats.org/drawingml/2006/main" xmlns:r="http://schemas.openxmlformats.org/officeDocument/2006/relationships" xmlns:p="http://schemas.openxmlformats.org/presentationml/2006/main">
  <p:tag name="TIMING" val="|5.4|2.7"/>
</p:tagLst>
</file>

<file path=ppt/tags/tag5.xml><?xml version="1.0" encoding="utf-8"?>
<p:tagLst xmlns:a="http://schemas.openxmlformats.org/drawingml/2006/main" xmlns:r="http://schemas.openxmlformats.org/officeDocument/2006/relationships" xmlns:p="http://schemas.openxmlformats.org/presentationml/2006/main">
  <p:tag name="TIMING" val="|34|30.6|28.8"/>
</p:tagLst>
</file>

<file path=ppt/tags/tag6.xml><?xml version="1.0" encoding="utf-8"?>
<p:tagLst xmlns:a="http://schemas.openxmlformats.org/drawingml/2006/main" xmlns:r="http://schemas.openxmlformats.org/officeDocument/2006/relationships" xmlns:p="http://schemas.openxmlformats.org/presentationml/2006/main">
  <p:tag name="TIMING" val="|1.3|2.4"/>
</p:tagLst>
</file>

<file path=ppt/tags/tag7.xml><?xml version="1.0" encoding="utf-8"?>
<p:tagLst xmlns:a="http://schemas.openxmlformats.org/drawingml/2006/main" xmlns:r="http://schemas.openxmlformats.org/officeDocument/2006/relationships" xmlns:p="http://schemas.openxmlformats.org/presentationml/2006/main">
  <p:tag name="TIMING" val="|5.7|2.8|3.1|6.1|0.5|6.4|8.5|10"/>
</p:tagLst>
</file>

<file path=ppt/tags/tag8.xml><?xml version="1.0" encoding="utf-8"?>
<p:tagLst xmlns:a="http://schemas.openxmlformats.org/drawingml/2006/main" xmlns:r="http://schemas.openxmlformats.org/officeDocument/2006/relationships" xmlns:p="http://schemas.openxmlformats.org/presentationml/2006/main">
  <p:tag name="TIMING" val="|9.2|0.6|6|8.6|4.1|2.6|3.3|12.2"/>
</p:tagLst>
</file>

<file path=ppt/tags/tag9.xml><?xml version="1.0" encoding="utf-8"?>
<p:tagLst xmlns:a="http://schemas.openxmlformats.org/drawingml/2006/main" xmlns:r="http://schemas.openxmlformats.org/officeDocument/2006/relationships" xmlns:p="http://schemas.openxmlformats.org/presentationml/2006/main">
  <p:tag name="TIMING" val="|5.4|3.3|3.2|6|0.5|6.7|7.2|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TotalTime>
  <Words>212</Words>
  <Application>Microsoft Office PowerPoint</Application>
  <PresentationFormat>Widescreen</PresentationFormat>
  <Paragraphs>30</Paragraphs>
  <Slides>19</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85</cp:revision>
  <dcterms:created xsi:type="dcterms:W3CDTF">2021-12-21T05:37:47Z</dcterms:created>
  <dcterms:modified xsi:type="dcterms:W3CDTF">2023-02-06T09:42:32Z</dcterms:modified>
</cp:coreProperties>
</file>