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3" r:id="rId6"/>
    <p:sldId id="264" r:id="rId7"/>
    <p:sldId id="265" r:id="rId8"/>
    <p:sldId id="261" r:id="rId9"/>
    <p:sldId id="260" r:id="rId10"/>
    <p:sldId id="266" r:id="rId11"/>
    <p:sldId id="267" r:id="rId12"/>
    <p:sldId id="268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9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8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9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0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3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1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6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9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0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95A31-5B5C-42C3-8223-F08D2BDF4CB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0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Welcome\Desktop\EmMoGapBacHoBeat-VA-4396031.mp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Welcome\Desktop\TuRungXanhChauVeThamLangBacBeatInstrumental-V.A-3156314.mp3" TargetMode="External"/><Relationship Id="rId5" Type="http://schemas.openxmlformats.org/officeDocument/2006/relationships/hyperlink" Target="file:///C:\Users\Welcome\Desktop\NhoOnBacBeat-VA-4616590.mp3" TargetMode="External"/><Relationship Id="rId4" Type="http://schemas.openxmlformats.org/officeDocument/2006/relationships/hyperlink" Target="file:///C:\Users\Welcome\Desktop\AiYeuBacHoChiMinhHonThieuNienNhiDongBeat-V.A-3875165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Welcome\Desktop\video%20ve%20bac%20ho.mp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2438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A5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20 - 25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1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1: </a:t>
            </a:r>
            <a:r>
              <a:rPr lang="en-US" dirty="0" err="1" smtClean="0">
                <a:solidFill>
                  <a:srgbClr val="FF0000"/>
                </a:solidFill>
              </a:rPr>
              <a:t>Bác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ngày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nhiêu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2209800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1-  19/05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3071275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2-  30/04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199" y="3962400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3-  20/11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6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Câu</a:t>
            </a:r>
            <a:r>
              <a:rPr lang="en-US" b="1" dirty="0" smtClean="0">
                <a:solidFill>
                  <a:srgbClr val="0070C0"/>
                </a:solidFill>
              </a:rPr>
              <a:t> 2: </a:t>
            </a:r>
            <a:r>
              <a:rPr lang="en-US" b="1" dirty="0" err="1" smtClean="0">
                <a:solidFill>
                  <a:srgbClr val="0070C0"/>
                </a:solidFill>
              </a:rPr>
              <a:t>Quê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bác</a:t>
            </a:r>
            <a:r>
              <a:rPr lang="en-US" b="1" dirty="0" smtClean="0">
                <a:solidFill>
                  <a:srgbClr val="0070C0"/>
                </a:solidFill>
              </a:rPr>
              <a:t> ở </a:t>
            </a:r>
            <a:r>
              <a:rPr lang="en-US" b="1" dirty="0" err="1" smtClean="0">
                <a:solidFill>
                  <a:srgbClr val="0070C0"/>
                </a:solidFill>
              </a:rPr>
              <a:t>đâu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4382" y="2476150"/>
            <a:ext cx="3657600" cy="2895600"/>
            <a:chOff x="733136" y="1884218"/>
            <a:chExt cx="2924464" cy="2133600"/>
          </a:xfrm>
        </p:grpSpPr>
        <p:sp>
          <p:nvSpPr>
            <p:cNvPr id="4" name="Rectangle 3"/>
            <p:cNvSpPr/>
            <p:nvPr/>
          </p:nvSpPr>
          <p:spPr>
            <a:xfrm>
              <a:off x="1143000" y="1884218"/>
              <a:ext cx="2514600" cy="2133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1896629"/>
              <a:ext cx="2438400" cy="204960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33136" y="2655668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/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76800" y="2511644"/>
            <a:ext cx="3657600" cy="2900112"/>
            <a:chOff x="5410200" y="1896629"/>
            <a:chExt cx="2971800" cy="2133600"/>
          </a:xfrm>
        </p:grpSpPr>
        <p:sp>
          <p:nvSpPr>
            <p:cNvPr id="8" name="Rectangle 7"/>
            <p:cNvSpPr/>
            <p:nvPr/>
          </p:nvSpPr>
          <p:spPr>
            <a:xfrm>
              <a:off x="5867400" y="1896629"/>
              <a:ext cx="2514600" cy="2133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410200" y="1910452"/>
              <a:ext cx="2895600" cy="2035783"/>
              <a:chOff x="5410200" y="1910452"/>
              <a:chExt cx="2895600" cy="203578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410200" y="2660286"/>
                <a:ext cx="41870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/>
                  <a:t>2</a:t>
                </a:r>
                <a:endParaRPr lang="en-US" sz="3600" b="1" dirty="0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5924007" y="1910452"/>
                <a:ext cx="2381793" cy="2035783"/>
                <a:chOff x="0" y="0"/>
                <a:chExt cx="9585962" cy="6233161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585962" cy="6233161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429" t="55958" r="1429" b="83"/>
                <a:stretch/>
              </p:blipFill>
              <p:spPr bwMode="auto">
                <a:xfrm>
                  <a:off x="0" y="4770120"/>
                  <a:ext cx="1874520" cy="14478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429" t="55958" r="1429" b="83"/>
                <a:stretch/>
              </p:blipFill>
              <p:spPr bwMode="auto">
                <a:xfrm>
                  <a:off x="7818120" y="4602480"/>
                  <a:ext cx="1752600" cy="161544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516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</a:rPr>
              <a:t> 3: </a:t>
            </a:r>
            <a:r>
              <a:rPr lang="en-US" sz="2800" b="1" dirty="0" err="1">
                <a:solidFill>
                  <a:srgbClr val="7030A0"/>
                </a:solidFill>
              </a:rPr>
              <a:t>C</a:t>
            </a:r>
            <a:r>
              <a:rPr lang="en-US" sz="2800" b="1" dirty="0" err="1" smtClean="0">
                <a:solidFill>
                  <a:srgbClr val="7030A0"/>
                </a:solidFill>
              </a:rPr>
              <a:t>ông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lao</a:t>
            </a:r>
            <a:r>
              <a:rPr lang="en-US" sz="2800" b="1" dirty="0" smtClean="0">
                <a:solidFill>
                  <a:srgbClr val="7030A0"/>
                </a:solidFill>
              </a:rPr>
              <a:t> to </a:t>
            </a:r>
            <a:r>
              <a:rPr lang="en-US" sz="2800" b="1" dirty="0" err="1" smtClean="0">
                <a:solidFill>
                  <a:srgbClr val="7030A0"/>
                </a:solidFill>
              </a:rPr>
              <a:t>lớn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bác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hồ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với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dân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tộc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Việt</a:t>
            </a:r>
            <a:r>
              <a:rPr lang="en-US" sz="2800" b="1" dirty="0" smtClean="0">
                <a:solidFill>
                  <a:srgbClr val="7030A0"/>
                </a:solidFill>
              </a:rPr>
              <a:t> Nam </a:t>
            </a:r>
            <a:r>
              <a:rPr lang="en-US" sz="2800" b="1" dirty="0" err="1" smtClean="0">
                <a:solidFill>
                  <a:srgbClr val="7030A0"/>
                </a:solidFill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</a:rPr>
              <a:t>?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6096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1295400"/>
            <a:ext cx="2514600" cy="2133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371600"/>
            <a:ext cx="2451680" cy="19812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290127" y="1219200"/>
            <a:ext cx="3135745" cy="2133600"/>
            <a:chOff x="5290127" y="1219200"/>
            <a:chExt cx="3135745" cy="2133600"/>
          </a:xfrm>
        </p:grpSpPr>
        <p:sp>
          <p:nvSpPr>
            <p:cNvPr id="10" name="Rectangle 9"/>
            <p:cNvSpPr/>
            <p:nvPr/>
          </p:nvSpPr>
          <p:spPr>
            <a:xfrm>
              <a:off x="5911272" y="1219200"/>
              <a:ext cx="2514600" cy="2133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208" y="1295400"/>
              <a:ext cx="2470727" cy="2002126"/>
            </a:xfrm>
            <a:prstGeom prst="rect">
              <a:avLst/>
            </a:prstGeom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5290127" y="1981200"/>
              <a:ext cx="6096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4000" b="1" dirty="0"/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95600" y="4498109"/>
            <a:ext cx="3048000" cy="2133600"/>
            <a:chOff x="2895600" y="4498109"/>
            <a:chExt cx="3048000" cy="21336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2895600" y="5410200"/>
              <a:ext cx="6096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4000" b="1" dirty="0"/>
                <a:t>3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29000" y="4498109"/>
              <a:ext cx="2514600" cy="2133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8831" y="4537363"/>
              <a:ext cx="1289626" cy="20550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873" y="4555837"/>
              <a:ext cx="1295399" cy="2036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374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400"/>
            <a:ext cx="2209800" cy="579438"/>
          </a:xfrm>
        </p:spPr>
        <p:txBody>
          <a:bodyPr>
            <a:normAutofit/>
          </a:bodyPr>
          <a:lstStyle/>
          <a:p>
            <a:r>
              <a:rPr lang="en-US" sz="1200" dirty="0" err="1" smtClean="0">
                <a:solidFill>
                  <a:srgbClr val="00B050"/>
                </a:solidFill>
                <a:hlinkClick r:id="rId3" action="ppaction://hlinkfile"/>
              </a:rPr>
              <a:t>Đêm</a:t>
            </a:r>
            <a:r>
              <a:rPr lang="en-US" sz="1200" dirty="0" smtClean="0">
                <a:solidFill>
                  <a:srgbClr val="00B050"/>
                </a:solidFill>
                <a:hlinkClick r:id="rId3" action="ppaction://hlinkfile"/>
              </a:rPr>
              <a:t> qua </a:t>
            </a:r>
            <a:r>
              <a:rPr lang="en-US" sz="1200" dirty="0" err="1" smtClean="0">
                <a:solidFill>
                  <a:srgbClr val="00B050"/>
                </a:solidFill>
                <a:hlinkClick r:id="rId3" action="ppaction://hlinkfile"/>
              </a:rPr>
              <a:t>em</a:t>
            </a:r>
            <a:r>
              <a:rPr lang="en-US" sz="1200" dirty="0" smtClean="0">
                <a:solidFill>
                  <a:srgbClr val="00B050"/>
                </a:solidFill>
                <a:hlinkClick r:id="rId3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3" action="ppaction://hlinkfile"/>
              </a:rPr>
              <a:t>mơ</a:t>
            </a:r>
            <a:r>
              <a:rPr lang="en-US" sz="1200" dirty="0" smtClean="0">
                <a:solidFill>
                  <a:srgbClr val="00B050"/>
                </a:solidFill>
                <a:hlinkClick r:id="rId3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3" action="ppaction://hlinkfile"/>
              </a:rPr>
              <a:t>gặp</a:t>
            </a:r>
            <a:r>
              <a:rPr lang="en-US" sz="1200" dirty="0" smtClean="0">
                <a:solidFill>
                  <a:srgbClr val="00B050"/>
                </a:solidFill>
                <a:hlinkClick r:id="rId3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3" action="ppaction://hlinkfile"/>
              </a:rPr>
              <a:t>bác</a:t>
            </a:r>
            <a:r>
              <a:rPr lang="en-US" sz="1200" dirty="0" smtClean="0">
                <a:solidFill>
                  <a:srgbClr val="00B050"/>
                </a:solidFill>
                <a:hlinkClick r:id="rId3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3" action="ppaction://hlinkfile"/>
              </a:rPr>
              <a:t>hồ</a:t>
            </a:r>
            <a:endParaRPr lang="en-US" sz="1200" dirty="0">
              <a:solidFill>
                <a:srgbClr val="00B050"/>
              </a:solidFill>
              <a:hlinkClick r:id="rId3" action="ppaction://hlinkf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2" y="5105400"/>
            <a:ext cx="31242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solidFill>
                  <a:srgbClr val="00B050"/>
                </a:solidFill>
                <a:hlinkClick r:id="rId4" action="ppaction://hlinkfile"/>
              </a:rPr>
              <a:t>Ai </a:t>
            </a:r>
            <a:r>
              <a:rPr lang="en-US" sz="1200" dirty="0" err="1" smtClean="0">
                <a:solidFill>
                  <a:srgbClr val="00B050"/>
                </a:solidFill>
                <a:hlinkClick r:id="rId4" action="ppaction://hlinkfile"/>
              </a:rPr>
              <a:t>yêu</a:t>
            </a:r>
            <a:r>
              <a:rPr lang="en-US" sz="1200" dirty="0" smtClean="0">
                <a:solidFill>
                  <a:srgbClr val="00B050"/>
                </a:solidFill>
                <a:hlinkClick r:id="rId4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4" action="ppaction://hlinkfile"/>
              </a:rPr>
              <a:t>bác</a:t>
            </a:r>
            <a:r>
              <a:rPr lang="en-US" sz="1200" dirty="0" smtClean="0">
                <a:solidFill>
                  <a:srgbClr val="00B050"/>
                </a:solidFill>
                <a:hlinkClick r:id="rId4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4" action="ppaction://hlinkfile"/>
              </a:rPr>
              <a:t>hồ</a:t>
            </a:r>
            <a:r>
              <a:rPr lang="en-US" sz="1200" dirty="0" smtClean="0">
                <a:solidFill>
                  <a:srgbClr val="00B050"/>
                </a:solidFill>
                <a:hlinkClick r:id="rId4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4" action="ppaction://hlinkfile"/>
              </a:rPr>
              <a:t>chí</a:t>
            </a:r>
            <a:r>
              <a:rPr lang="en-US" sz="1200" dirty="0" smtClean="0">
                <a:solidFill>
                  <a:srgbClr val="00B050"/>
                </a:solidFill>
                <a:hlinkClick r:id="rId4" action="ppaction://hlinkfile"/>
              </a:rPr>
              <a:t> minh </a:t>
            </a:r>
            <a:r>
              <a:rPr lang="en-US" sz="1200" dirty="0" err="1" smtClean="0">
                <a:solidFill>
                  <a:srgbClr val="00B050"/>
                </a:solidFill>
                <a:hlinkClick r:id="rId4" action="ppaction://hlinkfile"/>
              </a:rPr>
              <a:t>hơn</a:t>
            </a:r>
            <a:r>
              <a:rPr lang="en-US" sz="1200" dirty="0" smtClean="0">
                <a:solidFill>
                  <a:srgbClr val="00B050"/>
                </a:solidFill>
                <a:hlinkClick r:id="rId4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4" action="ppaction://hlinkfile"/>
              </a:rPr>
              <a:t>thiết</a:t>
            </a:r>
            <a:r>
              <a:rPr lang="en-US" sz="1200" dirty="0" smtClean="0">
                <a:solidFill>
                  <a:srgbClr val="00B050"/>
                </a:solidFill>
                <a:hlinkClick r:id="rId4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4" action="ppaction://hlinkfile"/>
              </a:rPr>
              <a:t>niên</a:t>
            </a:r>
            <a:r>
              <a:rPr lang="en-US" sz="1200" dirty="0" smtClean="0">
                <a:solidFill>
                  <a:srgbClr val="00B050"/>
                </a:solidFill>
                <a:hlinkClick r:id="rId4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4" action="ppaction://hlinkfile"/>
              </a:rPr>
              <a:t>nhi</a:t>
            </a:r>
            <a:r>
              <a:rPr lang="en-US" sz="1200" dirty="0" smtClean="0">
                <a:solidFill>
                  <a:srgbClr val="00B050"/>
                </a:solidFill>
                <a:hlinkClick r:id="rId4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4" action="ppaction://hlinkfile"/>
              </a:rPr>
              <a:t>đồng</a:t>
            </a:r>
            <a:endParaRPr lang="en-US" sz="1200" dirty="0">
              <a:solidFill>
                <a:srgbClr val="00B050"/>
              </a:solidFill>
              <a:hlinkClick r:id="rId4" action="ppaction://hlinkfile"/>
            </a:endParaRPr>
          </a:p>
        </p:txBody>
      </p:sp>
      <p:sp>
        <p:nvSpPr>
          <p:cNvPr id="6" name="Title 1">
            <a:hlinkClick r:id="rId5" action="ppaction://hlinkfile"/>
          </p:cNvPr>
          <p:cNvSpPr txBox="1">
            <a:spLocks/>
          </p:cNvSpPr>
          <p:nvPr/>
        </p:nvSpPr>
        <p:spPr>
          <a:xfrm>
            <a:off x="-20782" y="4572000"/>
            <a:ext cx="13335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err="1" smtClean="0">
                <a:solidFill>
                  <a:srgbClr val="00B050"/>
                </a:solidFill>
              </a:rPr>
              <a:t>Nhớ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ơn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bác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7" name="Title 1">
            <a:hlinkClick r:id="rId6" action="ppaction://hlinkfile"/>
          </p:cNvPr>
          <p:cNvSpPr txBox="1">
            <a:spLocks/>
          </p:cNvSpPr>
          <p:nvPr/>
        </p:nvSpPr>
        <p:spPr>
          <a:xfrm>
            <a:off x="76200" y="6019800"/>
            <a:ext cx="25908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err="1" smtClean="0">
                <a:solidFill>
                  <a:srgbClr val="00B050"/>
                </a:solidFill>
              </a:rPr>
              <a:t>Từ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rừng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xanh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cháu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về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thăm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lăng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bác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968" y="20843"/>
            <a:ext cx="750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Biểu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diễn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văn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nghệ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46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I/ </a:t>
            </a:r>
            <a:r>
              <a:rPr lang="en-US" b="1" dirty="0" err="1" smtClean="0">
                <a:solidFill>
                  <a:srgbClr val="FF0000"/>
                </a:solidFill>
              </a:rPr>
              <a:t>Ổn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tổ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chức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Đọc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thơ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Ảnh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bác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8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6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II/ </a:t>
            </a:r>
            <a:r>
              <a:rPr lang="en-US" sz="3600" b="1" dirty="0" err="1" smtClean="0">
                <a:solidFill>
                  <a:srgbClr val="7030A0"/>
                </a:solidFill>
              </a:rPr>
              <a:t>Hình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thức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phương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pháp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tổ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chức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0"/>
            <a:ext cx="9134764" cy="61722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9436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HỒ CHÍ MINH – SINH NGÀY 19-05-1890 – MẤT NGÀY 02-09-1969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166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07680"/>
            <a:ext cx="8229600" cy="4525963"/>
          </a:xfrm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1635" y="0"/>
            <a:ext cx="9067800" cy="6019800"/>
            <a:chOff x="0" y="0"/>
            <a:chExt cx="9585960" cy="62331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585960" cy="62331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29" t="55958" r="1429" b="83"/>
            <a:stretch/>
          </p:blipFill>
          <p:spPr bwMode="auto">
            <a:xfrm>
              <a:off x="0" y="4770120"/>
              <a:ext cx="1874520" cy="14478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29" t="55958" r="1429" b="83"/>
            <a:stretch/>
          </p:blipFill>
          <p:spPr bwMode="auto">
            <a:xfrm>
              <a:off x="7818120" y="4602480"/>
              <a:ext cx="1752600" cy="16154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152399" y="6033643"/>
            <a:ext cx="8942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QUÊ BÁC: LÀNG SEN – KIM LIÊN – NAM ĐÀN- NGHỆ 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621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9157855" cy="58674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867399"/>
            <a:ext cx="9067800" cy="101830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BÁC HỒ ĐỌC BẢN TUYÊN NGÔN ĐÔC LẬP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663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3" action="ppaction://hlinkfile"/>
              </a:rPr>
              <a:t>Video </a:t>
            </a:r>
            <a:r>
              <a:rPr lang="en-US" sz="2800" dirty="0" err="1" smtClean="0">
                <a:hlinkClick r:id="rId3" action="ppaction://hlinkfile"/>
              </a:rPr>
              <a:t>về</a:t>
            </a:r>
            <a:r>
              <a:rPr lang="en-US" sz="2800" dirty="0" smtClean="0">
                <a:hlinkClick r:id="rId3" action="ppaction://hlinkfile"/>
              </a:rPr>
              <a:t> </a:t>
            </a:r>
            <a:r>
              <a:rPr lang="en-US" sz="2800" dirty="0" err="1" smtClean="0">
                <a:hlinkClick r:id="rId3" action="ppaction://hlinkfile"/>
              </a:rPr>
              <a:t>bác</a:t>
            </a:r>
            <a:r>
              <a:rPr lang="en-US" sz="2800" dirty="0" smtClean="0">
                <a:hlinkClick r:id="rId3" action="ppaction://hlinkfile"/>
              </a:rPr>
              <a:t> </a:t>
            </a:r>
            <a:r>
              <a:rPr lang="en-US" sz="2800" dirty="0" err="1" smtClean="0">
                <a:hlinkClick r:id="rId3" action="ppaction://hlinkfile"/>
              </a:rPr>
              <a:t>hồ</a:t>
            </a:r>
            <a:r>
              <a:rPr lang="en-US" sz="2800" dirty="0" smtClean="0">
                <a:hlinkClick r:id="rId3" action="ppaction://hlinkfile"/>
              </a:rPr>
              <a:t> </a:t>
            </a:r>
            <a:r>
              <a:rPr lang="en-US" sz="2800" dirty="0" err="1" smtClean="0">
                <a:hlinkClick r:id="rId3" action="ppaction://hlinkfile"/>
              </a:rPr>
              <a:t>với</a:t>
            </a:r>
            <a:r>
              <a:rPr lang="en-US" sz="2800" dirty="0" smtClean="0">
                <a:hlinkClick r:id="rId3" action="ppaction://hlinkfile"/>
              </a:rPr>
              <a:t> </a:t>
            </a:r>
            <a:r>
              <a:rPr lang="en-US" sz="2800" dirty="0" err="1" smtClean="0">
                <a:hlinkClick r:id="rId3" action="ppaction://hlinkfile"/>
              </a:rPr>
              <a:t>các</a:t>
            </a:r>
            <a:r>
              <a:rPr lang="en-US" sz="2800" dirty="0" smtClean="0">
                <a:hlinkClick r:id="rId3" action="ppaction://hlinkfile"/>
              </a:rPr>
              <a:t> </a:t>
            </a:r>
            <a:r>
              <a:rPr lang="en-US" sz="2800" dirty="0" err="1" smtClean="0">
                <a:hlinkClick r:id="rId3" action="ppaction://hlinkfile"/>
              </a:rPr>
              <a:t>cháu</a:t>
            </a:r>
            <a:r>
              <a:rPr lang="en-US" sz="2800" dirty="0">
                <a:hlinkClick r:id="rId3" action="ppaction://hlinkfile"/>
              </a:rPr>
              <a:t> </a:t>
            </a:r>
            <a:r>
              <a:rPr lang="en-US" sz="2800" dirty="0" err="1" smtClean="0">
                <a:hlinkClick r:id="rId3" action="ppaction://hlinkfile"/>
              </a:rPr>
              <a:t>thiếu</a:t>
            </a:r>
            <a:r>
              <a:rPr lang="en-US" sz="2800" dirty="0" smtClean="0">
                <a:hlinkClick r:id="rId3" action="ppaction://hlinkfile"/>
              </a:rPr>
              <a:t> </a:t>
            </a:r>
            <a:r>
              <a:rPr lang="en-US" sz="2800" dirty="0" err="1" smtClean="0">
                <a:hlinkClick r:id="rId3" action="ppaction://hlinkfile"/>
              </a:rPr>
              <a:t>nhi</a:t>
            </a:r>
            <a:endParaRPr lang="en-US" sz="2800" dirty="0">
              <a:hlinkClick r:id="rId3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1930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III. </a:t>
            </a:r>
            <a:r>
              <a:rPr lang="en-US" b="1" dirty="0" err="1" smtClean="0">
                <a:solidFill>
                  <a:srgbClr val="00B050"/>
                </a:solidFill>
              </a:rPr>
              <a:t>Kết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thúc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- </a:t>
            </a:r>
            <a:r>
              <a:rPr lang="en-US" b="1" dirty="0" err="1" smtClean="0">
                <a:solidFill>
                  <a:srgbClr val="00B050"/>
                </a:solidFill>
              </a:rPr>
              <a:t>Biểu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diễn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văn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nghệ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142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               Khám phá                    Đề tài: Bác hồ kính yêu                                         Lứa tuổi: Mẫu giáo lớn A5                     Số lượng: 20 - 25 trẻ                     Giáo viên: Nguyễn Thị Huyền </vt:lpstr>
      <vt:lpstr>I/ Ổn định tổ chức - Đọc thơ: Ảnh bác</vt:lpstr>
      <vt:lpstr>PowerPoint Presentation</vt:lpstr>
      <vt:lpstr>II/ Hình thức phương pháp tổ chức</vt:lpstr>
      <vt:lpstr>HỒ CHÍ MINH – SINH NGÀY 19-05-1890 – MẤT NGÀY 02-09-1969</vt:lpstr>
      <vt:lpstr>PowerPoint Presentation</vt:lpstr>
      <vt:lpstr>BÁC HỒ ĐỌC BẢN TUYÊN NGÔN ĐÔC LẬP</vt:lpstr>
      <vt:lpstr>Video về bác hồ với các cháu thiếu nhi</vt:lpstr>
      <vt:lpstr>III. Kết thúc - Biểu diễn văn nghệ</vt:lpstr>
      <vt:lpstr>Câu 1: Bác hồ sinh ngày bao nhiêu?</vt:lpstr>
      <vt:lpstr>Câu 2: Quê bác ở đâu?</vt:lpstr>
      <vt:lpstr>Câu 3: Công lao to lớn của bác hồ với dân tộc Việt Nam là gì?</vt:lpstr>
      <vt:lpstr>Đêm qua em mơ gặp bác hồ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Phát triển nhận thức Đề tài: Bác hồ kính yêu</dc:title>
  <dc:creator>Welcome</dc:creator>
  <cp:lastModifiedBy>Toan Luong</cp:lastModifiedBy>
  <cp:revision>8</cp:revision>
  <dcterms:created xsi:type="dcterms:W3CDTF">2018-05-14T02:37:07Z</dcterms:created>
  <dcterms:modified xsi:type="dcterms:W3CDTF">2021-10-24T18:48:27Z</dcterms:modified>
</cp:coreProperties>
</file>