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Questrial" panose="020B0604020202020204" charset="0"/>
      <p:regular r:id="rId12"/>
    </p:embeddedFont>
    <p:embeddedFont>
      <p:font typeface="Mitr SemiBold" panose="020B0604020202020204" charset="-34"/>
      <p:regular r:id="rId13"/>
    </p:embeddedFont>
    <p:embeddedFont>
      <p:font typeface="DejaVu Serif"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6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17.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06166" y="400201"/>
            <a:ext cx="14185567" cy="9486598"/>
          </a:xfrm>
          <a:prstGeom prst="rect">
            <a:avLst/>
          </a:prstGeom>
        </p:spPr>
      </p:pic>
      <p:grpSp>
        <p:nvGrpSpPr>
          <p:cNvPr id="3" name="Group 3"/>
          <p:cNvGrpSpPr/>
          <p:nvPr/>
        </p:nvGrpSpPr>
        <p:grpSpPr>
          <a:xfrm>
            <a:off x="2926236" y="961866"/>
            <a:ext cx="12945427" cy="6518938"/>
            <a:chOff x="0" y="-89112"/>
            <a:chExt cx="17260569" cy="8691916"/>
          </a:xfrm>
        </p:grpSpPr>
        <p:sp>
          <p:nvSpPr>
            <p:cNvPr id="4" name="TextBox 4"/>
            <p:cNvSpPr txBox="1"/>
            <p:nvPr/>
          </p:nvSpPr>
          <p:spPr>
            <a:xfrm>
              <a:off x="2751963" y="6995527"/>
              <a:ext cx="11756644" cy="1607277"/>
            </a:xfrm>
            <a:prstGeom prst="rect">
              <a:avLst/>
            </a:prstGeom>
          </p:spPr>
          <p:txBody>
            <a:bodyPr lIns="0" tIns="0" rIns="0" bIns="0" rtlCol="0" anchor="t">
              <a:spAutoFit/>
            </a:bodyPr>
            <a:lstStyle/>
            <a:p>
              <a:pPr algn="ctr">
                <a:lnSpc>
                  <a:spcPts val="4654"/>
                </a:lnSpc>
              </a:pPr>
              <a:r>
                <a:rPr lang="en-US" sz="3324" dirty="0" smtClean="0">
                  <a:solidFill>
                    <a:srgbClr val="663E2C"/>
                  </a:solidFill>
                  <a:latin typeface="Questrial"/>
                </a:rPr>
                <a:t>MG </a:t>
              </a:r>
              <a:r>
                <a:rPr lang="en-US" sz="3324" dirty="0" err="1" smtClean="0">
                  <a:solidFill>
                    <a:srgbClr val="663E2C"/>
                  </a:solidFill>
                  <a:latin typeface="Questrial"/>
                </a:rPr>
                <a:t>Nhơ</a:t>
              </a:r>
              <a:r>
                <a:rPr lang="en-US" sz="3324" dirty="0" smtClean="0">
                  <a:solidFill>
                    <a:srgbClr val="663E2C"/>
                  </a:solidFill>
                  <a:latin typeface="Questrial"/>
                </a:rPr>
                <a:t>̃ B6 </a:t>
              </a:r>
            </a:p>
            <a:p>
              <a:pPr algn="ctr">
                <a:lnSpc>
                  <a:spcPts val="4654"/>
                </a:lnSpc>
              </a:pPr>
              <a:r>
                <a:rPr lang="en-US" sz="3324" dirty="0" smtClean="0">
                  <a:solidFill>
                    <a:srgbClr val="663E2C"/>
                  </a:solidFill>
                  <a:latin typeface="Questrial"/>
                </a:rPr>
                <a:t>GV: </a:t>
              </a:r>
              <a:r>
                <a:rPr lang="en-US" sz="3324" dirty="0" err="1" smtClean="0">
                  <a:solidFill>
                    <a:srgbClr val="663E2C"/>
                  </a:solidFill>
                  <a:latin typeface="Questrial"/>
                </a:rPr>
                <a:t>Hương</a:t>
              </a:r>
              <a:r>
                <a:rPr lang="en-US" sz="3324" smtClean="0">
                  <a:solidFill>
                    <a:srgbClr val="663E2C"/>
                  </a:solidFill>
                  <a:latin typeface="Questrial"/>
                </a:rPr>
                <a:t> Sen  </a:t>
              </a:r>
              <a:endParaRPr lang="en-US" sz="3324" dirty="0">
                <a:solidFill>
                  <a:srgbClr val="663E2C"/>
                </a:solidFill>
                <a:latin typeface="Questrial"/>
              </a:endParaRPr>
            </a:p>
          </p:txBody>
        </p:sp>
        <p:sp>
          <p:nvSpPr>
            <p:cNvPr id="5" name="TextBox 5"/>
            <p:cNvSpPr txBox="1"/>
            <p:nvPr/>
          </p:nvSpPr>
          <p:spPr>
            <a:xfrm>
              <a:off x="126325" y="-89112"/>
              <a:ext cx="17007919" cy="934086"/>
            </a:xfrm>
            <a:prstGeom prst="rect">
              <a:avLst/>
            </a:prstGeom>
          </p:spPr>
          <p:txBody>
            <a:bodyPr lIns="0" tIns="0" rIns="0" bIns="0" rtlCol="0" anchor="t">
              <a:spAutoFit/>
            </a:bodyPr>
            <a:lstStyle/>
            <a:p>
              <a:pPr algn="ctr">
                <a:lnSpc>
                  <a:spcPts val="5879"/>
                </a:lnSpc>
              </a:pPr>
              <a:r>
                <a:rPr lang="en-US" sz="4199">
                  <a:solidFill>
                    <a:srgbClr val="663E2C"/>
                  </a:solidFill>
                  <a:latin typeface="Questrial"/>
                </a:rPr>
                <a:t>Làm quen văn học</a:t>
              </a:r>
            </a:p>
          </p:txBody>
        </p:sp>
        <p:sp>
          <p:nvSpPr>
            <p:cNvPr id="6" name="TextBox 6"/>
            <p:cNvSpPr txBox="1"/>
            <p:nvPr/>
          </p:nvSpPr>
          <p:spPr>
            <a:xfrm>
              <a:off x="0" y="1086292"/>
              <a:ext cx="17260569" cy="5002092"/>
            </a:xfrm>
            <a:prstGeom prst="rect">
              <a:avLst/>
            </a:prstGeom>
          </p:spPr>
          <p:txBody>
            <a:bodyPr lIns="0" tIns="0" rIns="0" bIns="0" rtlCol="0" anchor="t">
              <a:spAutoFit/>
            </a:bodyPr>
            <a:lstStyle/>
            <a:p>
              <a:pPr algn="ctr">
                <a:lnSpc>
                  <a:spcPts val="14532"/>
                </a:lnSpc>
              </a:pPr>
              <a:r>
                <a:rPr lang="en-US" sz="13211" dirty="0" err="1">
                  <a:solidFill>
                    <a:srgbClr val="004AAD"/>
                  </a:solidFill>
                  <a:latin typeface="Mitr SemiBold"/>
                </a:rPr>
                <a:t>Truyện</a:t>
              </a:r>
              <a:r>
                <a:rPr lang="en-US" sz="13211" dirty="0">
                  <a:solidFill>
                    <a:srgbClr val="004AAD"/>
                  </a:solidFill>
                  <a:latin typeface="Mitr SemiBold"/>
                </a:rPr>
                <a:t> </a:t>
              </a:r>
              <a:r>
                <a:rPr lang="en-US" sz="13211" dirty="0" err="1">
                  <a:solidFill>
                    <a:srgbClr val="004AAD"/>
                  </a:solidFill>
                  <a:latin typeface="Mitr SemiBold"/>
                </a:rPr>
                <a:t>xe</a:t>
              </a:r>
              <a:r>
                <a:rPr lang="en-US" sz="13211" dirty="0">
                  <a:solidFill>
                    <a:srgbClr val="004AAD"/>
                  </a:solidFill>
                  <a:latin typeface="Mitr SemiBold"/>
                </a:rPr>
                <a:t> </a:t>
              </a:r>
              <a:r>
                <a:rPr lang="en-US" sz="13211" dirty="0" err="1">
                  <a:solidFill>
                    <a:srgbClr val="004AAD"/>
                  </a:solidFill>
                  <a:latin typeface="Mitr SemiBold"/>
                </a:rPr>
                <a:t>lu</a:t>
              </a:r>
              <a:r>
                <a:rPr lang="en-US" sz="13211" dirty="0">
                  <a:solidFill>
                    <a:srgbClr val="004AAD"/>
                  </a:solidFill>
                  <a:latin typeface="Mitr SemiBold"/>
                </a:rPr>
                <a:t> </a:t>
              </a:r>
              <a:r>
                <a:rPr lang="en-US" sz="13211" dirty="0" err="1">
                  <a:solidFill>
                    <a:srgbClr val="004AAD"/>
                  </a:solidFill>
                  <a:latin typeface="Mitr SemiBold"/>
                </a:rPr>
                <a:t>và</a:t>
              </a:r>
              <a:r>
                <a:rPr lang="en-US" sz="13211" dirty="0">
                  <a:solidFill>
                    <a:srgbClr val="004AAD"/>
                  </a:solidFill>
                  <a:latin typeface="Mitr SemiBold"/>
                </a:rPr>
                <a:t> </a:t>
              </a:r>
              <a:r>
                <a:rPr lang="en-US" sz="13211" dirty="0" err="1">
                  <a:solidFill>
                    <a:srgbClr val="004AAD"/>
                  </a:solidFill>
                  <a:latin typeface="Mitr SemiBold"/>
                </a:rPr>
                <a:t>xe</a:t>
              </a:r>
              <a:r>
                <a:rPr lang="en-US" sz="13211" dirty="0">
                  <a:solidFill>
                    <a:srgbClr val="004AAD"/>
                  </a:solidFill>
                  <a:latin typeface="Mitr SemiBold"/>
                </a:rPr>
                <a:t> </a:t>
              </a:r>
              <a:r>
                <a:rPr lang="en-US" sz="13211" dirty="0" err="1">
                  <a:solidFill>
                    <a:srgbClr val="004AAD"/>
                  </a:solidFill>
                  <a:latin typeface="Mitr SemiBold"/>
                </a:rPr>
                <a:t>ca</a:t>
              </a:r>
              <a:endParaRPr lang="en-US" sz="13211" dirty="0">
                <a:solidFill>
                  <a:srgbClr val="004AAD"/>
                </a:solidFill>
                <a:latin typeface="Mitr SemiBold"/>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00407" y="4934581"/>
            <a:ext cx="6587593" cy="535241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67076" y="8965692"/>
            <a:ext cx="3657600" cy="132130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72986" y="5691928"/>
            <a:ext cx="5222640" cy="406713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159177" y="5887164"/>
            <a:ext cx="2021707" cy="120567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244591" y="7295960"/>
            <a:ext cx="1850879" cy="1126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247724" y="6826104"/>
            <a:ext cx="3988119" cy="310574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429548" y="3349721"/>
            <a:ext cx="4415456" cy="358755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388906" y="6822718"/>
            <a:ext cx="1755094" cy="104667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426427" y="7869392"/>
            <a:ext cx="1680051" cy="102273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637276" y="9258300"/>
            <a:ext cx="3657600" cy="1321308"/>
          </a:xfrm>
          <a:prstGeom prst="rect">
            <a:avLst/>
          </a:prstGeom>
        </p:spPr>
      </p:pic>
      <p:sp>
        <p:nvSpPr>
          <p:cNvPr id="8" name="TextBox 8"/>
          <p:cNvSpPr txBox="1"/>
          <p:nvPr/>
        </p:nvSpPr>
        <p:spPr>
          <a:xfrm>
            <a:off x="1028700" y="900899"/>
            <a:ext cx="16642192" cy="2285963"/>
          </a:xfrm>
          <a:prstGeom prst="rect">
            <a:avLst/>
          </a:prstGeom>
        </p:spPr>
        <p:txBody>
          <a:bodyPr lIns="0" tIns="0" rIns="0" bIns="0" rtlCol="0" anchor="t">
            <a:spAutoFit/>
          </a:bodyPr>
          <a:lstStyle/>
          <a:p>
            <a:pPr algn="ctr">
              <a:lnSpc>
                <a:spcPts val="4516"/>
              </a:lnSpc>
              <a:spcBef>
                <a:spcPct val="0"/>
              </a:spcBef>
            </a:pPr>
            <a:r>
              <a:rPr lang="en-US" sz="3225">
                <a:solidFill>
                  <a:srgbClr val="000000"/>
                </a:solidFill>
                <a:latin typeface="Questrial"/>
              </a:rPr>
              <a:t>Có một chiếc xe lu và một chiếc xe ca cùng đi trên một con đường. Xe lu dáng vẻ thô kệch, lăn từng bước chậm chạp, còn xe ca có bề ngoài gọn gàng, phóng nhanh vun vút. </a:t>
            </a:r>
          </a:p>
          <a:p>
            <a:pPr algn="ctr">
              <a:lnSpc>
                <a:spcPts val="4516"/>
              </a:lnSpc>
              <a:spcBef>
                <a:spcPct val="0"/>
              </a:spcBef>
            </a:pPr>
            <a:r>
              <a:rPr lang="en-US" sz="3225">
                <a:solidFill>
                  <a:srgbClr val="000000"/>
                </a:solidFill>
                <a:latin typeface="Questrial"/>
              </a:rPr>
              <a:t>Thấy vậy xe ca chế nhạo xe lu:</a:t>
            </a:r>
          </a:p>
          <a:p>
            <a:pPr algn="ctr">
              <a:lnSpc>
                <a:spcPts val="4516"/>
              </a:lnSpc>
              <a:spcBef>
                <a:spcPct val="0"/>
              </a:spcBef>
            </a:pPr>
            <a:endParaRPr lang="en-US" sz="3225">
              <a:solidFill>
                <a:srgbClr val="000000"/>
              </a:solidFill>
              <a:latin typeface="Questrial"/>
            </a:endParaRPr>
          </a:p>
        </p:txBody>
      </p:sp>
      <p:sp>
        <p:nvSpPr>
          <p:cNvPr id="9" name="TextBox 9"/>
          <p:cNvSpPr txBox="1"/>
          <p:nvPr/>
        </p:nvSpPr>
        <p:spPr>
          <a:xfrm>
            <a:off x="10235843" y="7496449"/>
            <a:ext cx="7808389" cy="1225024"/>
          </a:xfrm>
          <a:prstGeom prst="rect">
            <a:avLst/>
          </a:prstGeom>
        </p:spPr>
        <p:txBody>
          <a:bodyPr lIns="0" tIns="0" rIns="0" bIns="0" rtlCol="0" anchor="t">
            <a:spAutoFit/>
          </a:bodyPr>
          <a:lstStyle/>
          <a:p>
            <a:pPr algn="ctr">
              <a:lnSpc>
                <a:spcPts val="4929"/>
              </a:lnSpc>
            </a:pPr>
            <a:r>
              <a:rPr lang="en-US" sz="3520">
                <a:solidFill>
                  <a:srgbClr val="000000"/>
                </a:solidFill>
                <a:latin typeface="DejaVu Serif"/>
              </a:rPr>
              <a:t>– Xe lu ơi ! Cậu đi chậm như rùa ấy! Hãy xem tớ đây này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50" r="986" b="890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115657" y="7921613"/>
            <a:ext cx="7927966" cy="289731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360300" y="5143500"/>
            <a:ext cx="3567401" cy="277811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125528" y="5595762"/>
            <a:ext cx="5725173" cy="4651703"/>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98142" y="5022436"/>
            <a:ext cx="1562995" cy="93211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38991" y="6425895"/>
            <a:ext cx="1610019" cy="1024374"/>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183138" y="9258300"/>
            <a:ext cx="3657600" cy="1321308"/>
          </a:xfrm>
          <a:prstGeom prst="rect">
            <a:avLst/>
          </a:prstGeom>
        </p:spPr>
      </p:pic>
      <p:sp>
        <p:nvSpPr>
          <p:cNvPr id="9" name="TextBox 9"/>
          <p:cNvSpPr txBox="1"/>
          <p:nvPr/>
        </p:nvSpPr>
        <p:spPr>
          <a:xfrm>
            <a:off x="1028700" y="282764"/>
            <a:ext cx="16479292" cy="235394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Chẳng mấy chốc, mặt đường trở nên bằng phẳng. Nhờ vậy mà xe ca mới có thể đi qua được.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50" r="986" b="890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955962" y="5635297"/>
            <a:ext cx="5725173" cy="46517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947246" y="6872585"/>
            <a:ext cx="4105129" cy="319687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194802" y="7000992"/>
            <a:ext cx="1610019" cy="96015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18313" y="8233926"/>
            <a:ext cx="1610019" cy="1024374"/>
          </a:xfrm>
          <a:prstGeom prst="rect">
            <a:avLst/>
          </a:prstGeom>
        </p:spPr>
      </p:pic>
      <p:sp>
        <p:nvSpPr>
          <p:cNvPr id="7" name="TextBox 7"/>
          <p:cNvSpPr txBox="1"/>
          <p:nvPr/>
        </p:nvSpPr>
        <p:spPr>
          <a:xfrm>
            <a:off x="0" y="493256"/>
            <a:ext cx="17813220" cy="176339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xe ca đã hiểu rằng tuy xe lu đi chậm chạp, dáng vẻ lù lù, thô kệch nhưng xe lu làm cho những con đường bằng phẳng để cho các xe khác đi lại dễ dàng. Từ đấy xe ca không bao giờ chế giễu xe lu nữa.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011584" y="141358"/>
            <a:ext cx="12288008" cy="8923591"/>
          </a:xfrm>
          <a:prstGeom prst="rect">
            <a:avLst/>
          </a:prstGeom>
        </p:spPr>
      </p:pic>
      <p:sp>
        <p:nvSpPr>
          <p:cNvPr id="3" name="TextBox 3"/>
          <p:cNvSpPr txBox="1"/>
          <p:nvPr/>
        </p:nvSpPr>
        <p:spPr>
          <a:xfrm>
            <a:off x="2300107" y="9153525"/>
            <a:ext cx="11183107" cy="896620"/>
          </a:xfrm>
          <a:prstGeom prst="rect">
            <a:avLst/>
          </a:prstGeom>
        </p:spPr>
        <p:txBody>
          <a:bodyPr lIns="0" tIns="0" rIns="0" bIns="0" rtlCol="0" anchor="t">
            <a:spAutoFit/>
          </a:bodyPr>
          <a:lstStyle/>
          <a:p>
            <a:pPr algn="ctr">
              <a:lnSpc>
                <a:spcPts val="7279"/>
              </a:lnSpc>
            </a:pPr>
            <a:r>
              <a:rPr lang="en-US" sz="5199">
                <a:solidFill>
                  <a:srgbClr val="000000"/>
                </a:solidFill>
                <a:latin typeface="DejaVu Serif"/>
              </a:rPr>
              <a:t>Xe lu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3482" y="6172200"/>
            <a:ext cx="5143500"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396666" y="5032223"/>
            <a:ext cx="6467418" cy="5254777"/>
          </a:xfrm>
          <a:prstGeom prst="rect">
            <a:avLst/>
          </a:prstGeom>
        </p:spPr>
      </p:pic>
      <p:sp>
        <p:nvSpPr>
          <p:cNvPr id="4" name="TextBox 4"/>
          <p:cNvSpPr txBox="1"/>
          <p:nvPr/>
        </p:nvSpPr>
        <p:spPr>
          <a:xfrm>
            <a:off x="2147841" y="108902"/>
            <a:ext cx="13992318" cy="176339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Bài học : Không nên xem thường bất kì loại PTGT nào, vì mỗi loại PTGT sẽ có 1 công dụng đặc biệt và hữu ích, giúp con người và hàng hóa được di chuyển, vận chuyển dễ dàng và nhanh chóng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264</Words>
  <Application>Microsoft Office PowerPoint</Application>
  <PresentationFormat>Custom</PresentationFormat>
  <Paragraphs>11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Questrial</vt:lpstr>
      <vt:lpstr>Mitr SemiBold</vt:lpstr>
      <vt:lpstr>Arial</vt:lpstr>
      <vt:lpstr>DejaVu Serif</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Hồng và Xanh dương Dụng cụ Học tập Giới thiệu bản thân Bản thuyết trình Giáo dục</dc:title>
  <dc:creator>MSTTPC</dc:creator>
  <cp:lastModifiedBy>Admin</cp:lastModifiedBy>
  <cp:revision>4</cp:revision>
  <dcterms:created xsi:type="dcterms:W3CDTF">2006-08-16T00:00:00Z</dcterms:created>
  <dcterms:modified xsi:type="dcterms:W3CDTF">2023-04-13T08:09:55Z</dcterms:modified>
  <dc:identifier>DAFcDqtaGc4</dc:identifier>
</cp:coreProperties>
</file>