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7" r:id="rId2"/>
    <p:sldId id="257" r:id="rId3"/>
    <p:sldId id="275" r:id="rId4"/>
    <p:sldId id="258" r:id="rId5"/>
    <p:sldId id="277" r:id="rId6"/>
    <p:sldId id="264" r:id="rId7"/>
    <p:sldId id="261" r:id="rId8"/>
    <p:sldId id="262" r:id="rId9"/>
    <p:sldId id="267" r:id="rId10"/>
    <p:sldId id="266" r:id="rId11"/>
    <p:sldId id="27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98"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AC55B8-B849-42CE-B018-F9D6CAEE2C27}"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40BD3-7F94-4598-A22E-2F0049CE9572}" type="slidenum">
              <a:rPr lang="en-US" smtClean="0"/>
              <a:t>‹#›</a:t>
            </a:fld>
            <a:endParaRPr lang="en-US"/>
          </a:p>
        </p:txBody>
      </p:sp>
    </p:spTree>
    <p:extLst>
      <p:ext uri="{BB962C8B-B14F-4D97-AF65-F5344CB8AC3E}">
        <p14:creationId xmlns:p14="http://schemas.microsoft.com/office/powerpoint/2010/main" val="1466572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AC55B8-B849-42CE-B018-F9D6CAEE2C27}"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40BD3-7F94-4598-A22E-2F0049CE9572}" type="slidenum">
              <a:rPr lang="en-US" smtClean="0"/>
              <a:t>‹#›</a:t>
            </a:fld>
            <a:endParaRPr lang="en-US"/>
          </a:p>
        </p:txBody>
      </p:sp>
    </p:spTree>
    <p:extLst>
      <p:ext uri="{BB962C8B-B14F-4D97-AF65-F5344CB8AC3E}">
        <p14:creationId xmlns:p14="http://schemas.microsoft.com/office/powerpoint/2010/main" val="371602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AC55B8-B849-42CE-B018-F9D6CAEE2C27}"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40BD3-7F94-4598-A22E-2F0049CE9572}" type="slidenum">
              <a:rPr lang="en-US" smtClean="0"/>
              <a:t>‹#›</a:t>
            </a:fld>
            <a:endParaRPr lang="en-US"/>
          </a:p>
        </p:txBody>
      </p:sp>
    </p:spTree>
    <p:extLst>
      <p:ext uri="{BB962C8B-B14F-4D97-AF65-F5344CB8AC3E}">
        <p14:creationId xmlns:p14="http://schemas.microsoft.com/office/powerpoint/2010/main" val="1377726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AC55B8-B849-42CE-B018-F9D6CAEE2C27}"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40BD3-7F94-4598-A22E-2F0049CE9572}" type="slidenum">
              <a:rPr lang="en-US" smtClean="0"/>
              <a:t>‹#›</a:t>
            </a:fld>
            <a:endParaRPr lang="en-US"/>
          </a:p>
        </p:txBody>
      </p:sp>
    </p:spTree>
    <p:extLst>
      <p:ext uri="{BB962C8B-B14F-4D97-AF65-F5344CB8AC3E}">
        <p14:creationId xmlns:p14="http://schemas.microsoft.com/office/powerpoint/2010/main" val="46761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AC55B8-B849-42CE-B018-F9D6CAEE2C27}"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40BD3-7F94-4598-A22E-2F0049CE9572}" type="slidenum">
              <a:rPr lang="en-US" smtClean="0"/>
              <a:t>‹#›</a:t>
            </a:fld>
            <a:endParaRPr lang="en-US"/>
          </a:p>
        </p:txBody>
      </p:sp>
    </p:spTree>
    <p:extLst>
      <p:ext uri="{BB962C8B-B14F-4D97-AF65-F5344CB8AC3E}">
        <p14:creationId xmlns:p14="http://schemas.microsoft.com/office/powerpoint/2010/main" val="245822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AC55B8-B849-42CE-B018-F9D6CAEE2C27}"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40BD3-7F94-4598-A22E-2F0049CE9572}" type="slidenum">
              <a:rPr lang="en-US" smtClean="0"/>
              <a:t>‹#›</a:t>
            </a:fld>
            <a:endParaRPr lang="en-US"/>
          </a:p>
        </p:txBody>
      </p:sp>
    </p:spTree>
    <p:extLst>
      <p:ext uri="{BB962C8B-B14F-4D97-AF65-F5344CB8AC3E}">
        <p14:creationId xmlns:p14="http://schemas.microsoft.com/office/powerpoint/2010/main" val="2402342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AC55B8-B849-42CE-B018-F9D6CAEE2C27}"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240BD3-7F94-4598-A22E-2F0049CE9572}" type="slidenum">
              <a:rPr lang="en-US" smtClean="0"/>
              <a:t>‹#›</a:t>
            </a:fld>
            <a:endParaRPr lang="en-US"/>
          </a:p>
        </p:txBody>
      </p:sp>
    </p:spTree>
    <p:extLst>
      <p:ext uri="{BB962C8B-B14F-4D97-AF65-F5344CB8AC3E}">
        <p14:creationId xmlns:p14="http://schemas.microsoft.com/office/powerpoint/2010/main" val="3861666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AC55B8-B849-42CE-B018-F9D6CAEE2C27}"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240BD3-7F94-4598-A22E-2F0049CE9572}" type="slidenum">
              <a:rPr lang="en-US" smtClean="0"/>
              <a:t>‹#›</a:t>
            </a:fld>
            <a:endParaRPr lang="en-US"/>
          </a:p>
        </p:txBody>
      </p:sp>
    </p:spTree>
    <p:extLst>
      <p:ext uri="{BB962C8B-B14F-4D97-AF65-F5344CB8AC3E}">
        <p14:creationId xmlns:p14="http://schemas.microsoft.com/office/powerpoint/2010/main" val="3250893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C55B8-B849-42CE-B018-F9D6CAEE2C27}"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240BD3-7F94-4598-A22E-2F0049CE9572}" type="slidenum">
              <a:rPr lang="en-US" smtClean="0"/>
              <a:t>‹#›</a:t>
            </a:fld>
            <a:endParaRPr lang="en-US"/>
          </a:p>
        </p:txBody>
      </p:sp>
    </p:spTree>
    <p:extLst>
      <p:ext uri="{BB962C8B-B14F-4D97-AF65-F5344CB8AC3E}">
        <p14:creationId xmlns:p14="http://schemas.microsoft.com/office/powerpoint/2010/main" val="4014098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AC55B8-B849-42CE-B018-F9D6CAEE2C27}"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40BD3-7F94-4598-A22E-2F0049CE9572}" type="slidenum">
              <a:rPr lang="en-US" smtClean="0"/>
              <a:t>‹#›</a:t>
            </a:fld>
            <a:endParaRPr lang="en-US"/>
          </a:p>
        </p:txBody>
      </p:sp>
    </p:spTree>
    <p:extLst>
      <p:ext uri="{BB962C8B-B14F-4D97-AF65-F5344CB8AC3E}">
        <p14:creationId xmlns:p14="http://schemas.microsoft.com/office/powerpoint/2010/main" val="4247494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AC55B8-B849-42CE-B018-F9D6CAEE2C27}"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40BD3-7F94-4598-A22E-2F0049CE9572}" type="slidenum">
              <a:rPr lang="en-US" smtClean="0"/>
              <a:t>‹#›</a:t>
            </a:fld>
            <a:endParaRPr lang="en-US"/>
          </a:p>
        </p:txBody>
      </p:sp>
    </p:spTree>
    <p:extLst>
      <p:ext uri="{BB962C8B-B14F-4D97-AF65-F5344CB8AC3E}">
        <p14:creationId xmlns:p14="http://schemas.microsoft.com/office/powerpoint/2010/main" val="2116600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AC55B8-B849-42CE-B018-F9D6CAEE2C27}" type="datetimeFigureOut">
              <a:rPr lang="en-US" smtClean="0"/>
              <a:t>12/4/2023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40BD3-7F94-4598-A22E-2F0049CE9572}" type="slidenum">
              <a:rPr lang="en-US" smtClean="0"/>
              <a:t>‹#›</a:t>
            </a:fld>
            <a:endParaRPr lang="en-US"/>
          </a:p>
        </p:txBody>
      </p:sp>
    </p:spTree>
    <p:extLst>
      <p:ext uri="{BB962C8B-B14F-4D97-AF65-F5344CB8AC3E}">
        <p14:creationId xmlns:p14="http://schemas.microsoft.com/office/powerpoint/2010/main" val="3020799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2.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67"/>
            <a:ext cx="8229600" cy="1825883"/>
          </a:xfrm>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7637"/>
            <a:ext cx="9144000" cy="6780363"/>
          </a:xfrm>
        </p:spPr>
      </p:pic>
      <p:sp>
        <p:nvSpPr>
          <p:cNvPr id="7" name="TextBox 6"/>
          <p:cNvSpPr txBox="1"/>
          <p:nvPr/>
        </p:nvSpPr>
        <p:spPr>
          <a:xfrm>
            <a:off x="0" y="201153"/>
            <a:ext cx="3526973" cy="553998"/>
          </a:xfrm>
          <a:prstGeom prst="rect">
            <a:avLst/>
          </a:prstGeom>
          <a:noFill/>
        </p:spPr>
        <p:txBody>
          <a:bodyPr wrap="square" rtlCol="0">
            <a:spAutoFit/>
          </a:bodyPr>
          <a:lstStyle/>
          <a:p>
            <a:r>
              <a:rPr lang="en-US" sz="1500" b="1" dirty="0">
                <a:solidFill>
                  <a:srgbClr val="0070C0"/>
                </a:solidFill>
                <a:latin typeface="SVN-Avo" panose="02040603050506020204" pitchFamily="18" charset="0"/>
              </a:rPr>
              <a:t>PHÒNG GD- </a:t>
            </a:r>
            <a:r>
              <a:rPr lang="en-US" sz="1500" b="1">
                <a:solidFill>
                  <a:srgbClr val="0070C0"/>
                </a:solidFill>
                <a:latin typeface="SVN-Avo" panose="02040603050506020204" pitchFamily="18" charset="0"/>
              </a:rPr>
              <a:t>ĐT QUẬN LONG BIÊN</a:t>
            </a:r>
          </a:p>
          <a:p>
            <a:r>
              <a:rPr lang="en-US" sz="1500" b="1">
                <a:solidFill>
                  <a:srgbClr val="0070C0"/>
                </a:solidFill>
                <a:latin typeface="SVN-Avo" panose="02040603050506020204" pitchFamily="18" charset="0"/>
              </a:rPr>
              <a:t>TRƯỜNG </a:t>
            </a:r>
            <a:r>
              <a:rPr lang="en-US" sz="1500" b="1" dirty="0">
                <a:solidFill>
                  <a:srgbClr val="0070C0"/>
                </a:solidFill>
                <a:latin typeface="SVN-Avo" panose="02040603050506020204" pitchFamily="18" charset="0"/>
              </a:rPr>
              <a:t>MẦM </a:t>
            </a:r>
            <a:r>
              <a:rPr lang="en-US" sz="1500" b="1">
                <a:solidFill>
                  <a:srgbClr val="0070C0"/>
                </a:solidFill>
                <a:latin typeface="SVN-Avo" panose="02040603050506020204" pitchFamily="18" charset="0"/>
              </a:rPr>
              <a:t>NON HOA SỮA</a:t>
            </a:r>
            <a:endParaRPr lang="en-US" sz="1500" b="1" dirty="0">
              <a:solidFill>
                <a:srgbClr val="0070C0"/>
              </a:solidFill>
              <a:latin typeface="SVN-Avo" panose="02040603050506020204" pitchFamily="18" charset="0"/>
            </a:endParaRPr>
          </a:p>
        </p:txBody>
      </p:sp>
      <p:sp>
        <p:nvSpPr>
          <p:cNvPr id="9" name="Rectangle 8"/>
          <p:cNvSpPr/>
          <p:nvPr/>
        </p:nvSpPr>
        <p:spPr>
          <a:xfrm>
            <a:off x="3198784" y="2309865"/>
            <a:ext cx="3922099" cy="438582"/>
          </a:xfrm>
          <a:prstGeom prst="rect">
            <a:avLst/>
          </a:prstGeom>
          <a:noFill/>
        </p:spPr>
        <p:txBody>
          <a:bodyPr wrap="none" lIns="68580" tIns="34290" rIns="68580" bIns="34290">
            <a:spAutoFit/>
          </a:bodyPr>
          <a:lstStyle/>
          <a:p>
            <a:pPr algn="ctr"/>
            <a:r>
              <a:rPr lang="en-US" sz="2400" b="1" dirty="0" err="1">
                <a:ln w="10160">
                  <a:solidFill>
                    <a:schemeClr val="accent5"/>
                  </a:solidFill>
                  <a:prstDash val="solid"/>
                </a:ln>
                <a:solidFill>
                  <a:srgbClr val="FFFF00"/>
                </a:solidFill>
                <a:effectLst>
                  <a:outerShdw blurRad="38100" dist="22860" dir="5400000" algn="tl" rotWithShape="0">
                    <a:srgbClr val="000000">
                      <a:alpha val="30000"/>
                    </a:srgbClr>
                  </a:outerShdw>
                </a:effectLst>
                <a:latin typeface="SVN-Avo" panose="02040603050506020204" pitchFamily="18" charset="0"/>
              </a:rPr>
              <a:t>Lĩnh</a:t>
            </a:r>
            <a:r>
              <a:rPr lang="en-US" sz="2400" b="1" dirty="0">
                <a:ln w="10160">
                  <a:solidFill>
                    <a:schemeClr val="accent5"/>
                  </a:solidFill>
                  <a:prstDash val="solid"/>
                </a:ln>
                <a:solidFill>
                  <a:srgbClr val="FFFF00"/>
                </a:solidFill>
                <a:effectLst>
                  <a:outerShdw blurRad="38100" dist="22860" dir="5400000" algn="tl" rotWithShape="0">
                    <a:srgbClr val="000000">
                      <a:alpha val="30000"/>
                    </a:srgbClr>
                  </a:outerShdw>
                </a:effectLst>
                <a:latin typeface="SVN-Avo" panose="02040603050506020204" pitchFamily="18" charset="0"/>
              </a:rPr>
              <a:t> </a:t>
            </a:r>
            <a:r>
              <a:rPr lang="en-US" sz="2400" b="1" dirty="0" err="1">
                <a:ln w="10160">
                  <a:solidFill>
                    <a:schemeClr val="accent5"/>
                  </a:solidFill>
                  <a:prstDash val="solid"/>
                </a:ln>
                <a:solidFill>
                  <a:srgbClr val="FFFF00"/>
                </a:solidFill>
                <a:effectLst>
                  <a:outerShdw blurRad="38100" dist="22860" dir="5400000" algn="tl" rotWithShape="0">
                    <a:srgbClr val="000000">
                      <a:alpha val="30000"/>
                    </a:srgbClr>
                  </a:outerShdw>
                </a:effectLst>
                <a:latin typeface="SVN-Avo" panose="02040603050506020204" pitchFamily="18" charset="0"/>
              </a:rPr>
              <a:t>vực</a:t>
            </a:r>
            <a:r>
              <a:rPr lang="en-US" sz="2400" b="1" dirty="0">
                <a:ln w="10160">
                  <a:solidFill>
                    <a:schemeClr val="accent5"/>
                  </a:solidFill>
                  <a:prstDash val="solid"/>
                </a:ln>
                <a:solidFill>
                  <a:srgbClr val="FFFF00"/>
                </a:solidFill>
                <a:effectLst>
                  <a:outerShdw blurRad="38100" dist="22860" dir="5400000" algn="tl" rotWithShape="0">
                    <a:srgbClr val="000000">
                      <a:alpha val="30000"/>
                    </a:srgbClr>
                  </a:outerShdw>
                </a:effectLst>
                <a:latin typeface="SVN-Avo" panose="02040603050506020204" pitchFamily="18" charset="0"/>
              </a:rPr>
              <a:t>: </a:t>
            </a:r>
            <a:r>
              <a:rPr lang="en-US" sz="2400" b="1" dirty="0" err="1">
                <a:ln w="10160">
                  <a:solidFill>
                    <a:schemeClr val="accent5"/>
                  </a:solidFill>
                  <a:prstDash val="solid"/>
                </a:ln>
                <a:solidFill>
                  <a:srgbClr val="FFFF00"/>
                </a:solidFill>
                <a:effectLst>
                  <a:outerShdw blurRad="38100" dist="22860" dir="5400000" algn="tl" rotWithShape="0">
                    <a:srgbClr val="000000">
                      <a:alpha val="30000"/>
                    </a:srgbClr>
                  </a:outerShdw>
                </a:effectLst>
                <a:latin typeface="SVN-Avo" panose="02040603050506020204" pitchFamily="18" charset="0"/>
              </a:rPr>
              <a:t>Phát</a:t>
            </a:r>
            <a:r>
              <a:rPr lang="en-US" sz="2400" b="1" dirty="0">
                <a:ln w="10160">
                  <a:solidFill>
                    <a:schemeClr val="accent5"/>
                  </a:solidFill>
                  <a:prstDash val="solid"/>
                </a:ln>
                <a:solidFill>
                  <a:srgbClr val="FFFF00"/>
                </a:solidFill>
                <a:effectLst>
                  <a:outerShdw blurRad="38100" dist="22860" dir="5400000" algn="tl" rotWithShape="0">
                    <a:srgbClr val="000000">
                      <a:alpha val="30000"/>
                    </a:srgbClr>
                  </a:outerShdw>
                </a:effectLst>
                <a:latin typeface="SVN-Avo" panose="02040603050506020204" pitchFamily="18" charset="0"/>
              </a:rPr>
              <a:t> </a:t>
            </a:r>
            <a:r>
              <a:rPr lang="en-US" sz="2400" b="1" dirty="0" err="1">
                <a:ln w="10160">
                  <a:solidFill>
                    <a:schemeClr val="accent5"/>
                  </a:solidFill>
                  <a:prstDash val="solid"/>
                </a:ln>
                <a:solidFill>
                  <a:srgbClr val="FFFF00"/>
                </a:solidFill>
                <a:effectLst>
                  <a:outerShdw blurRad="38100" dist="22860" dir="5400000" algn="tl" rotWithShape="0">
                    <a:srgbClr val="000000">
                      <a:alpha val="30000"/>
                    </a:srgbClr>
                  </a:outerShdw>
                </a:effectLst>
                <a:latin typeface="SVN-Avo" panose="02040603050506020204" pitchFamily="18" charset="0"/>
              </a:rPr>
              <a:t>triển</a:t>
            </a:r>
            <a:r>
              <a:rPr lang="en-US" sz="2400" b="1" dirty="0">
                <a:ln w="10160">
                  <a:solidFill>
                    <a:schemeClr val="accent5"/>
                  </a:solidFill>
                  <a:prstDash val="solid"/>
                </a:ln>
                <a:solidFill>
                  <a:srgbClr val="FFFF00"/>
                </a:solidFill>
                <a:effectLst>
                  <a:outerShdw blurRad="38100" dist="22860" dir="5400000" algn="tl" rotWithShape="0">
                    <a:srgbClr val="000000">
                      <a:alpha val="30000"/>
                    </a:srgbClr>
                  </a:outerShdw>
                </a:effectLst>
                <a:latin typeface="SVN-Avo" panose="02040603050506020204" pitchFamily="18" charset="0"/>
              </a:rPr>
              <a:t> </a:t>
            </a:r>
            <a:r>
              <a:rPr lang="en-US" sz="2400" b="1" dirty="0" err="1">
                <a:ln w="10160">
                  <a:solidFill>
                    <a:schemeClr val="accent5"/>
                  </a:solidFill>
                  <a:prstDash val="solid"/>
                </a:ln>
                <a:solidFill>
                  <a:srgbClr val="FFFF00"/>
                </a:solidFill>
                <a:effectLst>
                  <a:outerShdw blurRad="38100" dist="22860" dir="5400000" algn="tl" rotWithShape="0">
                    <a:srgbClr val="000000">
                      <a:alpha val="30000"/>
                    </a:srgbClr>
                  </a:outerShdw>
                </a:effectLst>
                <a:latin typeface="SVN-Avo" panose="02040603050506020204" pitchFamily="18" charset="0"/>
              </a:rPr>
              <a:t>ngôn</a:t>
            </a:r>
            <a:r>
              <a:rPr lang="en-US" sz="2400" b="1" dirty="0">
                <a:ln w="10160">
                  <a:solidFill>
                    <a:schemeClr val="accent5"/>
                  </a:solidFill>
                  <a:prstDash val="solid"/>
                </a:ln>
                <a:solidFill>
                  <a:srgbClr val="FFFF00"/>
                </a:solidFill>
                <a:effectLst>
                  <a:outerShdw blurRad="38100" dist="22860" dir="5400000" algn="tl" rotWithShape="0">
                    <a:srgbClr val="000000">
                      <a:alpha val="30000"/>
                    </a:srgbClr>
                  </a:outerShdw>
                </a:effectLst>
                <a:latin typeface="SVN-Avo" panose="02040603050506020204" pitchFamily="18" charset="0"/>
              </a:rPr>
              <a:t> </a:t>
            </a:r>
            <a:r>
              <a:rPr lang="en-US" sz="2400" b="1" dirty="0" err="1">
                <a:ln w="10160">
                  <a:solidFill>
                    <a:schemeClr val="accent5"/>
                  </a:solidFill>
                  <a:prstDash val="solid"/>
                </a:ln>
                <a:solidFill>
                  <a:srgbClr val="FFFF00"/>
                </a:solidFill>
                <a:effectLst>
                  <a:outerShdw blurRad="38100" dist="22860" dir="5400000" algn="tl" rotWithShape="0">
                    <a:srgbClr val="000000">
                      <a:alpha val="30000"/>
                    </a:srgbClr>
                  </a:outerShdw>
                </a:effectLst>
                <a:latin typeface="SVN-Avo" panose="02040603050506020204" pitchFamily="18" charset="0"/>
              </a:rPr>
              <a:t>ngữ</a:t>
            </a:r>
            <a:endParaRPr lang="en-US" sz="2400" b="1" dirty="0">
              <a:ln w="10160">
                <a:solidFill>
                  <a:schemeClr val="accent5"/>
                </a:solidFill>
                <a:prstDash val="solid"/>
              </a:ln>
              <a:solidFill>
                <a:srgbClr val="FFFF00"/>
              </a:solidFill>
              <a:effectLst>
                <a:outerShdw blurRad="38100" dist="22860" dir="5400000" algn="tl" rotWithShape="0">
                  <a:srgbClr val="000000">
                    <a:alpha val="30000"/>
                  </a:srgbClr>
                </a:outerShdw>
              </a:effectLst>
              <a:latin typeface="SVN-Avo" panose="02040603050506020204" pitchFamily="18" charset="0"/>
            </a:endParaRPr>
          </a:p>
        </p:txBody>
      </p:sp>
      <p:sp>
        <p:nvSpPr>
          <p:cNvPr id="10" name="Rectangle 9"/>
          <p:cNvSpPr/>
          <p:nvPr/>
        </p:nvSpPr>
        <p:spPr>
          <a:xfrm>
            <a:off x="2580214" y="2756177"/>
            <a:ext cx="5181034" cy="530915"/>
          </a:xfrm>
          <a:prstGeom prst="rect">
            <a:avLst/>
          </a:prstGeom>
          <a:noFill/>
        </p:spPr>
        <p:txBody>
          <a:bodyPr wrap="none" lIns="68580" tIns="34290" rIns="68580" bIns="34290">
            <a:spAutoFit/>
            <a:scene3d>
              <a:camera prst="orthographicFront"/>
              <a:lightRig rig="soft" dir="t">
                <a:rot lat="0" lon="0" rev="15600000"/>
              </a:lightRig>
            </a:scene3d>
            <a:sp3d extrusionH="57150" prstMaterial="softEdge">
              <a:bevelT w="25400" h="38100"/>
            </a:sp3d>
          </a:bodyPr>
          <a:lstStyle/>
          <a:p>
            <a:pPr algn="ctr"/>
            <a:r>
              <a:rPr lang="en-US" sz="3000" b="1" dirty="0" err="1">
                <a:ln/>
                <a:solidFill>
                  <a:srgbClr val="FF0000"/>
                </a:solidFill>
                <a:latin typeface="SVN-Avo" panose="02040603050506020204" pitchFamily="18" charset="0"/>
              </a:rPr>
              <a:t>Đề</a:t>
            </a:r>
            <a:r>
              <a:rPr lang="en-US" sz="3000" b="1" dirty="0">
                <a:ln/>
                <a:solidFill>
                  <a:srgbClr val="FF0000"/>
                </a:solidFill>
                <a:latin typeface="SVN-Avo" panose="02040603050506020204" pitchFamily="18" charset="0"/>
              </a:rPr>
              <a:t> </a:t>
            </a:r>
            <a:r>
              <a:rPr lang="en-US" sz="3000" b="1" dirty="0" err="1">
                <a:ln/>
                <a:solidFill>
                  <a:srgbClr val="FF0000"/>
                </a:solidFill>
                <a:latin typeface="SVN-Avo" panose="02040603050506020204" pitchFamily="18" charset="0"/>
              </a:rPr>
              <a:t>tài</a:t>
            </a:r>
            <a:r>
              <a:rPr lang="en-US" sz="3000" b="1">
                <a:ln/>
                <a:solidFill>
                  <a:srgbClr val="FF0000"/>
                </a:solidFill>
                <a:latin typeface="SVN-Avo" panose="02040603050506020204" pitchFamily="18" charset="0"/>
              </a:rPr>
              <a:t>: Truyện ”Gió và mặt trời”</a:t>
            </a:r>
            <a:endParaRPr lang="en-US" sz="3000" b="1" dirty="0">
              <a:ln/>
              <a:solidFill>
                <a:srgbClr val="FF0000"/>
              </a:solidFill>
              <a:latin typeface="SVN-Avo" panose="02040603050506020204" pitchFamily="18" charset="0"/>
            </a:endParaRPr>
          </a:p>
        </p:txBody>
      </p:sp>
      <p:sp>
        <p:nvSpPr>
          <p:cNvPr id="11" name="Rectangle 10"/>
          <p:cNvSpPr/>
          <p:nvPr/>
        </p:nvSpPr>
        <p:spPr>
          <a:xfrm>
            <a:off x="3526973" y="3266859"/>
            <a:ext cx="3254827" cy="346249"/>
          </a:xfrm>
          <a:prstGeom prst="rect">
            <a:avLst/>
          </a:prstGeom>
          <a:noFill/>
        </p:spPr>
        <p:txBody>
          <a:bodyPr wrap="square" lIns="68580" tIns="34290" rIns="68580" bIns="34290">
            <a:spAutoFit/>
          </a:bodyPr>
          <a:lstStyle/>
          <a:p>
            <a:pPr algn="ctr"/>
            <a:r>
              <a:rPr lang="en-US" b="1" i="1">
                <a:ln w="6600">
                  <a:solidFill>
                    <a:schemeClr val="accent2"/>
                  </a:solidFill>
                  <a:prstDash val="solid"/>
                </a:ln>
                <a:solidFill>
                  <a:srgbClr val="0070C0"/>
                </a:solidFill>
                <a:effectLst>
                  <a:outerShdw dist="38100" dir="2700000" algn="tl" rotWithShape="0">
                    <a:schemeClr val="accent2"/>
                  </a:outerShdw>
                </a:effectLst>
                <a:latin typeface="SVN-Avo" panose="02040603050506020204" pitchFamily="18" charset="0"/>
              </a:rPr>
              <a:t>Giáo viên: Khúc Thị Thúy Huyền</a:t>
            </a:r>
            <a:endParaRPr lang="en-US" b="1" i="1" dirty="0">
              <a:ln w="6600">
                <a:solidFill>
                  <a:schemeClr val="accent2"/>
                </a:solidFill>
                <a:prstDash val="solid"/>
              </a:ln>
              <a:solidFill>
                <a:srgbClr val="0070C0"/>
              </a:solidFill>
              <a:effectLst>
                <a:outerShdw dist="38100" dir="2700000" algn="tl" rotWithShape="0">
                  <a:schemeClr val="accent2"/>
                </a:outerShdw>
              </a:effectLst>
              <a:latin typeface="SVN-Avo" panose="02040603050506020204" pitchFamily="18" charset="0"/>
            </a:endParaRPr>
          </a:p>
        </p:txBody>
      </p:sp>
      <p:sp>
        <p:nvSpPr>
          <p:cNvPr id="12" name="Rectangle 11"/>
          <p:cNvSpPr/>
          <p:nvPr/>
        </p:nvSpPr>
        <p:spPr>
          <a:xfrm>
            <a:off x="3725508" y="3762911"/>
            <a:ext cx="2565447" cy="484748"/>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700" b="1" dirty="0" err="1">
                <a:ln/>
                <a:solidFill>
                  <a:srgbClr val="00B050"/>
                </a:solidFill>
                <a:latin typeface="SVN-Avo" panose="02040603050506020204" pitchFamily="18" charset="0"/>
              </a:rPr>
              <a:t>Độ</a:t>
            </a:r>
            <a:r>
              <a:rPr lang="en-US" sz="2700" b="1" dirty="0">
                <a:ln/>
                <a:solidFill>
                  <a:srgbClr val="00B050"/>
                </a:solidFill>
                <a:latin typeface="SVN-Avo" panose="02040603050506020204" pitchFamily="18" charset="0"/>
              </a:rPr>
              <a:t> </a:t>
            </a:r>
            <a:r>
              <a:rPr lang="en-US" sz="2700" b="1" dirty="0" err="1">
                <a:ln/>
                <a:solidFill>
                  <a:srgbClr val="00B050"/>
                </a:solidFill>
                <a:latin typeface="SVN-Avo" panose="02040603050506020204" pitchFamily="18" charset="0"/>
              </a:rPr>
              <a:t>tuổi</a:t>
            </a:r>
            <a:r>
              <a:rPr lang="en-US" sz="2700" b="1">
                <a:ln/>
                <a:solidFill>
                  <a:srgbClr val="00B050"/>
                </a:solidFill>
                <a:latin typeface="SVN-Avo" panose="02040603050506020204" pitchFamily="18" charset="0"/>
              </a:rPr>
              <a:t>: 4- 5 tuổi</a:t>
            </a:r>
            <a:endParaRPr lang="en-US" sz="2700" b="1" dirty="0">
              <a:ln/>
              <a:solidFill>
                <a:srgbClr val="00B050"/>
              </a:solidFill>
              <a:latin typeface="SVN-Avo" panose="02040603050506020204" pitchFamily="18" charset="0"/>
            </a:endParaRPr>
          </a:p>
        </p:txBody>
      </p:sp>
      <p:sp>
        <p:nvSpPr>
          <p:cNvPr id="3" name="TextBox 2">
            <a:extLst>
              <a:ext uri="{FF2B5EF4-FFF2-40B4-BE49-F238E27FC236}">
                <a16:creationId xmlns:a16="http://schemas.microsoft.com/office/drawing/2014/main" id="{DB758CE8-B530-7E22-EA77-035BDBAF68F7}"/>
              </a:ext>
            </a:extLst>
          </p:cNvPr>
          <p:cNvSpPr txBox="1"/>
          <p:nvPr/>
        </p:nvSpPr>
        <p:spPr>
          <a:xfrm>
            <a:off x="2871682" y="5441535"/>
            <a:ext cx="2769576" cy="1338828"/>
          </a:xfrm>
          <a:prstGeom prst="rect">
            <a:avLst/>
          </a:prstGeom>
          <a:noFill/>
        </p:spPr>
        <p:txBody>
          <a:bodyPr wrap="square" rtlCol="0">
            <a:spAutoFit/>
          </a:bodyPr>
          <a:lstStyle/>
          <a:p>
            <a:endParaRPr lang="en-US" sz="1350"/>
          </a:p>
          <a:p>
            <a:endParaRPr lang="en-US" sz="1350"/>
          </a:p>
          <a:p>
            <a:r>
              <a:rPr lang="en-US" sz="1350"/>
              <a:t>                </a:t>
            </a:r>
          </a:p>
          <a:p>
            <a:endParaRPr lang="en-US" sz="1350"/>
          </a:p>
          <a:p>
            <a:endParaRPr lang="en-US" sz="1350"/>
          </a:p>
          <a:p>
            <a:r>
              <a:rPr lang="en-US" sz="1350"/>
              <a:t>                Năm học 2022-2023</a:t>
            </a:r>
          </a:p>
        </p:txBody>
      </p:sp>
    </p:spTree>
    <p:extLst>
      <p:ext uri="{BB962C8B-B14F-4D97-AF65-F5344CB8AC3E}">
        <p14:creationId xmlns:p14="http://schemas.microsoft.com/office/powerpoint/2010/main" val="1597505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1"/>
          </a:xfrm>
        </p:spPr>
      </p:pic>
      <p:sp>
        <p:nvSpPr>
          <p:cNvPr id="5" name="Cloud Callout 4"/>
          <p:cNvSpPr/>
          <p:nvPr/>
        </p:nvSpPr>
        <p:spPr>
          <a:xfrm>
            <a:off x="5486400" y="304800"/>
            <a:ext cx="3429000" cy="9144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chemeClr val="tx1"/>
                </a:solidFill>
                <a:latin typeface="+mj-lt"/>
              </a:rPr>
              <a:t>Gió làm đủ mọi cách cũng không đạt được mục đích</a:t>
            </a:r>
            <a:endParaRPr lang="en-US" sz="1400" b="1" dirty="0">
              <a:solidFill>
                <a:schemeClr val="tx1"/>
              </a:solidFill>
              <a:latin typeface="+mj-lt"/>
            </a:endParaRPr>
          </a:p>
        </p:txBody>
      </p:sp>
    </p:spTree>
    <p:extLst>
      <p:ext uri="{BB962C8B-B14F-4D97-AF65-F5344CB8AC3E}">
        <p14:creationId xmlns:p14="http://schemas.microsoft.com/office/powerpoint/2010/main" val="358248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44000" cy="6858000"/>
          </a:xfrm>
        </p:spPr>
      </p:pic>
      <p:sp>
        <p:nvSpPr>
          <p:cNvPr id="6" name="TextBox 5"/>
          <p:cNvSpPr txBox="1"/>
          <p:nvPr/>
        </p:nvSpPr>
        <p:spPr>
          <a:xfrm>
            <a:off x="1143000" y="914400"/>
            <a:ext cx="6934200" cy="646331"/>
          </a:xfrm>
          <a:prstGeom prst="rect">
            <a:avLst/>
          </a:prstGeom>
          <a:noFill/>
        </p:spPr>
        <p:txBody>
          <a:bodyPr wrap="square" rtlCol="0">
            <a:spAutoFit/>
          </a:bodyPr>
          <a:lstStyle/>
          <a:p>
            <a:pPr marL="285750" indent="-285750" algn="ctr">
              <a:buFont typeface="Arial" charset="0"/>
              <a:buChar char="•"/>
            </a:pPr>
            <a:r>
              <a:rPr lang="vi-VN" dirty="0">
                <a:latin typeface="+mj-lt"/>
              </a:rPr>
              <a:t>Lần 3: Cô cho trẻ xem video truyện: Gió và mặt trời</a:t>
            </a:r>
          </a:p>
          <a:p>
            <a:pPr algn="ctr"/>
            <a:r>
              <a:rPr lang="vi-VN" dirty="0">
                <a:latin typeface="+mj-lt"/>
              </a:rPr>
              <a:t>- Hỏi trẻ vừa được nghe câu chuyện gì?</a:t>
            </a:r>
            <a:endParaRPr lang="en-US" dirty="0">
              <a:latin typeface="+mj-lt"/>
            </a:endParaRPr>
          </a:p>
        </p:txBody>
      </p:sp>
    </p:spTree>
    <p:extLst>
      <p:ext uri="{BB962C8B-B14F-4D97-AF65-F5344CB8AC3E}">
        <p14:creationId xmlns:p14="http://schemas.microsoft.com/office/powerpoint/2010/main" val="245627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44000" cy="6858000"/>
          </a:xfrm>
        </p:spPr>
      </p:pic>
      <p:sp>
        <p:nvSpPr>
          <p:cNvPr id="5" name="TextBox 4"/>
          <p:cNvSpPr txBox="1"/>
          <p:nvPr/>
        </p:nvSpPr>
        <p:spPr>
          <a:xfrm>
            <a:off x="381000" y="457200"/>
            <a:ext cx="8229600" cy="6384825"/>
          </a:xfrm>
          <a:prstGeom prst="rect">
            <a:avLst/>
          </a:prstGeom>
          <a:noFill/>
        </p:spPr>
        <p:txBody>
          <a:bodyPr wrap="square" rtlCol="0">
            <a:spAutoFit/>
          </a:bodyPr>
          <a:lstStyle/>
          <a:p>
            <a:r>
              <a:rPr lang="vi-VN" sz="1400" b="1" dirty="0">
                <a:latin typeface="+mj-lt"/>
              </a:rPr>
              <a:t>I. Mục đích, yêu cầu</a:t>
            </a:r>
            <a:r>
              <a:rPr lang="vi-VN" sz="1400" dirty="0">
                <a:latin typeface="+mj-lt"/>
              </a:rPr>
              <a:t>.</a:t>
            </a:r>
          </a:p>
          <a:p>
            <a:pPr>
              <a:lnSpc>
                <a:spcPct val="130000"/>
              </a:lnSpc>
            </a:pPr>
            <a:r>
              <a:rPr lang="vi-VN" sz="1400" b="1" dirty="0">
                <a:latin typeface="+mj-lt"/>
              </a:rPr>
              <a:t>1 Kiến thức.</a:t>
            </a:r>
          </a:p>
          <a:p>
            <a:pPr marL="285750" indent="-285750">
              <a:lnSpc>
                <a:spcPct val="130000"/>
              </a:lnSpc>
              <a:buFontTx/>
              <a:buChar char="-"/>
            </a:pPr>
            <a:r>
              <a:rPr lang="vi-VN" sz="1400" dirty="0">
                <a:latin typeface="+mj-lt"/>
              </a:rPr>
              <a:t>Trẻ nhớ tên truyện: Gió và mặt trời</a:t>
            </a:r>
          </a:p>
          <a:p>
            <a:pPr marL="285750" indent="-285750">
              <a:lnSpc>
                <a:spcPct val="130000"/>
              </a:lnSpc>
              <a:buFontTx/>
              <a:buChar char="-"/>
            </a:pPr>
            <a:r>
              <a:rPr lang="en-US" sz="1400" dirty="0" err="1">
                <a:solidFill>
                  <a:srgbClr val="000000"/>
                </a:solidFill>
                <a:effectLst/>
                <a:latin typeface="Times New Roman"/>
                <a:ea typeface="Calibri"/>
              </a:rPr>
              <a:t>Trẻ</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hiểu</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nội</a:t>
            </a:r>
            <a:r>
              <a:rPr lang="en-US" sz="1400" dirty="0">
                <a:solidFill>
                  <a:srgbClr val="000000"/>
                </a:solidFill>
                <a:effectLst/>
                <a:latin typeface="Times New Roman"/>
                <a:ea typeface="Calibri"/>
              </a:rPr>
              <a:t> dung </a:t>
            </a:r>
            <a:r>
              <a:rPr lang="en-US" sz="1400" dirty="0" err="1">
                <a:solidFill>
                  <a:srgbClr val="000000"/>
                </a:solidFill>
                <a:effectLst/>
                <a:latin typeface="Times New Roman"/>
                <a:ea typeface="Calibri"/>
              </a:rPr>
              <a:t>truyện</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Thần</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gió</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kiêu</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ngạo</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cho</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mình</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là</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giỏi</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nhất</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nhưng</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đã</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phải</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chịu</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thua</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mặt</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trời</a:t>
            </a:r>
            <a:r>
              <a:rPr lang="en-US" sz="1400" dirty="0">
                <a:solidFill>
                  <a:srgbClr val="000000"/>
                </a:solidFill>
                <a:effectLst/>
                <a:latin typeface="Times New Roman"/>
                <a:ea typeface="Calibri"/>
              </a:rPr>
              <a:t>.</a:t>
            </a:r>
            <a:endParaRPr lang="vi-VN" sz="1400" dirty="0">
              <a:solidFill>
                <a:srgbClr val="000000"/>
              </a:solidFill>
              <a:effectLst/>
              <a:latin typeface="Times New Roman"/>
              <a:ea typeface="Calibri"/>
            </a:endParaRPr>
          </a:p>
          <a:p>
            <a:pPr marL="285750" indent="-285750">
              <a:lnSpc>
                <a:spcPct val="130000"/>
              </a:lnSpc>
              <a:buFontTx/>
              <a:buChar char="-"/>
            </a:pPr>
            <a:r>
              <a:rPr lang="vi-VN" sz="1400" dirty="0">
                <a:solidFill>
                  <a:srgbClr val="000000"/>
                </a:solidFill>
                <a:latin typeface="Times New Roman"/>
                <a:ea typeface="Calibri"/>
              </a:rPr>
              <a:t>Trẻ biết một số hiện tượng tự nhiên: Gió, mặt trời chiếu sáng chói chang</a:t>
            </a:r>
            <a:endParaRPr lang="en-US" sz="1300" dirty="0">
              <a:effectLst/>
              <a:latin typeface="Times New Roman"/>
              <a:ea typeface="Calibri"/>
            </a:endParaRPr>
          </a:p>
          <a:p>
            <a:pPr>
              <a:lnSpc>
                <a:spcPct val="130000"/>
              </a:lnSpc>
            </a:pPr>
            <a:r>
              <a:rPr lang="vi-VN" sz="1400" dirty="0">
                <a:solidFill>
                  <a:srgbClr val="000000"/>
                </a:solidFill>
                <a:effectLst/>
                <a:latin typeface="Times New Roman"/>
                <a:ea typeface="Calibri"/>
              </a:rPr>
              <a:t>- </a:t>
            </a:r>
            <a:r>
              <a:rPr lang="en-US" sz="1400" dirty="0" err="1">
                <a:solidFill>
                  <a:srgbClr val="000000"/>
                </a:solidFill>
                <a:effectLst/>
                <a:latin typeface="Times New Roman"/>
                <a:ea typeface="Calibri"/>
              </a:rPr>
              <a:t>Trẻ</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nhớ</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tên</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truyện</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tên</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các</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nhân</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vật</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trong</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truyện</a:t>
            </a:r>
            <a:endParaRPr lang="vi-VN" sz="1400" dirty="0">
              <a:solidFill>
                <a:srgbClr val="000000"/>
              </a:solidFill>
              <a:effectLst/>
              <a:latin typeface="Times New Roman"/>
              <a:ea typeface="Calibri"/>
            </a:endParaRPr>
          </a:p>
          <a:p>
            <a:pPr>
              <a:lnSpc>
                <a:spcPct val="130000"/>
              </a:lnSpc>
            </a:pPr>
            <a:r>
              <a:rPr lang="vi-VN" sz="1400" dirty="0">
                <a:solidFill>
                  <a:srgbClr val="000000"/>
                </a:solidFill>
                <a:latin typeface="Times New Roman"/>
                <a:ea typeface="Calibri"/>
              </a:rPr>
              <a:t>- Trẻ thuộc bài hát cho tôi đi làm mưa với</a:t>
            </a:r>
            <a:r>
              <a:rPr lang="en-US" sz="1400" dirty="0">
                <a:solidFill>
                  <a:srgbClr val="000000"/>
                </a:solidFill>
                <a:effectLst/>
                <a:latin typeface="Times New Roman"/>
                <a:ea typeface="Calibri"/>
              </a:rPr>
              <a:t>.</a:t>
            </a:r>
            <a:endParaRPr lang="en-US" sz="1300" dirty="0">
              <a:effectLst/>
              <a:latin typeface="Times New Roman"/>
              <a:ea typeface="Calibri"/>
            </a:endParaRPr>
          </a:p>
          <a:p>
            <a:pPr>
              <a:lnSpc>
                <a:spcPct val="130000"/>
              </a:lnSpc>
            </a:pPr>
            <a:r>
              <a:rPr lang="en-US" sz="1400" b="1" dirty="0">
                <a:solidFill>
                  <a:srgbClr val="000000"/>
                </a:solidFill>
                <a:effectLst/>
                <a:latin typeface="Times New Roman"/>
                <a:ea typeface="Calibri"/>
              </a:rPr>
              <a:t>2. </a:t>
            </a:r>
            <a:r>
              <a:rPr lang="en-US" sz="1400" b="1" dirty="0" err="1">
                <a:solidFill>
                  <a:srgbClr val="000000"/>
                </a:solidFill>
                <a:effectLst/>
                <a:latin typeface="Times New Roman"/>
                <a:ea typeface="Calibri"/>
              </a:rPr>
              <a:t>Kỹ</a:t>
            </a:r>
            <a:r>
              <a:rPr lang="en-US" sz="1400" b="1" dirty="0">
                <a:solidFill>
                  <a:srgbClr val="000000"/>
                </a:solidFill>
                <a:effectLst/>
                <a:latin typeface="Times New Roman"/>
                <a:ea typeface="Calibri"/>
              </a:rPr>
              <a:t> </a:t>
            </a:r>
            <a:r>
              <a:rPr lang="en-US" sz="1400" b="1" dirty="0" err="1">
                <a:solidFill>
                  <a:srgbClr val="000000"/>
                </a:solidFill>
                <a:effectLst/>
                <a:latin typeface="Times New Roman"/>
                <a:ea typeface="Calibri"/>
              </a:rPr>
              <a:t>năng</a:t>
            </a:r>
            <a:r>
              <a:rPr lang="en-US" sz="1400" b="1" dirty="0">
                <a:solidFill>
                  <a:srgbClr val="000000"/>
                </a:solidFill>
                <a:effectLst/>
                <a:latin typeface="Times New Roman"/>
                <a:ea typeface="Calibri"/>
              </a:rPr>
              <a:t>: </a:t>
            </a:r>
            <a:endParaRPr lang="en-US" sz="1300" dirty="0">
              <a:effectLst/>
              <a:latin typeface="Times New Roman"/>
              <a:ea typeface="Calibri"/>
            </a:endParaRPr>
          </a:p>
          <a:p>
            <a:pPr>
              <a:lnSpc>
                <a:spcPct val="130000"/>
              </a:lnSpc>
            </a:pP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Trẻ</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lắng</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nghe</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và</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trả</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lời</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câu</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hỏi</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của</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cô</a:t>
            </a:r>
            <a:r>
              <a:rPr lang="en-US" sz="1400" dirty="0">
                <a:solidFill>
                  <a:srgbClr val="000000"/>
                </a:solidFill>
                <a:effectLst/>
                <a:latin typeface="Times New Roman"/>
                <a:ea typeface="Calibri"/>
              </a:rPr>
              <a:t> to </a:t>
            </a:r>
            <a:r>
              <a:rPr lang="en-US" sz="1400" dirty="0" err="1">
                <a:solidFill>
                  <a:srgbClr val="000000"/>
                </a:solidFill>
                <a:effectLst/>
                <a:latin typeface="Times New Roman"/>
                <a:ea typeface="Calibri"/>
              </a:rPr>
              <a:t>rõ</a:t>
            </a:r>
            <a:r>
              <a:rPr lang="vi-VN" sz="1400" dirty="0">
                <a:solidFill>
                  <a:srgbClr val="000000"/>
                </a:solidFill>
                <a:latin typeface="Times New Roman"/>
                <a:ea typeface="Calibri"/>
              </a:rPr>
              <a:t>, </a:t>
            </a:r>
            <a:r>
              <a:rPr lang="vi-VN" sz="1400" dirty="0">
                <a:solidFill>
                  <a:srgbClr val="000000"/>
                </a:solidFill>
                <a:effectLst/>
                <a:latin typeface="Times New Roman"/>
                <a:ea typeface="Calibri"/>
              </a:rPr>
              <a:t>mạch lạc</a:t>
            </a:r>
            <a:endParaRPr lang="en-US" sz="1300" dirty="0">
              <a:effectLst/>
              <a:latin typeface="Times New Roman"/>
              <a:ea typeface="Calibri"/>
            </a:endParaRPr>
          </a:p>
          <a:p>
            <a:pPr>
              <a:lnSpc>
                <a:spcPct val="130000"/>
              </a:lnSpc>
            </a:pP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Trẻ</a:t>
            </a:r>
            <a:r>
              <a:rPr lang="en-US" sz="1400" dirty="0">
                <a:solidFill>
                  <a:srgbClr val="000000"/>
                </a:solidFill>
                <a:effectLst/>
                <a:latin typeface="Times New Roman"/>
                <a:ea typeface="Calibri"/>
              </a:rPr>
              <a:t> </a:t>
            </a:r>
            <a:r>
              <a:rPr lang="en-US" sz="1300" dirty="0" err="1">
                <a:effectLst/>
                <a:latin typeface="Times New Roman"/>
                <a:ea typeface="Calibri"/>
              </a:rPr>
              <a:t>sử</a:t>
            </a:r>
            <a:r>
              <a:rPr lang="en-US" sz="1300" dirty="0">
                <a:effectLst/>
                <a:latin typeface="Times New Roman"/>
                <a:ea typeface="Calibri"/>
              </a:rPr>
              <a:t> </a:t>
            </a:r>
            <a:r>
              <a:rPr lang="en-US" sz="1300" dirty="0" err="1">
                <a:effectLst/>
                <a:latin typeface="Times New Roman"/>
                <a:ea typeface="Calibri"/>
              </a:rPr>
              <a:t>dụng</a:t>
            </a:r>
            <a:r>
              <a:rPr lang="en-US" sz="1300" dirty="0">
                <a:effectLst/>
                <a:latin typeface="Times New Roman"/>
                <a:ea typeface="Calibri"/>
              </a:rPr>
              <a:t> </a:t>
            </a:r>
            <a:r>
              <a:rPr lang="en-US" sz="1300" dirty="0" err="1">
                <a:effectLst/>
                <a:latin typeface="Times New Roman"/>
                <a:ea typeface="Calibri"/>
              </a:rPr>
              <a:t>được</a:t>
            </a:r>
            <a:r>
              <a:rPr lang="en-US" sz="1300" dirty="0">
                <a:effectLst/>
                <a:latin typeface="Times New Roman"/>
                <a:ea typeface="Calibri"/>
              </a:rPr>
              <a:t> </a:t>
            </a:r>
            <a:r>
              <a:rPr lang="en-US" sz="1300" dirty="0" err="1">
                <a:effectLst/>
                <a:latin typeface="Times New Roman"/>
                <a:ea typeface="Calibri"/>
              </a:rPr>
              <a:t>câu</a:t>
            </a:r>
            <a:r>
              <a:rPr lang="en-US" sz="1300" dirty="0">
                <a:effectLst/>
                <a:latin typeface="Times New Roman"/>
                <a:ea typeface="Calibri"/>
              </a:rPr>
              <a:t> </a:t>
            </a:r>
            <a:r>
              <a:rPr lang="en-US" sz="1300" dirty="0" err="1">
                <a:effectLst/>
                <a:latin typeface="Times New Roman"/>
                <a:ea typeface="Calibri"/>
              </a:rPr>
              <a:t>đơn</a:t>
            </a:r>
            <a:r>
              <a:rPr lang="en-US" sz="1300" dirty="0">
                <a:effectLst/>
                <a:latin typeface="Times New Roman"/>
                <a:ea typeface="Calibri"/>
              </a:rPr>
              <a:t>, </a:t>
            </a:r>
            <a:r>
              <a:rPr lang="en-US" sz="1300" dirty="0" err="1">
                <a:effectLst/>
                <a:latin typeface="Times New Roman"/>
                <a:ea typeface="Calibri"/>
              </a:rPr>
              <a:t>câu</a:t>
            </a:r>
            <a:r>
              <a:rPr lang="en-US" sz="1300" dirty="0">
                <a:effectLst/>
                <a:latin typeface="Times New Roman"/>
                <a:ea typeface="Calibri"/>
              </a:rPr>
              <a:t> </a:t>
            </a:r>
            <a:r>
              <a:rPr lang="en-US" sz="1300" dirty="0" err="1">
                <a:effectLst/>
                <a:latin typeface="Times New Roman"/>
                <a:ea typeface="Calibri"/>
              </a:rPr>
              <a:t>ghép</a:t>
            </a:r>
            <a:r>
              <a:rPr lang="en-US" sz="1300" dirty="0">
                <a:effectLst/>
                <a:latin typeface="Times New Roman"/>
                <a:ea typeface="Calibri"/>
              </a:rPr>
              <a:t>.  </a:t>
            </a:r>
          </a:p>
          <a:p>
            <a:pPr>
              <a:lnSpc>
                <a:spcPct val="130000"/>
              </a:lnSpc>
            </a:pPr>
            <a:r>
              <a:rPr lang="en-US" sz="1400" b="1" dirty="0">
                <a:solidFill>
                  <a:srgbClr val="000000"/>
                </a:solidFill>
                <a:effectLst/>
                <a:latin typeface="Times New Roman"/>
                <a:ea typeface="Calibri"/>
              </a:rPr>
              <a:t>3. </a:t>
            </a:r>
            <a:r>
              <a:rPr lang="en-US" sz="1400" b="1" dirty="0" err="1">
                <a:solidFill>
                  <a:srgbClr val="000000"/>
                </a:solidFill>
                <a:effectLst/>
                <a:latin typeface="Times New Roman"/>
                <a:ea typeface="Calibri"/>
              </a:rPr>
              <a:t>Thái</a:t>
            </a:r>
            <a:r>
              <a:rPr lang="en-US" sz="1400" b="1" dirty="0">
                <a:solidFill>
                  <a:srgbClr val="000000"/>
                </a:solidFill>
                <a:effectLst/>
                <a:latin typeface="Times New Roman"/>
                <a:ea typeface="Calibri"/>
              </a:rPr>
              <a:t> </a:t>
            </a:r>
            <a:r>
              <a:rPr lang="en-US" sz="1400" b="1" dirty="0" err="1">
                <a:solidFill>
                  <a:srgbClr val="000000"/>
                </a:solidFill>
                <a:effectLst/>
                <a:latin typeface="Times New Roman"/>
                <a:ea typeface="Calibri"/>
              </a:rPr>
              <a:t>độ</a:t>
            </a:r>
            <a:r>
              <a:rPr lang="en-US" sz="1400" b="1" dirty="0">
                <a:solidFill>
                  <a:srgbClr val="000000"/>
                </a:solidFill>
                <a:effectLst/>
                <a:latin typeface="Times New Roman"/>
                <a:ea typeface="Calibri"/>
              </a:rPr>
              <a:t>:</a:t>
            </a:r>
            <a:endParaRPr lang="en-US" sz="1300" dirty="0">
              <a:effectLst/>
              <a:latin typeface="Times New Roman"/>
              <a:ea typeface="Calibri"/>
            </a:endParaRPr>
          </a:p>
          <a:p>
            <a:pPr>
              <a:lnSpc>
                <a:spcPct val="130000"/>
              </a:lnSpc>
            </a:pP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Trẻ</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biết</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vâng</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lời</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ngườ</a:t>
            </a:r>
            <a:r>
              <a:rPr lang="vi-VN" sz="1400" dirty="0">
                <a:solidFill>
                  <a:srgbClr val="000000"/>
                </a:solidFill>
                <a:effectLst/>
                <a:latin typeface="Times New Roman"/>
                <a:ea typeface="Calibri"/>
              </a:rPr>
              <a:t>i lớn, khiêm tốn với bạn bè</a:t>
            </a:r>
            <a:endParaRPr lang="en-US" sz="1300" dirty="0">
              <a:effectLst/>
              <a:latin typeface="Times New Roman"/>
              <a:ea typeface="Calibri"/>
            </a:endParaRPr>
          </a:p>
          <a:p>
            <a:pPr>
              <a:lnSpc>
                <a:spcPct val="130000"/>
              </a:lnSpc>
            </a:pP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Trẻ</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hứng</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thú</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hoạt</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động</a:t>
            </a:r>
            <a:r>
              <a:rPr lang="en-US" sz="1400" dirty="0">
                <a:solidFill>
                  <a:srgbClr val="000000"/>
                </a:solidFill>
                <a:effectLst/>
                <a:latin typeface="Times New Roman"/>
                <a:ea typeface="Calibri"/>
              </a:rPr>
              <a:t>.</a:t>
            </a:r>
            <a:endParaRPr lang="en-US" sz="1300" dirty="0">
              <a:effectLst/>
              <a:latin typeface="Times New Roman"/>
              <a:ea typeface="Calibri"/>
            </a:endParaRPr>
          </a:p>
          <a:p>
            <a:pPr>
              <a:lnSpc>
                <a:spcPct val="130000"/>
              </a:lnSpc>
            </a:pPr>
            <a:r>
              <a:rPr lang="en-US" sz="1400" dirty="0">
                <a:solidFill>
                  <a:srgbClr val="000000"/>
                </a:solidFill>
                <a:effectLst/>
                <a:latin typeface="Times New Roman"/>
                <a:ea typeface="Calibri"/>
              </a:rPr>
              <a:t> </a:t>
            </a:r>
            <a:r>
              <a:rPr lang="vi-VN" sz="1400" b="1" dirty="0">
                <a:solidFill>
                  <a:srgbClr val="000000"/>
                </a:solidFill>
                <a:effectLst/>
                <a:latin typeface="Times New Roman"/>
                <a:ea typeface="Calibri"/>
              </a:rPr>
              <a:t>II Đồ dùng</a:t>
            </a:r>
            <a:endParaRPr lang="en-US" sz="1300" b="1" dirty="0">
              <a:effectLst/>
              <a:latin typeface="Times New Roman"/>
              <a:ea typeface="Calibri"/>
            </a:endParaRPr>
          </a:p>
          <a:p>
            <a:pPr>
              <a:lnSpc>
                <a:spcPct val="130000"/>
              </a:lnSpc>
            </a:pPr>
            <a:r>
              <a:rPr lang="nl-BE" sz="1400" b="1" dirty="0">
                <a:solidFill>
                  <a:srgbClr val="000000"/>
                </a:solidFill>
                <a:effectLst/>
                <a:latin typeface="Times New Roman"/>
                <a:ea typeface="Calibri"/>
              </a:rPr>
              <a:t>1. Đồ dùng của cô </a:t>
            </a:r>
            <a:endParaRPr lang="en-US" sz="1300" dirty="0">
              <a:effectLst/>
              <a:latin typeface="Times New Roman"/>
              <a:ea typeface="Calibri"/>
            </a:endParaRPr>
          </a:p>
          <a:p>
            <a:pPr>
              <a:lnSpc>
                <a:spcPct val="130000"/>
              </a:lnSpc>
            </a:pPr>
            <a:r>
              <a:rPr lang="nl-BE" sz="1400" dirty="0">
                <a:solidFill>
                  <a:srgbClr val="000000"/>
                </a:solidFill>
                <a:effectLst/>
                <a:latin typeface="Times New Roman"/>
                <a:ea typeface="Calibri"/>
              </a:rPr>
              <a:t>- Gíáo án điện tử</a:t>
            </a:r>
            <a:endParaRPr lang="en-US" sz="1300" dirty="0">
              <a:effectLst/>
              <a:latin typeface="Times New Roman"/>
              <a:ea typeface="Calibri"/>
            </a:endParaRPr>
          </a:p>
          <a:p>
            <a:pPr>
              <a:lnSpc>
                <a:spcPct val="130000"/>
              </a:lnSpc>
            </a:pP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Tranh</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truyện</a:t>
            </a:r>
            <a:r>
              <a:rPr lang="en-US" sz="1400" dirty="0">
                <a:solidFill>
                  <a:srgbClr val="000000"/>
                </a:solidFill>
                <a:effectLst/>
                <a:latin typeface="Times New Roman"/>
                <a:ea typeface="Calibri"/>
              </a:rPr>
              <a:t> minh </a:t>
            </a:r>
            <a:endParaRPr lang="en-US" sz="1300" dirty="0">
              <a:effectLst/>
              <a:latin typeface="Times New Roman"/>
              <a:ea typeface="Calibri"/>
            </a:endParaRPr>
          </a:p>
          <a:p>
            <a:pPr>
              <a:lnSpc>
                <a:spcPct val="130000"/>
              </a:lnSpc>
            </a:pPr>
            <a:r>
              <a:rPr lang="en-US" sz="1400" dirty="0" err="1">
                <a:solidFill>
                  <a:srgbClr val="000000"/>
                </a:solidFill>
                <a:effectLst/>
                <a:latin typeface="Times New Roman"/>
                <a:ea typeface="Calibri"/>
              </a:rPr>
              <a:t>hoạ</a:t>
            </a:r>
            <a:r>
              <a:rPr lang="en-US" sz="1400" dirty="0">
                <a:solidFill>
                  <a:srgbClr val="000000"/>
                </a:solidFill>
                <a:effectLst/>
                <a:latin typeface="Times New Roman"/>
                <a:ea typeface="Calibri"/>
              </a:rPr>
              <a:t>.</a:t>
            </a:r>
            <a:endParaRPr lang="vi-VN" sz="1400" dirty="0">
              <a:solidFill>
                <a:srgbClr val="000000"/>
              </a:solidFill>
              <a:effectLst/>
              <a:latin typeface="Times New Roman"/>
              <a:ea typeface="Calibri"/>
            </a:endParaRPr>
          </a:p>
          <a:p>
            <a:pPr marL="285750" indent="-285750">
              <a:lnSpc>
                <a:spcPct val="130000"/>
              </a:lnSpc>
              <a:buFontTx/>
              <a:buChar char="-"/>
            </a:pPr>
            <a:r>
              <a:rPr lang="vi-VN" sz="1400" dirty="0">
                <a:solidFill>
                  <a:srgbClr val="000000"/>
                </a:solidFill>
                <a:latin typeface="Times New Roman"/>
                <a:ea typeface="Calibri"/>
              </a:rPr>
              <a:t>Nhạc bài hát: Cho tôi đi làm mưa với</a:t>
            </a:r>
          </a:p>
          <a:p>
            <a:pPr marL="285750" indent="-285750">
              <a:lnSpc>
                <a:spcPct val="130000"/>
              </a:lnSpc>
              <a:buFontTx/>
              <a:buChar char="-"/>
            </a:pPr>
            <a:endParaRPr lang="vi-VN" sz="1400" dirty="0">
              <a:solidFill>
                <a:srgbClr val="000000"/>
              </a:solidFill>
              <a:latin typeface="Times New Roman"/>
              <a:ea typeface="Calibri"/>
            </a:endParaRPr>
          </a:p>
          <a:p>
            <a:pPr marL="285750" indent="-285750">
              <a:lnSpc>
                <a:spcPct val="130000"/>
              </a:lnSpc>
              <a:buFontTx/>
              <a:buChar char="-"/>
            </a:pPr>
            <a:endParaRPr lang="en-US" sz="1300" dirty="0">
              <a:effectLst/>
              <a:latin typeface="Times New Roman"/>
              <a:ea typeface="Calibri"/>
            </a:endParaRPr>
          </a:p>
          <a:p>
            <a:pPr>
              <a:lnSpc>
                <a:spcPct val="130000"/>
              </a:lnSpc>
            </a:pPr>
            <a:r>
              <a:rPr lang="pt-BR" sz="1400" b="1" dirty="0">
                <a:solidFill>
                  <a:srgbClr val="000000"/>
                </a:solidFill>
                <a:effectLst/>
                <a:latin typeface="Times New Roman"/>
                <a:ea typeface="Calibri"/>
              </a:rPr>
              <a:t> </a:t>
            </a:r>
            <a:endParaRPr lang="en-US" sz="1300" dirty="0">
              <a:effectLst/>
              <a:latin typeface="Times New Roman"/>
              <a:ea typeface="Calibri"/>
            </a:endParaRPr>
          </a:p>
          <a:p>
            <a:endParaRPr lang="en-US" sz="1400" b="1" dirty="0">
              <a:latin typeface="+mj-lt"/>
            </a:endParaRPr>
          </a:p>
        </p:txBody>
      </p:sp>
    </p:spTree>
    <p:extLst>
      <p:ext uri="{BB962C8B-B14F-4D97-AF65-F5344CB8AC3E}">
        <p14:creationId xmlns:p14="http://schemas.microsoft.com/office/powerpoint/2010/main" val="289524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344"/>
            <a:ext cx="9143999" cy="6858000"/>
          </a:xfrm>
        </p:spPr>
      </p:pic>
      <p:sp>
        <p:nvSpPr>
          <p:cNvPr id="5" name="TextBox 4"/>
          <p:cNvSpPr txBox="1"/>
          <p:nvPr/>
        </p:nvSpPr>
        <p:spPr>
          <a:xfrm>
            <a:off x="304800" y="304800"/>
            <a:ext cx="8458200" cy="6334042"/>
          </a:xfrm>
          <a:prstGeom prst="rect">
            <a:avLst/>
          </a:prstGeom>
          <a:noFill/>
        </p:spPr>
        <p:txBody>
          <a:bodyPr wrap="square" rtlCol="0">
            <a:spAutoFit/>
          </a:bodyPr>
          <a:lstStyle/>
          <a:p>
            <a:pPr>
              <a:lnSpc>
                <a:spcPct val="130000"/>
              </a:lnSpc>
            </a:pPr>
            <a:r>
              <a:rPr lang="vi-VN" sz="1400" b="1" dirty="0">
                <a:solidFill>
                  <a:srgbClr val="000000"/>
                </a:solidFill>
                <a:latin typeface="Times New Roman"/>
                <a:ea typeface="Calibri"/>
              </a:rPr>
              <a:t>1</a:t>
            </a:r>
            <a:r>
              <a:rPr lang="es-ES" b="1" dirty="0">
                <a:solidFill>
                  <a:srgbClr val="000000"/>
                </a:solidFill>
                <a:effectLst/>
                <a:latin typeface="Times New Roman"/>
                <a:ea typeface="Calibri"/>
              </a:rPr>
              <a:t>.</a:t>
            </a:r>
            <a:r>
              <a:rPr lang="es-ES" dirty="0">
                <a:solidFill>
                  <a:srgbClr val="000000"/>
                </a:solidFill>
                <a:effectLst/>
                <a:latin typeface="Times New Roman"/>
                <a:ea typeface="Calibri"/>
              </a:rPr>
              <a:t> </a:t>
            </a:r>
            <a:r>
              <a:rPr lang="pt-BR" sz="1400" b="1" dirty="0">
                <a:solidFill>
                  <a:srgbClr val="000000"/>
                </a:solidFill>
                <a:effectLst/>
                <a:latin typeface="Times New Roman"/>
                <a:ea typeface="Calibri"/>
              </a:rPr>
              <a:t>Ổn định tổ chức:</a:t>
            </a:r>
            <a:endParaRPr lang="en-US" sz="1400" dirty="0">
              <a:effectLst/>
              <a:latin typeface="Times New Roman"/>
              <a:ea typeface="Calibri"/>
            </a:endParaRPr>
          </a:p>
          <a:p>
            <a:pPr>
              <a:lnSpc>
                <a:spcPct val="130000"/>
              </a:lnSpc>
            </a:pPr>
            <a:r>
              <a:rPr lang="pt-BR" sz="1400" dirty="0">
                <a:solidFill>
                  <a:srgbClr val="000000"/>
                </a:solidFill>
                <a:effectLst/>
                <a:latin typeface="Times New Roman"/>
                <a:ea typeface="Calibri"/>
              </a:rPr>
              <a:t>- Cho trẻ </a:t>
            </a:r>
            <a:r>
              <a:rPr lang="vi-VN" sz="1400" dirty="0">
                <a:solidFill>
                  <a:srgbClr val="000000"/>
                </a:solidFill>
                <a:effectLst/>
                <a:latin typeface="Times New Roman"/>
                <a:ea typeface="Calibri"/>
              </a:rPr>
              <a:t> hát: Cho tôi đi làm mưa với</a:t>
            </a:r>
            <a:r>
              <a:rPr lang="pt-BR" sz="1400" dirty="0">
                <a:solidFill>
                  <a:srgbClr val="000000"/>
                </a:solidFill>
                <a:effectLst/>
                <a:latin typeface="Times New Roman"/>
                <a:ea typeface="Calibri"/>
              </a:rPr>
              <a:t>.</a:t>
            </a:r>
            <a:endParaRPr lang="en-US" sz="1400" dirty="0">
              <a:effectLst/>
              <a:latin typeface="Times New Roman"/>
              <a:ea typeface="Calibri"/>
            </a:endParaRPr>
          </a:p>
          <a:p>
            <a:pPr>
              <a:lnSpc>
                <a:spcPct val="130000"/>
              </a:lnSpc>
            </a:pPr>
            <a:r>
              <a:rPr lang="vi-VN" sz="1400" dirty="0">
                <a:solidFill>
                  <a:srgbClr val="000000"/>
                </a:solidFill>
                <a:latin typeface="Times New Roman"/>
                <a:ea typeface="Calibri"/>
              </a:rPr>
              <a:t>- Trò chuyện: Cô biết một câu truyện nói bạn gió luôn cho mình là người mạnh nhất. Để biết xem gió có phải là người mạnh nhất không bây giờ cô sẽ kể cho các con nghe truyện « Gió và mặt trời».</a:t>
            </a:r>
            <a:endParaRPr lang="en-US" sz="1400" dirty="0">
              <a:effectLst/>
              <a:latin typeface="Times New Roman"/>
              <a:ea typeface="Calibri"/>
            </a:endParaRPr>
          </a:p>
          <a:p>
            <a:pPr>
              <a:lnSpc>
                <a:spcPct val="130000"/>
              </a:lnSpc>
            </a:pPr>
            <a:r>
              <a:rPr lang="pt-BR" sz="1400" b="1" dirty="0">
                <a:solidFill>
                  <a:srgbClr val="000000"/>
                </a:solidFill>
                <a:effectLst/>
                <a:latin typeface="Times New Roman"/>
                <a:ea typeface="Calibri"/>
              </a:rPr>
              <a:t>2.Phương phám hình thức tổ chức:</a:t>
            </a:r>
            <a:endParaRPr lang="en-US" sz="1400" dirty="0">
              <a:effectLst/>
              <a:latin typeface="Times New Roman"/>
              <a:ea typeface="Calibri"/>
            </a:endParaRPr>
          </a:p>
          <a:p>
            <a:pPr>
              <a:lnSpc>
                <a:spcPct val="130000"/>
              </a:lnSpc>
            </a:pPr>
            <a:r>
              <a:rPr lang="pt-BR" sz="1400" dirty="0">
                <a:solidFill>
                  <a:srgbClr val="000000"/>
                </a:solidFill>
                <a:effectLst/>
                <a:latin typeface="Times New Roman"/>
                <a:ea typeface="Calibri"/>
              </a:rPr>
              <a:t> - Cô kể cho trẻ nghe;</a:t>
            </a:r>
            <a:endParaRPr lang="en-US" sz="1400" dirty="0">
              <a:effectLst/>
              <a:latin typeface="Times New Roman"/>
              <a:ea typeface="Calibri"/>
            </a:endParaRPr>
          </a:p>
          <a:p>
            <a:pPr>
              <a:lnSpc>
                <a:spcPct val="130000"/>
              </a:lnSpc>
            </a:pPr>
            <a:r>
              <a:rPr lang="pt-BR" sz="1400" dirty="0">
                <a:solidFill>
                  <a:srgbClr val="000000"/>
                </a:solidFill>
                <a:effectLst/>
                <a:latin typeface="Times New Roman"/>
                <a:ea typeface="Calibri"/>
              </a:rPr>
              <a:t> Lần 1: </a:t>
            </a:r>
            <a:r>
              <a:rPr lang="vi-VN" sz="1400" dirty="0">
                <a:solidFill>
                  <a:srgbClr val="000000"/>
                </a:solidFill>
                <a:effectLst/>
                <a:latin typeface="Times New Roman"/>
                <a:ea typeface="Calibri"/>
              </a:rPr>
              <a:t>K</a:t>
            </a:r>
            <a:r>
              <a:rPr lang="pt-BR" sz="1400" dirty="0">
                <a:solidFill>
                  <a:srgbClr val="000000"/>
                </a:solidFill>
                <a:effectLst/>
                <a:latin typeface="Times New Roman"/>
                <a:ea typeface="Calibri"/>
              </a:rPr>
              <a:t>hông tranh</a:t>
            </a:r>
            <a:endParaRPr lang="vi-VN" sz="1400" dirty="0">
              <a:solidFill>
                <a:srgbClr val="000000"/>
              </a:solidFill>
              <a:effectLst/>
              <a:latin typeface="Times New Roman"/>
              <a:ea typeface="Calibri"/>
            </a:endParaRPr>
          </a:p>
          <a:p>
            <a:pPr marL="285750" indent="-285750">
              <a:lnSpc>
                <a:spcPct val="130000"/>
              </a:lnSpc>
              <a:buFontTx/>
              <a:buChar char="-"/>
            </a:pPr>
            <a:r>
              <a:rPr lang="vi-VN" sz="1400" dirty="0">
                <a:solidFill>
                  <a:srgbClr val="000000"/>
                </a:solidFill>
                <a:latin typeface="Times New Roman"/>
                <a:ea typeface="Calibri"/>
              </a:rPr>
              <a:t>Cô vừa kể cho các con nghe truyện gì?</a:t>
            </a:r>
          </a:p>
          <a:p>
            <a:pPr marL="285750" indent="-285750">
              <a:lnSpc>
                <a:spcPct val="130000"/>
              </a:lnSpc>
              <a:buFontTx/>
              <a:buChar char="-"/>
            </a:pPr>
            <a:r>
              <a:rPr lang="vi-VN" sz="1400" dirty="0">
                <a:solidFill>
                  <a:srgbClr val="000000"/>
                </a:solidFill>
                <a:latin typeface="Times New Roman"/>
                <a:ea typeface="Calibri"/>
              </a:rPr>
              <a:t>Lần 2: Kể trên máy tính  </a:t>
            </a:r>
          </a:p>
          <a:p>
            <a:pPr marL="285750" indent="-285750">
              <a:lnSpc>
                <a:spcPct val="130000"/>
              </a:lnSpc>
              <a:buFontTx/>
              <a:buChar char="-"/>
            </a:pPr>
            <a:r>
              <a:rPr lang="vi-VN" sz="1400" dirty="0">
                <a:solidFill>
                  <a:srgbClr val="000000"/>
                </a:solidFill>
                <a:latin typeface="Times New Roman"/>
                <a:ea typeface="Calibri"/>
              </a:rPr>
              <a:t>Cô vừa kể cho các con nghe câu truyện gì?</a:t>
            </a:r>
          </a:p>
          <a:p>
            <a:pPr>
              <a:lnSpc>
                <a:spcPct val="130000"/>
              </a:lnSpc>
            </a:pPr>
            <a:r>
              <a:rPr lang="vi-VN" sz="1400" dirty="0">
                <a:solidFill>
                  <a:srgbClr val="000000"/>
                </a:solidFill>
                <a:latin typeface="Times New Roman"/>
                <a:ea typeface="Calibri"/>
              </a:rPr>
              <a:t>* </a:t>
            </a:r>
            <a:r>
              <a:rPr lang="vi-VN" sz="1400" b="1" dirty="0">
                <a:solidFill>
                  <a:srgbClr val="000000"/>
                </a:solidFill>
                <a:latin typeface="Times New Roman"/>
                <a:ea typeface="Calibri"/>
              </a:rPr>
              <a:t>Đàm thoại</a:t>
            </a:r>
          </a:p>
          <a:p>
            <a:pPr>
              <a:lnSpc>
                <a:spcPct val="130000"/>
              </a:lnSpc>
            </a:pPr>
            <a:r>
              <a:rPr lang="vi-VN" sz="1400" b="1" dirty="0">
                <a:solidFill>
                  <a:srgbClr val="000000"/>
                </a:solidFill>
                <a:latin typeface="Times New Roman"/>
                <a:ea typeface="Calibri"/>
              </a:rPr>
              <a:t>+ </a:t>
            </a:r>
            <a:r>
              <a:rPr lang="vi-VN" sz="1400" dirty="0">
                <a:solidFill>
                  <a:srgbClr val="000000"/>
                </a:solidFill>
                <a:latin typeface="Times New Roman"/>
                <a:ea typeface="Calibri"/>
              </a:rPr>
              <a:t>Trong truyện có những nhân vật nào?</a:t>
            </a:r>
          </a:p>
          <a:p>
            <a:pPr>
              <a:lnSpc>
                <a:spcPct val="130000"/>
              </a:lnSpc>
            </a:pPr>
            <a:r>
              <a:rPr lang="vi-VN" sz="1400" dirty="0">
                <a:solidFill>
                  <a:srgbClr val="000000"/>
                </a:solidFill>
                <a:latin typeface="Times New Roman"/>
                <a:ea typeface="Calibri"/>
              </a:rPr>
              <a:t>+ Sau khi gây ra bao cơn dông, đổ biết bao nhà cửa... Gió tỏ ra như thế nào?</a:t>
            </a:r>
          </a:p>
          <a:p>
            <a:pPr>
              <a:lnSpc>
                <a:spcPct val="130000"/>
              </a:lnSpc>
            </a:pPr>
            <a:r>
              <a:rPr lang="vi-VN" sz="1400" dirty="0">
                <a:solidFill>
                  <a:srgbClr val="000000"/>
                </a:solidFill>
                <a:latin typeface="Times New Roman"/>
                <a:ea typeface="Calibri"/>
              </a:rPr>
              <a:t>+ Gió và mặt trời ai cũng cho rằng mình là người mạnh nhất. Theo các con ai là người mạnh nhất?</a:t>
            </a:r>
          </a:p>
          <a:p>
            <a:pPr>
              <a:lnSpc>
                <a:spcPct val="130000"/>
              </a:lnSpc>
            </a:pPr>
            <a:r>
              <a:rPr lang="vi-VN" sz="1400" dirty="0">
                <a:solidFill>
                  <a:srgbClr val="000000"/>
                </a:solidFill>
                <a:latin typeface="Times New Roman"/>
                <a:ea typeface="Calibri"/>
              </a:rPr>
              <a:t>+ Gió và mặt trời đã tổ chức cuộc thi như thế nào?</a:t>
            </a:r>
          </a:p>
          <a:p>
            <a:pPr>
              <a:lnSpc>
                <a:spcPct val="130000"/>
              </a:lnSpc>
            </a:pPr>
            <a:r>
              <a:rPr lang="vi-VN" sz="1400" dirty="0">
                <a:solidFill>
                  <a:srgbClr val="000000"/>
                </a:solidFill>
                <a:latin typeface="Times New Roman"/>
                <a:ea typeface="Calibri"/>
              </a:rPr>
              <a:t>+ Gió làm đủ mọi cách nhưng không đạt được mục đích? Ai là người làm bác nông dân cởi áo khoác?</a:t>
            </a:r>
          </a:p>
          <a:p>
            <a:pPr>
              <a:lnSpc>
                <a:spcPct val="130000"/>
              </a:lnSpc>
            </a:pPr>
            <a:r>
              <a:rPr lang="vi-VN" sz="1400" dirty="0">
                <a:solidFill>
                  <a:srgbClr val="000000"/>
                </a:solidFill>
                <a:latin typeface="Times New Roman"/>
                <a:ea typeface="Calibri"/>
              </a:rPr>
              <a:t>+ Mặt trời nhắn nhủ với gió điều gì?</a:t>
            </a:r>
          </a:p>
          <a:p>
            <a:pPr>
              <a:lnSpc>
                <a:spcPct val="130000"/>
              </a:lnSpc>
            </a:pPr>
            <a:r>
              <a:rPr lang="vi-VN" sz="1400" b="1" dirty="0">
                <a:solidFill>
                  <a:prstClr val="black"/>
                </a:solidFill>
                <a:latin typeface="Times New Roman"/>
              </a:rPr>
              <a:t> * Giáo dục: </a:t>
            </a:r>
            <a:r>
              <a:rPr lang="vi-VN" sz="1400" dirty="0">
                <a:solidFill>
                  <a:prstClr val="black"/>
                </a:solidFill>
                <a:latin typeface="Times New Roman"/>
              </a:rPr>
              <a:t>Qua câu truyệ « Gió và mặt trời» giáo dục trẻ không nên khoe khoang, biết khiêm tốn giúp đỡ những người xung quanh để cho cuộc sống tốt đẹp hơn</a:t>
            </a:r>
          </a:p>
          <a:p>
            <a:pPr>
              <a:lnSpc>
                <a:spcPct val="130000"/>
              </a:lnSpc>
            </a:pPr>
            <a:endParaRPr lang="vi-VN" sz="1400" dirty="0">
              <a:solidFill>
                <a:srgbClr val="000000"/>
              </a:solidFill>
              <a:latin typeface="Times New Roman"/>
              <a:ea typeface="Calibri"/>
            </a:endParaRPr>
          </a:p>
          <a:p>
            <a:pPr>
              <a:lnSpc>
                <a:spcPct val="130000"/>
              </a:lnSpc>
            </a:pPr>
            <a:endParaRPr lang="vi-VN" sz="1400" dirty="0">
              <a:solidFill>
                <a:srgbClr val="000000"/>
              </a:solidFill>
              <a:latin typeface="Times New Roman"/>
              <a:ea typeface="Calibri"/>
            </a:endParaRPr>
          </a:p>
          <a:p>
            <a:pPr>
              <a:lnSpc>
                <a:spcPct val="130000"/>
              </a:lnSpc>
            </a:pPr>
            <a:endParaRPr lang="vi-VN" sz="1400" dirty="0">
              <a:solidFill>
                <a:srgbClr val="000000"/>
              </a:solidFill>
              <a:latin typeface="Times New Roman"/>
              <a:ea typeface="Calibri"/>
            </a:endParaRPr>
          </a:p>
        </p:txBody>
      </p:sp>
    </p:spTree>
    <p:extLst>
      <p:ext uri="{BB962C8B-B14F-4D97-AF65-F5344CB8AC3E}">
        <p14:creationId xmlns:p14="http://schemas.microsoft.com/office/powerpoint/2010/main" val="57476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0"/>
            <a:ext cx="9220199" cy="6858000"/>
          </a:xfrm>
        </p:spPr>
      </p:pic>
      <p:sp>
        <p:nvSpPr>
          <p:cNvPr id="6" name="TextBox 5"/>
          <p:cNvSpPr txBox="1"/>
          <p:nvPr/>
        </p:nvSpPr>
        <p:spPr>
          <a:xfrm>
            <a:off x="533400" y="457200"/>
            <a:ext cx="7315200" cy="6334042"/>
          </a:xfrm>
          <a:prstGeom prst="rect">
            <a:avLst/>
          </a:prstGeom>
          <a:noFill/>
        </p:spPr>
        <p:txBody>
          <a:bodyPr wrap="square" rtlCol="0">
            <a:spAutoFit/>
          </a:bodyPr>
          <a:lstStyle/>
          <a:p>
            <a:pPr>
              <a:lnSpc>
                <a:spcPct val="130000"/>
              </a:lnSpc>
            </a:pPr>
            <a:r>
              <a:rPr lang="es-ES" b="1" dirty="0">
                <a:solidFill>
                  <a:srgbClr val="000000"/>
                </a:solidFill>
                <a:effectLst/>
                <a:latin typeface="Times New Roman"/>
                <a:ea typeface="Calibri"/>
              </a:rPr>
              <a:t>1</a:t>
            </a:r>
            <a:r>
              <a:rPr lang="es-ES" sz="1400" dirty="0">
                <a:solidFill>
                  <a:srgbClr val="000000"/>
                </a:solidFill>
                <a:effectLst/>
                <a:latin typeface="Times New Roman"/>
                <a:ea typeface="Calibri"/>
              </a:rPr>
              <a:t>. </a:t>
            </a:r>
            <a:r>
              <a:rPr lang="pt-BR" sz="1400" b="1" dirty="0">
                <a:solidFill>
                  <a:srgbClr val="000000"/>
                </a:solidFill>
                <a:effectLst/>
                <a:latin typeface="Times New Roman"/>
                <a:ea typeface="Calibri"/>
              </a:rPr>
              <a:t>Ổn định tổ chức:</a:t>
            </a:r>
            <a:endParaRPr lang="en-US" sz="1400" dirty="0">
              <a:effectLst/>
              <a:latin typeface="Times New Roman"/>
              <a:ea typeface="Calibri"/>
            </a:endParaRPr>
          </a:p>
          <a:p>
            <a:pPr>
              <a:lnSpc>
                <a:spcPct val="130000"/>
              </a:lnSpc>
            </a:pPr>
            <a:r>
              <a:rPr lang="vi-VN" sz="1400" dirty="0">
                <a:solidFill>
                  <a:srgbClr val="000000"/>
                </a:solidFill>
                <a:effectLst/>
                <a:latin typeface="Times New Roman"/>
                <a:ea typeface="Calibri"/>
              </a:rPr>
              <a:t>- </a:t>
            </a:r>
            <a:r>
              <a:rPr lang="pt-BR" sz="1400" dirty="0">
                <a:solidFill>
                  <a:srgbClr val="000000"/>
                </a:solidFill>
                <a:effectLst/>
                <a:latin typeface="Times New Roman"/>
                <a:ea typeface="Calibri"/>
              </a:rPr>
              <a:t>Cho trẻ </a:t>
            </a:r>
            <a:r>
              <a:rPr lang="vi-VN" sz="1400" dirty="0">
                <a:solidFill>
                  <a:srgbClr val="000000"/>
                </a:solidFill>
                <a:effectLst/>
                <a:latin typeface="Times New Roman"/>
                <a:ea typeface="Calibri"/>
              </a:rPr>
              <a:t>hát bài: Cho tôi đi làm mưa với</a:t>
            </a:r>
            <a:endParaRPr lang="vi-VN" sz="1400" dirty="0">
              <a:solidFill>
                <a:srgbClr val="000000"/>
              </a:solidFill>
              <a:latin typeface="Times New Roman"/>
              <a:ea typeface="Calibri"/>
            </a:endParaRPr>
          </a:p>
          <a:p>
            <a:pPr>
              <a:lnSpc>
                <a:spcPct val="130000"/>
              </a:lnSpc>
            </a:pPr>
            <a:r>
              <a:rPr lang="vi-VN" sz="1400" dirty="0">
                <a:solidFill>
                  <a:srgbClr val="000000"/>
                </a:solidFill>
                <a:latin typeface="Times New Roman"/>
                <a:ea typeface="Calibri"/>
              </a:rPr>
              <a:t>- Trò chuyện về nội dung bài hát: Bạn nhỏ xin chị Gió đi làm mưa để giúp cho cây cối vạn vật tốt tươi đấy, cô cũng biết một câu chuyện nói về Gió, nhưng Gió lại kiêu ngạo cho mình là giỏi nhất, để biết xem Gió có phải giỏi nhất không, bây giờ cô sẽ kể cho các con nghe câu chuyện: Gió và mặt Trời nhé!</a:t>
            </a:r>
            <a:endParaRPr lang="en-US" sz="1400" dirty="0">
              <a:effectLst/>
              <a:latin typeface="Times New Roman"/>
              <a:ea typeface="Calibri"/>
            </a:endParaRPr>
          </a:p>
          <a:p>
            <a:pPr>
              <a:lnSpc>
                <a:spcPct val="130000"/>
              </a:lnSpc>
            </a:pPr>
            <a:r>
              <a:rPr lang="pt-BR" sz="1400" b="1" dirty="0">
                <a:solidFill>
                  <a:srgbClr val="000000"/>
                </a:solidFill>
                <a:effectLst/>
                <a:latin typeface="Times New Roman"/>
                <a:ea typeface="Calibri"/>
              </a:rPr>
              <a:t>2.Phương phám hình thức tổ chức:</a:t>
            </a:r>
            <a:endParaRPr lang="en-US" sz="1400" dirty="0">
              <a:effectLst/>
              <a:latin typeface="Times New Roman"/>
              <a:ea typeface="Calibri"/>
            </a:endParaRPr>
          </a:p>
          <a:p>
            <a:pPr>
              <a:lnSpc>
                <a:spcPct val="130000"/>
              </a:lnSpc>
            </a:pPr>
            <a:r>
              <a:rPr lang="pt-BR" sz="1400" dirty="0">
                <a:solidFill>
                  <a:srgbClr val="000000"/>
                </a:solidFill>
                <a:effectLst/>
                <a:latin typeface="Times New Roman"/>
                <a:ea typeface="Calibri"/>
              </a:rPr>
              <a:t> - Cô kể cho trẻ nghe;</a:t>
            </a:r>
            <a:endParaRPr lang="en-US" sz="1400" dirty="0">
              <a:effectLst/>
              <a:latin typeface="Times New Roman"/>
              <a:ea typeface="Calibri"/>
            </a:endParaRPr>
          </a:p>
          <a:p>
            <a:pPr>
              <a:lnSpc>
                <a:spcPct val="130000"/>
              </a:lnSpc>
            </a:pPr>
            <a:r>
              <a:rPr lang="pt-BR" sz="1400" dirty="0">
                <a:solidFill>
                  <a:srgbClr val="000000"/>
                </a:solidFill>
                <a:effectLst/>
                <a:latin typeface="Times New Roman"/>
                <a:ea typeface="Calibri"/>
              </a:rPr>
              <a:t> Lần 1: </a:t>
            </a:r>
            <a:r>
              <a:rPr lang="vi-VN" sz="1400" dirty="0">
                <a:solidFill>
                  <a:srgbClr val="000000"/>
                </a:solidFill>
                <a:effectLst/>
                <a:latin typeface="Times New Roman"/>
                <a:ea typeface="Calibri"/>
              </a:rPr>
              <a:t>K</a:t>
            </a:r>
            <a:r>
              <a:rPr lang="pt-BR" sz="1400" dirty="0">
                <a:solidFill>
                  <a:srgbClr val="000000"/>
                </a:solidFill>
                <a:effectLst/>
                <a:latin typeface="Times New Roman"/>
                <a:ea typeface="Calibri"/>
              </a:rPr>
              <a:t>hông tranh</a:t>
            </a:r>
            <a:endParaRPr lang="vi-VN" sz="1400" dirty="0">
              <a:solidFill>
                <a:srgbClr val="000000"/>
              </a:solidFill>
              <a:effectLst/>
              <a:latin typeface="Times New Roman"/>
              <a:ea typeface="Calibri"/>
            </a:endParaRPr>
          </a:p>
          <a:p>
            <a:pPr>
              <a:lnSpc>
                <a:spcPct val="130000"/>
              </a:lnSpc>
            </a:pPr>
            <a:r>
              <a:rPr lang="vi-VN" sz="1400" dirty="0">
                <a:solidFill>
                  <a:srgbClr val="000000"/>
                </a:solidFill>
                <a:latin typeface="Times New Roman"/>
                <a:ea typeface="Calibri"/>
              </a:rPr>
              <a:t>- Hỏi trẻ: Cô kể cho các con nghe truyện gì?</a:t>
            </a:r>
            <a:endParaRPr lang="en-US" sz="1400" dirty="0">
              <a:effectLst/>
              <a:latin typeface="Times New Roman"/>
              <a:ea typeface="Calibri"/>
            </a:endParaRPr>
          </a:p>
          <a:p>
            <a:pPr>
              <a:lnSpc>
                <a:spcPct val="130000"/>
              </a:lnSpc>
            </a:pPr>
            <a:r>
              <a:rPr lang="pt-BR" sz="1400" dirty="0">
                <a:solidFill>
                  <a:srgbClr val="000000"/>
                </a:solidFill>
                <a:effectLst/>
                <a:latin typeface="Times New Roman"/>
                <a:ea typeface="Calibri"/>
              </a:rPr>
              <a:t> Lần 2:</a:t>
            </a:r>
            <a:r>
              <a:rPr lang="vi-VN" sz="1400" dirty="0">
                <a:solidFill>
                  <a:srgbClr val="000000"/>
                </a:solidFill>
                <a:effectLst/>
                <a:latin typeface="Times New Roman"/>
                <a:ea typeface="Calibri"/>
              </a:rPr>
              <a:t> Kể chuyện +</a:t>
            </a:r>
            <a:r>
              <a:rPr lang="pt-BR" sz="1400" dirty="0">
                <a:solidFill>
                  <a:srgbClr val="000000"/>
                </a:solidFill>
                <a:effectLst/>
                <a:latin typeface="Times New Roman"/>
                <a:ea typeface="Calibri"/>
              </a:rPr>
              <a:t> minh hoạ tranh</a:t>
            </a:r>
            <a:endParaRPr lang="en-US" sz="1400" dirty="0">
              <a:effectLst/>
              <a:latin typeface="Times New Roman"/>
              <a:ea typeface="Calibri"/>
            </a:endParaRPr>
          </a:p>
          <a:p>
            <a:pPr>
              <a:lnSpc>
                <a:spcPct val="130000"/>
              </a:lnSpc>
            </a:pPr>
            <a:r>
              <a:rPr lang="pt-BR" sz="1400" dirty="0">
                <a:solidFill>
                  <a:srgbClr val="000000"/>
                </a:solidFill>
                <a:effectLst/>
                <a:latin typeface="Times New Roman"/>
                <a:ea typeface="Calibri"/>
              </a:rPr>
              <a:t>- Đàm thoại, và trích dẫn</a:t>
            </a:r>
            <a:endParaRPr lang="en-US" sz="1400" dirty="0">
              <a:effectLst/>
              <a:latin typeface="Times New Roman"/>
              <a:ea typeface="Calibri"/>
            </a:endParaRPr>
          </a:p>
          <a:p>
            <a:pPr>
              <a:lnSpc>
                <a:spcPct val="130000"/>
              </a:lnSpc>
            </a:pPr>
            <a:r>
              <a:rPr lang="pt-BR" sz="1400" dirty="0">
                <a:solidFill>
                  <a:srgbClr val="000000"/>
                </a:solidFill>
                <a:effectLst/>
                <a:latin typeface="Times New Roman"/>
                <a:ea typeface="Calibri"/>
              </a:rPr>
              <a:t>   + Cô vừa kể cho các con nghe </a:t>
            </a:r>
            <a:r>
              <a:rPr lang="vi-VN" sz="1400" dirty="0">
                <a:solidFill>
                  <a:srgbClr val="000000"/>
                </a:solidFill>
                <a:effectLst/>
                <a:latin typeface="Times New Roman"/>
                <a:ea typeface="Calibri"/>
              </a:rPr>
              <a:t>tr</a:t>
            </a:r>
            <a:r>
              <a:rPr lang="pt-BR" sz="1400" dirty="0">
                <a:solidFill>
                  <a:srgbClr val="000000"/>
                </a:solidFill>
                <a:effectLst/>
                <a:latin typeface="Times New Roman"/>
                <a:ea typeface="Calibri"/>
              </a:rPr>
              <a:t>uyện gì?</a:t>
            </a:r>
            <a:endParaRPr lang="en-US" sz="1400" dirty="0">
              <a:effectLst/>
              <a:latin typeface="Times New Roman"/>
              <a:ea typeface="Calibri"/>
            </a:endParaRPr>
          </a:p>
          <a:p>
            <a:pPr>
              <a:lnSpc>
                <a:spcPct val="130000"/>
              </a:lnSpc>
            </a:pPr>
            <a:r>
              <a:rPr lang="pt-BR" sz="1400" dirty="0">
                <a:solidFill>
                  <a:srgbClr val="000000"/>
                </a:solidFill>
                <a:effectLst/>
                <a:latin typeface="Times New Roman"/>
                <a:ea typeface="Calibri"/>
              </a:rPr>
              <a:t>   </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Trong</a:t>
            </a:r>
            <a:r>
              <a:rPr lang="en-US" sz="1400" dirty="0">
                <a:solidFill>
                  <a:srgbClr val="000000"/>
                </a:solidFill>
                <a:effectLst/>
                <a:latin typeface="Times New Roman"/>
                <a:ea typeface="Calibri"/>
              </a:rPr>
              <a:t> </a:t>
            </a:r>
            <a:r>
              <a:rPr lang="vi-VN" sz="1400" dirty="0">
                <a:solidFill>
                  <a:srgbClr val="000000"/>
                </a:solidFill>
                <a:effectLst/>
                <a:latin typeface="Times New Roman"/>
                <a:ea typeface="Calibri"/>
              </a:rPr>
              <a:t>tr</a:t>
            </a:r>
            <a:r>
              <a:rPr lang="en-US" sz="1400" dirty="0" err="1">
                <a:solidFill>
                  <a:srgbClr val="000000"/>
                </a:solidFill>
                <a:effectLst/>
                <a:latin typeface="Times New Roman"/>
                <a:ea typeface="Calibri"/>
              </a:rPr>
              <a:t>uyện</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có</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những</a:t>
            </a:r>
            <a:r>
              <a:rPr lang="en-US" sz="1400" dirty="0">
                <a:solidFill>
                  <a:srgbClr val="000000"/>
                </a:solidFill>
                <a:effectLst/>
                <a:latin typeface="Times New Roman"/>
                <a:ea typeface="Calibri"/>
              </a:rPr>
              <a:t> </a:t>
            </a:r>
            <a:r>
              <a:rPr lang="en-US" sz="1400" dirty="0" err="1">
                <a:solidFill>
                  <a:srgbClr val="000000"/>
                </a:solidFill>
                <a:effectLst/>
                <a:latin typeface="Times New Roman"/>
                <a:ea typeface="Calibri"/>
              </a:rPr>
              <a:t>ai</a:t>
            </a:r>
            <a:r>
              <a:rPr lang="en-US" sz="1400" dirty="0">
                <a:solidFill>
                  <a:srgbClr val="000000"/>
                </a:solidFill>
                <a:effectLst/>
                <a:latin typeface="Times New Roman"/>
                <a:ea typeface="Calibri"/>
              </a:rPr>
              <a:t>?</a:t>
            </a:r>
            <a:endParaRPr lang="en-US" sz="1400" dirty="0">
              <a:effectLst/>
              <a:latin typeface="Times New Roman"/>
              <a:ea typeface="Calibri"/>
            </a:endParaRPr>
          </a:p>
          <a:p>
            <a:pPr>
              <a:lnSpc>
                <a:spcPct val="130000"/>
              </a:lnSpc>
            </a:pPr>
            <a:r>
              <a:rPr lang="en-US" sz="1400" dirty="0">
                <a:solidFill>
                  <a:srgbClr val="000000"/>
                </a:solidFill>
                <a:effectLst/>
                <a:latin typeface="Times New Roman"/>
                <a:ea typeface="Calibri"/>
              </a:rPr>
              <a:t>   </a:t>
            </a:r>
            <a:r>
              <a:rPr lang="vi-VN" sz="1400" dirty="0">
                <a:solidFill>
                  <a:srgbClr val="000000"/>
                </a:solidFill>
                <a:effectLst/>
                <a:latin typeface="Times New Roman"/>
                <a:ea typeface="Calibri"/>
              </a:rPr>
              <a:t>+ Sau khi gây ra bao trận bão, cơn giông... Gió tỏ thái độ như thế nào?</a:t>
            </a:r>
            <a:endParaRPr lang="en-US" sz="1400" dirty="0">
              <a:effectLst/>
              <a:latin typeface="Times New Roman"/>
              <a:ea typeface="Calibri"/>
            </a:endParaRPr>
          </a:p>
          <a:p>
            <a:pPr>
              <a:lnSpc>
                <a:spcPct val="130000"/>
              </a:lnSpc>
            </a:pPr>
            <a:r>
              <a:rPr lang="vi-VN" sz="1400" dirty="0">
                <a:solidFill>
                  <a:srgbClr val="000000"/>
                </a:solidFill>
                <a:latin typeface="Times New Roman"/>
                <a:ea typeface="Calibri"/>
              </a:rPr>
              <a:t>   + Gió và mặt trời ai cũng cho mình là người mạnh nhất. Vậy theo các con ai là người mạnh nhất?</a:t>
            </a:r>
            <a:endParaRPr lang="vi-VN" dirty="0">
              <a:latin typeface="Times New Roman"/>
              <a:ea typeface="Calibri"/>
            </a:endParaRPr>
          </a:p>
          <a:p>
            <a:pPr>
              <a:lnSpc>
                <a:spcPct val="130000"/>
              </a:lnSpc>
            </a:pPr>
            <a:r>
              <a:rPr lang="vi-VN" sz="1400" dirty="0">
                <a:solidFill>
                  <a:srgbClr val="000000"/>
                </a:solidFill>
                <a:latin typeface="Times New Roman"/>
                <a:ea typeface="Calibri"/>
              </a:rPr>
              <a:t>   + Gió và mặt trời đã tổ chức cuộc thi như thế nào?( Ai là người làm cho bác nông dân cởi áo khoác ra? ) </a:t>
            </a:r>
          </a:p>
          <a:p>
            <a:pPr>
              <a:lnSpc>
                <a:spcPct val="130000"/>
              </a:lnSpc>
            </a:pPr>
            <a:r>
              <a:rPr lang="vi-VN" sz="1400" dirty="0">
                <a:solidFill>
                  <a:srgbClr val="000000"/>
                </a:solidFill>
                <a:latin typeface="Times New Roman"/>
                <a:ea typeface="Calibri"/>
              </a:rPr>
              <a:t>* </a:t>
            </a:r>
            <a:r>
              <a:rPr lang="vi-VN" sz="1400" b="1" dirty="0">
                <a:solidFill>
                  <a:srgbClr val="000000"/>
                </a:solidFill>
                <a:latin typeface="Times New Roman"/>
                <a:ea typeface="Calibri"/>
              </a:rPr>
              <a:t>Giáo dục</a:t>
            </a:r>
            <a:r>
              <a:rPr lang="vi-VN" sz="1400" dirty="0">
                <a:solidFill>
                  <a:srgbClr val="000000"/>
                </a:solidFill>
                <a:latin typeface="Times New Roman"/>
                <a:ea typeface="Calibri"/>
              </a:rPr>
              <a:t>: Câu chuyện này muốn nói ai cũng có một sức mạnh khác nhau, không nên khoe khoang. Gió giúp chúng t mát mẻ, mặt trời giúp ta mau lớn và khỏe mạnh</a:t>
            </a:r>
          </a:p>
          <a:p>
            <a:pPr marL="285750" indent="-285750">
              <a:lnSpc>
                <a:spcPct val="130000"/>
              </a:lnSpc>
              <a:buFontTx/>
              <a:buChar char="-"/>
            </a:pPr>
            <a:r>
              <a:rPr lang="vi-VN" sz="1400" dirty="0">
                <a:solidFill>
                  <a:srgbClr val="000000"/>
                </a:solidFill>
                <a:latin typeface="Times New Roman"/>
                <a:ea typeface="Calibri"/>
              </a:rPr>
              <a:t>Lần 3: Cho trẻ xem trên máy tính</a:t>
            </a:r>
          </a:p>
          <a:p>
            <a:pPr>
              <a:lnSpc>
                <a:spcPct val="130000"/>
              </a:lnSpc>
            </a:pPr>
            <a:r>
              <a:rPr lang="vi-VN" sz="1400" b="1" dirty="0">
                <a:solidFill>
                  <a:srgbClr val="000000"/>
                </a:solidFill>
                <a:latin typeface="Times New Roman"/>
                <a:ea typeface="Calibri"/>
              </a:rPr>
              <a:t>3. Kết thúc.</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914400" y="457200"/>
            <a:ext cx="8001000" cy="954107"/>
          </a:xfrm>
          <a:prstGeom prst="rect">
            <a:avLst/>
          </a:prstGeom>
          <a:noFill/>
        </p:spPr>
        <p:txBody>
          <a:bodyPr wrap="square" rtlCol="0">
            <a:spAutoFit/>
          </a:bodyPr>
          <a:lstStyle/>
          <a:p>
            <a:pPr marL="342900" indent="-342900">
              <a:buAutoNum type="arabicPeriod"/>
            </a:pPr>
            <a:r>
              <a:rPr lang="vi-VN" sz="1400" b="1" dirty="0">
                <a:latin typeface="+mj-lt"/>
              </a:rPr>
              <a:t>Ổn định tổ chức:</a:t>
            </a:r>
          </a:p>
          <a:p>
            <a:r>
              <a:rPr lang="vi-VN" sz="1400" b="1" dirty="0">
                <a:latin typeface="+mj-lt"/>
              </a:rPr>
              <a:t>Cho trẻ hát: Cho tôi đi làm mưa với.</a:t>
            </a:r>
          </a:p>
          <a:p>
            <a:pPr marL="342900" indent="-342900">
              <a:buAutoNum type="arabicPeriod"/>
            </a:pPr>
            <a:endParaRPr lang="vi-VN" sz="1400" b="1" dirty="0">
              <a:latin typeface="+mj-lt"/>
            </a:endParaRPr>
          </a:p>
          <a:p>
            <a:pPr marL="342900" indent="-342900">
              <a:buAutoNum type="arabicPeriod"/>
            </a:pPr>
            <a:endParaRPr lang="en-US" sz="1400" b="1" dirty="0">
              <a:latin typeface="+mj-lt"/>
            </a:endParaRPr>
          </a:p>
        </p:txBody>
      </p:sp>
      <p:pic>
        <p:nvPicPr>
          <p:cNvPr id="9" name="mới cắ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75605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4231" fill="hold"/>
                                        <p:tgtEl>
                                          <p:spTgt spid="9"/>
                                        </p:tgtEl>
                                      </p:cBhvr>
                                    </p:cmd>
                                  </p:childTnLst>
                                </p:cTn>
                              </p:par>
                            </p:childTnLst>
                          </p:cTn>
                        </p:par>
                      </p:childTnLst>
                    </p:cTn>
                  </p:par>
                </p:childTnLst>
              </p:cTn>
              <p:nextCondLst>
                <p:cond evt="onClick" delay="0">
                  <p:tgtEl>
                    <p:spTgt spid="9"/>
                  </p:tgtEl>
                </p:cond>
              </p:nextCondLst>
            </p:seq>
            <p:audio>
              <p:cMediaNode vol="80000">
                <p:cTn id="13"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3999" cy="6858000"/>
          </a:xfrm>
        </p:spPr>
      </p:pic>
      <p:sp>
        <p:nvSpPr>
          <p:cNvPr id="5" name="TextBox 4"/>
          <p:cNvSpPr txBox="1"/>
          <p:nvPr/>
        </p:nvSpPr>
        <p:spPr>
          <a:xfrm>
            <a:off x="398033" y="990600"/>
            <a:ext cx="6705600" cy="307777"/>
          </a:xfrm>
          <a:prstGeom prst="rect">
            <a:avLst/>
          </a:prstGeom>
          <a:noFill/>
        </p:spPr>
        <p:txBody>
          <a:bodyPr wrap="square" rtlCol="0">
            <a:spAutoFit/>
          </a:bodyPr>
          <a:lstStyle/>
          <a:p>
            <a:r>
              <a:rPr lang="vi-VN" sz="1400" b="1" dirty="0">
                <a:latin typeface="+mj-lt"/>
              </a:rPr>
              <a:t>Đàm thoại, trích dẫn.</a:t>
            </a:r>
            <a:endParaRPr lang="en-US" sz="1400" b="1" dirty="0">
              <a:latin typeface="+mj-lt"/>
            </a:endParaRPr>
          </a:p>
        </p:txBody>
      </p:sp>
    </p:spTree>
    <p:extLst>
      <p:ext uri="{BB962C8B-B14F-4D97-AF65-F5344CB8AC3E}">
        <p14:creationId xmlns:p14="http://schemas.microsoft.com/office/powerpoint/2010/main" val="122414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
        <p:nvSpPr>
          <p:cNvPr id="8" name="Cloud Callout 7"/>
          <p:cNvSpPr/>
          <p:nvPr/>
        </p:nvSpPr>
        <p:spPr>
          <a:xfrm>
            <a:off x="304800" y="381000"/>
            <a:ext cx="5638800" cy="84124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chemeClr val="tx1">
                    <a:lumMod val="75000"/>
                    <a:lumOff val="25000"/>
                  </a:schemeClr>
                </a:solidFill>
                <a:latin typeface="+mj-lt"/>
              </a:rPr>
              <a:t>Cô vừa kể cho các con nghe truyện gì?</a:t>
            </a:r>
            <a:endParaRPr lang="en-US" sz="1400" b="1" dirty="0">
              <a:solidFill>
                <a:schemeClr val="tx1">
                  <a:lumMod val="75000"/>
                  <a:lumOff val="25000"/>
                </a:schemeClr>
              </a:solidFill>
              <a:latin typeface="+mj-lt"/>
            </a:endParaRPr>
          </a:p>
        </p:txBody>
      </p:sp>
      <p:sp>
        <p:nvSpPr>
          <p:cNvPr id="9" name="Cloud Callout 8"/>
          <p:cNvSpPr/>
          <p:nvPr/>
        </p:nvSpPr>
        <p:spPr>
          <a:xfrm>
            <a:off x="4876800" y="3810000"/>
            <a:ext cx="3429000" cy="8382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chemeClr val="tx1">
                    <a:lumMod val="75000"/>
                    <a:lumOff val="25000"/>
                  </a:schemeClr>
                </a:solidFill>
                <a:latin typeface="+mj-lt"/>
              </a:rPr>
              <a:t>Trong truyện có những nhân vật nào?</a:t>
            </a:r>
            <a:endParaRPr lang="en-US" sz="1400" b="1" dirty="0">
              <a:solidFill>
                <a:schemeClr val="tx1">
                  <a:lumMod val="75000"/>
                  <a:lumOff val="25000"/>
                </a:schemeClr>
              </a:solidFill>
              <a:latin typeface="+mj-lt"/>
            </a:endParaRPr>
          </a:p>
        </p:txBody>
      </p:sp>
    </p:spTree>
    <p:extLst>
      <p:ext uri="{BB962C8B-B14F-4D97-AF65-F5344CB8AC3E}">
        <p14:creationId xmlns:p14="http://schemas.microsoft.com/office/powerpoint/2010/main" val="7352098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43999" cy="6858000"/>
          </a:xfrm>
        </p:spPr>
      </p:pic>
      <p:sp>
        <p:nvSpPr>
          <p:cNvPr id="8" name="Cloud Callout 7"/>
          <p:cNvSpPr/>
          <p:nvPr/>
        </p:nvSpPr>
        <p:spPr>
          <a:xfrm>
            <a:off x="4095078" y="152400"/>
            <a:ext cx="5201322" cy="13716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chemeClr val="tx1"/>
                </a:solidFill>
                <a:latin typeface="+mj-lt"/>
              </a:rPr>
              <a:t>Sau khi gây ra bao trận bão, cơn dông và làm đổ bao nhà cửa... Gió tỏ ra như thế nào?</a:t>
            </a:r>
            <a:endParaRPr lang="en-US" sz="1400" b="1" dirty="0">
              <a:solidFill>
                <a:schemeClr val="tx1"/>
              </a:solidFill>
              <a:latin typeface="+mj-lt"/>
            </a:endParaRPr>
          </a:p>
        </p:txBody>
      </p:sp>
    </p:spTree>
    <p:extLst>
      <p:ext uri="{BB962C8B-B14F-4D97-AF65-F5344CB8AC3E}">
        <p14:creationId xmlns:p14="http://schemas.microsoft.com/office/powerpoint/2010/main" val="7642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
        <p:nvSpPr>
          <p:cNvPr id="5" name="Cloud Callout 4"/>
          <p:cNvSpPr/>
          <p:nvPr/>
        </p:nvSpPr>
        <p:spPr>
          <a:xfrm>
            <a:off x="304800" y="2324100"/>
            <a:ext cx="3657600" cy="12573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latin typeface="+mj-lt"/>
              </a:rPr>
              <a:t>G</a:t>
            </a:r>
            <a:r>
              <a:rPr lang="vi-VN" sz="1400" b="1" dirty="0">
                <a:solidFill>
                  <a:schemeClr val="tx1"/>
                </a:solidFill>
                <a:latin typeface="+mj-lt"/>
              </a:rPr>
              <a:t>Gió và mặt trời ai cũng cho rằng mình là người mạnh nhất. Theo các con ai là người mạnh nhất?</a:t>
            </a:r>
            <a:endParaRPr lang="en-US" sz="1400" b="1" dirty="0">
              <a:latin typeface="+mj-lt"/>
            </a:endParaRPr>
          </a:p>
        </p:txBody>
      </p:sp>
      <p:sp>
        <p:nvSpPr>
          <p:cNvPr id="6" name="Cloud Callout 5"/>
          <p:cNvSpPr/>
          <p:nvPr/>
        </p:nvSpPr>
        <p:spPr>
          <a:xfrm>
            <a:off x="6477000" y="2324100"/>
            <a:ext cx="2438400" cy="8763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chemeClr val="tx1"/>
                </a:solidFill>
                <a:latin typeface="+mj-lt"/>
              </a:rPr>
              <a:t>Gió và mặt trời tổ chức cuộc thi như thế nào?</a:t>
            </a:r>
            <a:endParaRPr lang="en-US" sz="1400" b="1" dirty="0">
              <a:solidFill>
                <a:schemeClr val="tx1"/>
              </a:solidFill>
              <a:latin typeface="+mj-lt"/>
            </a:endParaRPr>
          </a:p>
        </p:txBody>
      </p:sp>
    </p:spTree>
    <p:extLst>
      <p:ext uri="{BB962C8B-B14F-4D97-AF65-F5344CB8AC3E}">
        <p14:creationId xmlns:p14="http://schemas.microsoft.com/office/powerpoint/2010/main" val="269223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18" fill="hold">
                      <p:stCondLst>
                        <p:cond delay="indefinite"/>
                      </p:stCondLst>
                      <p:childTnLst>
                        <p:par>
                          <p:cTn id="19" fill="hold">
                            <p:stCondLst>
                              <p:cond delay="0"/>
                            </p:stCondLst>
                            <p:childTnLst>
                              <p:par>
                                <p:cTn id="20" presetID="42" presetClass="exit" presetSubtype="0" fill="hold" grpId="1" nodeType="clickEffect">
                                  <p:stCondLst>
                                    <p:cond delay="0"/>
                                  </p:stCondLst>
                                  <p:childTnLst>
                                    <p:animEffect transition="out" filter="fade">
                                      <p:cBhvr>
                                        <p:cTn id="21" dur="1000"/>
                                        <p:tgtEl>
                                          <p:spTgt spid="6"/>
                                        </p:tgtEl>
                                      </p:cBhvr>
                                    </p:animEffect>
                                    <p:anim calcmode="lin" valueType="num">
                                      <p:cBhvr>
                                        <p:cTn id="22" dur="1000"/>
                                        <p:tgtEl>
                                          <p:spTgt spid="6"/>
                                        </p:tgtEl>
                                        <p:attrNameLst>
                                          <p:attrName>ppt_x</p:attrName>
                                        </p:attrNameLst>
                                      </p:cBhvr>
                                      <p:tavLst>
                                        <p:tav tm="0">
                                          <p:val>
                                            <p:strVal val="ppt_x"/>
                                          </p:val>
                                        </p:tav>
                                        <p:tav tm="100000">
                                          <p:val>
                                            <p:strVal val="ppt_x"/>
                                          </p:val>
                                        </p:tav>
                                      </p:tavLst>
                                    </p:anim>
                                    <p:anim calcmode="lin" valueType="num">
                                      <p:cBhvr>
                                        <p:cTn id="23" dur="1000"/>
                                        <p:tgtEl>
                                          <p:spTgt spid="6"/>
                                        </p:tgtEl>
                                        <p:attrNameLst>
                                          <p:attrName>ppt_y</p:attrName>
                                        </p:attrNameLst>
                                      </p:cBhvr>
                                      <p:tavLst>
                                        <p:tav tm="0">
                                          <p:val>
                                            <p:strVal val="ppt_y"/>
                                          </p:val>
                                        </p:tav>
                                        <p:tav tm="100000">
                                          <p:val>
                                            <p:strVal val="ppt_y+.1"/>
                                          </p:val>
                                        </p:tav>
                                      </p:tavLst>
                                    </p:anim>
                                    <p:set>
                                      <p:cBhvr>
                                        <p:cTn id="24"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7010400"/>
          </a:xfrm>
        </p:spPr>
      </p:pic>
      <p:sp>
        <p:nvSpPr>
          <p:cNvPr id="5" name="Cloud Callout 4"/>
          <p:cNvSpPr/>
          <p:nvPr/>
        </p:nvSpPr>
        <p:spPr>
          <a:xfrm>
            <a:off x="533400" y="641873"/>
            <a:ext cx="3587675" cy="882127"/>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chemeClr val="tx1"/>
                </a:solidFill>
                <a:latin typeface="+mj-lt"/>
              </a:rPr>
              <a:t>Ai đã làm bác nông dân phải cởi chiếc ai khoác ra?</a:t>
            </a:r>
            <a:endParaRPr lang="en-US" sz="1400" b="1" dirty="0">
              <a:solidFill>
                <a:schemeClr val="tx1"/>
              </a:solidFill>
              <a:latin typeface="+mj-lt"/>
            </a:endParaRPr>
          </a:p>
        </p:txBody>
      </p:sp>
      <p:sp>
        <p:nvSpPr>
          <p:cNvPr id="6" name="Cloud Callout 5"/>
          <p:cNvSpPr/>
          <p:nvPr/>
        </p:nvSpPr>
        <p:spPr>
          <a:xfrm>
            <a:off x="5486400" y="3048000"/>
            <a:ext cx="3124200" cy="7620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chemeClr val="tx1"/>
                </a:solidFill>
                <a:latin typeface="+mj-lt"/>
              </a:rPr>
              <a:t>Mặt trời đã nhắn nhủ điều gì với gió?</a:t>
            </a:r>
            <a:endParaRPr lang="en-US" sz="1400" b="1" dirty="0">
              <a:solidFill>
                <a:schemeClr val="tx1"/>
              </a:solidFill>
              <a:latin typeface="+mj-lt"/>
            </a:endParaRPr>
          </a:p>
        </p:txBody>
      </p:sp>
    </p:spTree>
    <p:extLst>
      <p:ext uri="{BB962C8B-B14F-4D97-AF65-F5344CB8AC3E}">
        <p14:creationId xmlns:p14="http://schemas.microsoft.com/office/powerpoint/2010/main" val="388439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18" fill="hold">
                      <p:stCondLst>
                        <p:cond delay="indefinite"/>
                      </p:stCondLst>
                      <p:childTnLst>
                        <p:par>
                          <p:cTn id="19" fill="hold">
                            <p:stCondLst>
                              <p:cond delay="0"/>
                            </p:stCondLst>
                            <p:childTnLst>
                              <p:par>
                                <p:cTn id="20" presetID="42" presetClass="exit" presetSubtype="0" fill="hold" grpId="1" nodeType="clickEffect">
                                  <p:stCondLst>
                                    <p:cond delay="0"/>
                                  </p:stCondLst>
                                  <p:childTnLst>
                                    <p:animEffect transition="out" filter="fade">
                                      <p:cBhvr>
                                        <p:cTn id="21" dur="1000"/>
                                        <p:tgtEl>
                                          <p:spTgt spid="6"/>
                                        </p:tgtEl>
                                      </p:cBhvr>
                                    </p:animEffect>
                                    <p:anim calcmode="lin" valueType="num">
                                      <p:cBhvr>
                                        <p:cTn id="22" dur="1000"/>
                                        <p:tgtEl>
                                          <p:spTgt spid="6"/>
                                        </p:tgtEl>
                                        <p:attrNameLst>
                                          <p:attrName>ppt_x</p:attrName>
                                        </p:attrNameLst>
                                      </p:cBhvr>
                                      <p:tavLst>
                                        <p:tav tm="0">
                                          <p:val>
                                            <p:strVal val="ppt_x"/>
                                          </p:val>
                                        </p:tav>
                                        <p:tav tm="100000">
                                          <p:val>
                                            <p:strVal val="ppt_x"/>
                                          </p:val>
                                        </p:tav>
                                      </p:tavLst>
                                    </p:anim>
                                    <p:anim calcmode="lin" valueType="num">
                                      <p:cBhvr>
                                        <p:cTn id="23" dur="1000"/>
                                        <p:tgtEl>
                                          <p:spTgt spid="6"/>
                                        </p:tgtEl>
                                        <p:attrNameLst>
                                          <p:attrName>ppt_y</p:attrName>
                                        </p:attrNameLst>
                                      </p:cBhvr>
                                      <p:tavLst>
                                        <p:tav tm="0">
                                          <p:val>
                                            <p:strVal val="ppt_y"/>
                                          </p:val>
                                        </p:tav>
                                        <p:tav tm="100000">
                                          <p:val>
                                            <p:strVal val="ppt_y+.1"/>
                                          </p:val>
                                        </p:tav>
                                      </p:tavLst>
                                    </p:anim>
                                    <p:set>
                                      <p:cBhvr>
                                        <p:cTn id="24"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940</Words>
  <Application>Microsoft Office PowerPoint</Application>
  <PresentationFormat>On-screen Show (4:3)</PresentationFormat>
  <Paragraphs>82</Paragraphs>
  <Slides>11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SVN-Avo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dc:creator>
  <cp:lastModifiedBy>Admin</cp:lastModifiedBy>
  <cp:revision>23</cp:revision>
  <dcterms:created xsi:type="dcterms:W3CDTF">2020-03-29T13:50:17Z</dcterms:created>
  <dcterms:modified xsi:type="dcterms:W3CDTF">2023-04-12T04:52:19Z</dcterms:modified>
</cp:coreProperties>
</file>