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82" r:id="rId2"/>
    <p:sldId id="283" r:id="rId3"/>
    <p:sldId id="266" r:id="rId4"/>
    <p:sldId id="265" r:id="rId5"/>
    <p:sldId id="264" r:id="rId6"/>
    <p:sldId id="263" r:id="rId7"/>
    <p:sldId id="269" r:id="rId8"/>
    <p:sldId id="270" r:id="rId9"/>
    <p:sldId id="271" r:id="rId10"/>
    <p:sldId id="272" r:id="rId11"/>
    <p:sldId id="262" r:id="rId12"/>
    <p:sldId id="261" r:id="rId13"/>
    <p:sldId id="260" r:id="rId14"/>
    <p:sldId id="259" r:id="rId15"/>
    <p:sldId id="258" r:id="rId16"/>
    <p:sldId id="267" r:id="rId17"/>
    <p:sldId id="280" r:id="rId18"/>
    <p:sldId id="284" r:id="rId19"/>
    <p:sldId id="285" r:id="rId20"/>
    <p:sldId id="286" r:id="rId21"/>
    <p:sldId id="287" r:id="rId22"/>
    <p:sldId id="279"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01" autoAdjust="0"/>
    <p:restoredTop sz="93935" autoAdjust="0"/>
  </p:normalViewPr>
  <p:slideViewPr>
    <p:cSldViewPr>
      <p:cViewPr varScale="1">
        <p:scale>
          <a:sx n="85" d="100"/>
          <a:sy n="85" d="100"/>
        </p:scale>
        <p:origin x="98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3</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12</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96795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13</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2646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9A4C4D-9A42-41EE-B392-F56FA7A5F106}" type="slidenum">
              <a:rPr lang="en-US"/>
              <a:pPr/>
              <a:t>14</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62003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FDD904-7D0A-4F8F-A0F3-089FB24F441D}" type="slidenum">
              <a:rPr lang="en-US"/>
              <a:pPr/>
              <a:t>15</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4177747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16</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80919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4</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5</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65167-38F3-40B6-A490-7F61A2280907}" type="slidenum">
              <a:rPr lang="en-US"/>
              <a:pPr/>
              <a:t>6</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130589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7</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8</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39875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0286-1F36-4B6F-BFE3-3D94FE8AF296}" type="slidenum">
              <a:rPr lang="en-US"/>
              <a:pPr/>
              <a:t>9</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85789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35C70-E58F-44A4-8359-D6BD7A73673C}" type="slidenum">
              <a:rPr lang="en-US"/>
              <a:pPr/>
              <a:t>10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536483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75248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150462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E2114-A090-431C-89D6-441B9671680B}" type="slidenum">
              <a:rPr lang="en-US" smtClean="0"/>
              <a:pPr/>
              <a:t>‹#›</a:t>
            </a:fld>
            <a:endParaRPr lang="en-US"/>
          </a:p>
        </p:txBody>
      </p:sp>
    </p:spTree>
    <p:extLst>
      <p:ext uri="{BB962C8B-B14F-4D97-AF65-F5344CB8AC3E}">
        <p14:creationId xmlns:p14="http://schemas.microsoft.com/office/powerpoint/2010/main" val="113408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44389-336A-4579-BA41-E2BB74F3A3FB}" type="slidenum">
              <a:rPr lang="en-US" smtClean="0"/>
              <a:pPr/>
              <a:t>‹#›</a:t>
            </a:fld>
            <a:endParaRPr lang="en-US"/>
          </a:p>
        </p:txBody>
      </p:sp>
    </p:spTree>
    <p:extLst>
      <p:ext uri="{BB962C8B-B14F-4D97-AF65-F5344CB8AC3E}">
        <p14:creationId xmlns:p14="http://schemas.microsoft.com/office/powerpoint/2010/main" val="247442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60972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74938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36F9-C1F5-4514-92EE-C04FA6C7042F}" type="slidenum">
              <a:rPr lang="en-US" smtClean="0"/>
              <a:pPr/>
              <a:t>‹#›</a:t>
            </a:fld>
            <a:endParaRPr lang="en-US"/>
          </a:p>
        </p:txBody>
      </p:sp>
    </p:spTree>
    <p:extLst>
      <p:ext uri="{BB962C8B-B14F-4D97-AF65-F5344CB8AC3E}">
        <p14:creationId xmlns:p14="http://schemas.microsoft.com/office/powerpoint/2010/main" val="160905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0763D-7695-49CE-8A04-7AFE482A1B4D}" type="slidenum">
              <a:rPr lang="en-US" smtClean="0"/>
              <a:pPr/>
              <a:t>‹#›</a:t>
            </a:fld>
            <a:endParaRPr lang="en-US"/>
          </a:p>
        </p:txBody>
      </p:sp>
    </p:spTree>
    <p:extLst>
      <p:ext uri="{BB962C8B-B14F-4D97-AF65-F5344CB8AC3E}">
        <p14:creationId xmlns:p14="http://schemas.microsoft.com/office/powerpoint/2010/main" val="397951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383874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271541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D4687-ED6B-464B-B89E-7475FA12AB10}" type="slidenum">
              <a:rPr lang="en-US" smtClean="0"/>
              <a:pPr/>
              <a:t>‹#›</a:t>
            </a:fld>
            <a:endParaRPr lang="en-US"/>
          </a:p>
        </p:txBody>
      </p:sp>
    </p:spTree>
    <p:extLst>
      <p:ext uri="{BB962C8B-B14F-4D97-AF65-F5344CB8AC3E}">
        <p14:creationId xmlns:p14="http://schemas.microsoft.com/office/powerpoint/2010/main" val="186499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3430207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174461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6D8DD8-A654-42D6-B8F6-86BA1589FBE1}"/>
              </a:ext>
            </a:extLst>
          </p:cNvPr>
          <p:cNvPicPr>
            <a:picLocks noChangeAspect="1"/>
          </p:cNvPicPr>
          <p:nvPr/>
        </p:nvPicPr>
        <p:blipFill>
          <a:blip r:embed="rId2"/>
          <a:stretch>
            <a:fillRect/>
          </a:stretch>
        </p:blipFill>
        <p:spPr>
          <a:xfrm>
            <a:off x="0" y="-18327"/>
            <a:ext cx="9144000" cy="6858000"/>
          </a:xfrm>
          <a:prstGeom prst="rect">
            <a:avLst/>
          </a:prstGeom>
        </p:spPr>
      </p:pic>
      <p:sp>
        <p:nvSpPr>
          <p:cNvPr id="11" name="Rectangle 10">
            <a:extLst>
              <a:ext uri="{FF2B5EF4-FFF2-40B4-BE49-F238E27FC236}">
                <a16:creationId xmlns:a16="http://schemas.microsoft.com/office/drawing/2014/main" id="{A27E9CA4-CB11-409A-8B56-86B5E8A6193E}"/>
              </a:ext>
            </a:extLst>
          </p:cNvPr>
          <p:cNvSpPr/>
          <p:nvPr/>
        </p:nvSpPr>
        <p:spPr>
          <a:xfrm>
            <a:off x="2133600" y="0"/>
            <a:ext cx="6096000" cy="646331"/>
          </a:xfrm>
          <a:prstGeom prst="rect">
            <a:avLst/>
          </a:prstGeom>
        </p:spPr>
        <p:txBody>
          <a:bodyPr>
            <a:spAutoFit/>
          </a:bodyPr>
          <a:lstStyle/>
          <a:p>
            <a:r>
              <a:rPr lang="vi-VN" dirty="0">
                <a:solidFill>
                  <a:srgbClr val="FF0000"/>
                </a:solidFill>
              </a:rPr>
              <a:t>ỦY BAN NHÂN DÂN QUẬN LONG BIÊN</a:t>
            </a:r>
          </a:p>
          <a:p>
            <a:r>
              <a:rPr lang="vi-VN" dirty="0">
                <a:solidFill>
                  <a:srgbClr val="FF0000"/>
                </a:solidFill>
              </a:rPr>
              <a:t>    TRƯỜNG MẦM NON LONG BIÊN</a:t>
            </a:r>
          </a:p>
        </p:txBody>
      </p:sp>
      <p:pic>
        <p:nvPicPr>
          <p:cNvPr id="2" name="Picture 1">
            <a:extLst>
              <a:ext uri="{FF2B5EF4-FFF2-40B4-BE49-F238E27FC236}">
                <a16:creationId xmlns:a16="http://schemas.microsoft.com/office/drawing/2014/main" id="{B8C27020-D37D-4838-81BF-B12B90BF628D}"/>
              </a:ext>
            </a:extLst>
          </p:cNvPr>
          <p:cNvPicPr>
            <a:picLocks noChangeAspect="1"/>
          </p:cNvPicPr>
          <p:nvPr/>
        </p:nvPicPr>
        <p:blipFill>
          <a:blip r:embed="rId3"/>
          <a:stretch>
            <a:fillRect/>
          </a:stretch>
        </p:blipFill>
        <p:spPr>
          <a:xfrm>
            <a:off x="3048000" y="762000"/>
            <a:ext cx="2219136" cy="2091109"/>
          </a:xfrm>
          <a:prstGeom prst="rect">
            <a:avLst/>
          </a:prstGeom>
        </p:spPr>
      </p:pic>
      <p:pic>
        <p:nvPicPr>
          <p:cNvPr id="3" name="Picture 2">
            <a:extLst>
              <a:ext uri="{FF2B5EF4-FFF2-40B4-BE49-F238E27FC236}">
                <a16:creationId xmlns:a16="http://schemas.microsoft.com/office/drawing/2014/main" id="{2E50A7C1-E8B5-4823-82EB-AF321F682E82}"/>
              </a:ext>
            </a:extLst>
          </p:cNvPr>
          <p:cNvPicPr>
            <a:picLocks noChangeAspect="1"/>
          </p:cNvPicPr>
          <p:nvPr/>
        </p:nvPicPr>
        <p:blipFill>
          <a:blip r:embed="rId4"/>
          <a:stretch>
            <a:fillRect/>
          </a:stretch>
        </p:blipFill>
        <p:spPr>
          <a:xfrm>
            <a:off x="2590800" y="2968778"/>
            <a:ext cx="3475021" cy="1182727"/>
          </a:xfrm>
          <a:prstGeom prst="rect">
            <a:avLst/>
          </a:prstGeom>
        </p:spPr>
      </p:pic>
      <p:sp>
        <p:nvSpPr>
          <p:cNvPr id="12" name="Rectangle 11">
            <a:extLst>
              <a:ext uri="{FF2B5EF4-FFF2-40B4-BE49-F238E27FC236}">
                <a16:creationId xmlns:a16="http://schemas.microsoft.com/office/drawing/2014/main" id="{8CD1E2BF-CD44-400B-BA43-358CF67CD4CB}"/>
              </a:ext>
            </a:extLst>
          </p:cNvPr>
          <p:cNvSpPr/>
          <p:nvPr/>
        </p:nvSpPr>
        <p:spPr>
          <a:xfrm>
            <a:off x="762000" y="4267174"/>
            <a:ext cx="8082845" cy="646331"/>
          </a:xfrm>
          <a:prstGeom prst="rect">
            <a:avLst/>
          </a:prstGeom>
        </p:spPr>
        <p:txBody>
          <a:bodyPr wrap="square">
            <a:spAutoFit/>
          </a:bodyPr>
          <a:lstStyle/>
          <a:p>
            <a:pPr lvl="0"/>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Truyện</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Món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giáo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ECE08564-919E-47F8-A26B-343454D89186}"/>
              </a:ext>
            </a:extLst>
          </p:cNvPr>
          <p:cNvSpPr/>
          <p:nvPr/>
        </p:nvSpPr>
        <p:spPr>
          <a:xfrm>
            <a:off x="2590800" y="5232208"/>
            <a:ext cx="6096000" cy="830997"/>
          </a:xfrm>
          <a:prstGeom prst="rect">
            <a:avLst/>
          </a:prstGeom>
        </p:spPr>
        <p:txBody>
          <a:bodyPr>
            <a:spAutoFit/>
          </a:bodyPr>
          <a:lstStyle/>
          <a:p>
            <a:pPr fontAlgn="auto">
              <a:spcBef>
                <a:spcPts val="0"/>
              </a:spcBef>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viên</a:t>
            </a:r>
            <a:r>
              <a:rPr lang="en-US" sz="2400" b="1"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002060"/>
                </a:solidFill>
                <a:latin typeface="Times New Roman" panose="02020603050405020304" pitchFamily="18" charset="0"/>
                <a:cs typeface="Times New Roman" panose="02020603050405020304" pitchFamily="18" charset="0"/>
              </a:rPr>
              <a:t>Trần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Yến</a:t>
            </a:r>
            <a:r>
              <a:rPr lang="en-US" sz="2400" b="1" dirty="0">
                <a:solidFill>
                  <a:srgbClr val="002060"/>
                </a:solidFill>
                <a:latin typeface="Times New Roman" panose="02020603050405020304" pitchFamily="18" charset="0"/>
                <a:cs typeface="Times New Roman" panose="02020603050405020304" pitchFamily="18" charset="0"/>
              </a:rPr>
              <a:t> </a:t>
            </a:r>
          </a:p>
          <a:p>
            <a:pPr fontAlgn="auto">
              <a:spcBef>
                <a:spcPts val="0"/>
              </a:spcBef>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Lứa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tuổi</a:t>
            </a:r>
            <a:r>
              <a:rPr lang="en-US" sz="2400" b="1" dirty="0">
                <a:solidFill>
                  <a:srgbClr val="002060"/>
                </a:solidFill>
                <a:latin typeface="Times New Roman" panose="02020603050405020304" pitchFamily="18" charset="0"/>
                <a:cs typeface="Times New Roman" panose="02020603050405020304" pitchFamily="18" charset="0"/>
              </a:rPr>
              <a:t> : 4 – 5 </a:t>
            </a:r>
            <a:r>
              <a:rPr lang="en-US" sz="2400" b="1" dirty="0" err="1">
                <a:solidFill>
                  <a:srgbClr val="002060"/>
                </a:solidFill>
                <a:latin typeface="Times New Roman" panose="02020603050405020304" pitchFamily="18" charset="0"/>
                <a:cs typeface="Times New Roman" panose="02020603050405020304" pitchFamily="18" charset="0"/>
              </a:rPr>
              <a:t>tuổi</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458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lid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do 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495800"/>
            <a:ext cx="29718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he 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838" y="3810000"/>
            <a:ext cx="2176462" cy="215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058F2F-5750-40AC-BA7D-5CD77DA45805}"/>
              </a:ext>
            </a:extLst>
          </p:cNvPr>
          <p:cNvSpPr/>
          <p:nvPr/>
        </p:nvSpPr>
        <p:spPr>
          <a:xfrm>
            <a:off x="152400" y="5952067"/>
            <a:ext cx="8839200" cy="707886"/>
          </a:xfrm>
          <a:prstGeom prst="rect">
            <a:avLst/>
          </a:prstGeom>
        </p:spPr>
        <p:txBody>
          <a:bodyPr wrap="square">
            <a:spAutoFit/>
          </a:bodyPr>
          <a:lstStyle/>
          <a:p>
            <a:r>
              <a:rPr lang="vi-VN" dirty="0">
                <a:solidFill>
                  <a:srgbClr val="333333"/>
                </a:solidFill>
                <a:latin typeface="Roboto" panose="02000000000000000000" pitchFamily="2" charset="0"/>
              </a:rPr>
              <a:t> </a:t>
            </a:r>
            <a:r>
              <a:rPr lang="vi-VN" sz="2000" b="1" dirty="0">
                <a:solidFill>
                  <a:srgbClr val="FFFF00"/>
                </a:solidFill>
                <a:latin typeface="Roboto" panose="02000000000000000000" pitchFamily="2" charset="0"/>
              </a:rPr>
              <a:t>Đến lượt Gấu Xù, cô tặng cho Gấu Xù một cái ô tô đỏ rất đẹp, nhưng cậu cứ cúi mặt xuống, không đưa tay ra nhận quà. Cô giáo dịu dàng hỏi:</a:t>
            </a:r>
            <a:endParaRPr lang="en-US" sz="20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autoRev="1" fill="hold" nodeType="withEffect">
                                  <p:stCondLst>
                                    <p:cond delay="0"/>
                                  </p:stCondLst>
                                  <p:childTnLst>
                                    <p:animMotion origin="layout" path="M -3.33333E-6 1.85185E-6 L -0.09583 -0.10093 " pathEditMode="relative" rAng="0" ptsTypes="AA">
                                      <p:cBhvr>
                                        <p:cTn id="6" dur="2000" fill="hold"/>
                                        <p:tgtEl>
                                          <p:spTgt spid="35847"/>
                                        </p:tgtEl>
                                        <p:attrNameLst>
                                          <p:attrName>ppt_x</p:attrName>
                                          <p:attrName>ppt_y</p:attrName>
                                        </p:attrNameLst>
                                      </p:cBhvr>
                                      <p:rCtr x="-4792" y="-5046"/>
                                    </p:animMotion>
                                  </p:childTnLst>
                                </p:cTn>
                              </p:par>
                            </p:childTnLst>
                          </p:cTn>
                        </p:par>
                        <p:par>
                          <p:cTn id="7" fill="hold" nodeType="afterGroup">
                            <p:stCondLst>
                              <p:cond delay="8000"/>
                            </p:stCondLst>
                            <p:childTnLst>
                              <p:par>
                                <p:cTn id="8" presetID="64" presetClass="path" presetSubtype="0" accel="50000" decel="50000" autoRev="1" fill="hold" nodeType="afterEffect">
                                  <p:stCondLst>
                                    <p:cond delay="1500"/>
                                  </p:stCondLst>
                                  <p:childTnLst>
                                    <p:animMotion origin="layout" path="M -3.33333E-6 1.85185E-6 L -0.10416 -0.11204 " pathEditMode="relative" rAng="0" ptsTypes="AA">
                                      <p:cBhvr>
                                        <p:cTn id="9" dur="1000" fill="hold"/>
                                        <p:tgtEl>
                                          <p:spTgt spid="35847"/>
                                        </p:tgtEl>
                                        <p:attrNameLst>
                                          <p:attrName>ppt_x</p:attrName>
                                          <p:attrName>ppt_y</p:attrName>
                                        </p:attrNameLst>
                                      </p:cBhvr>
                                      <p:rCtr x="-5208" y="-5602"/>
                                    </p:animMotion>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1143000" y="609600"/>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93A1017B-4EE8-4F2F-BA2E-60FDE348605B}"/>
              </a:ext>
            </a:extLst>
          </p:cNvPr>
          <p:cNvSpPr/>
          <p:nvPr/>
        </p:nvSpPr>
        <p:spPr>
          <a:xfrm>
            <a:off x="1676400" y="5651837"/>
            <a:ext cx="7620000" cy="1015663"/>
          </a:xfrm>
          <a:prstGeom prst="rect">
            <a:avLst/>
          </a:prstGeom>
        </p:spPr>
        <p:txBody>
          <a:bodyPr wrap="square">
            <a:spAutoFit/>
          </a:bodyPr>
          <a:lstStyle/>
          <a:p>
            <a:r>
              <a:rPr lang="vi-VN" dirty="0">
                <a:solidFill>
                  <a:srgbClr val="333333"/>
                </a:solidFill>
                <a:latin typeface="Roboto" panose="02000000000000000000" pitchFamily="2" charset="0"/>
              </a:rPr>
              <a:t>-</a:t>
            </a:r>
            <a:r>
              <a:rPr lang="vi-VN" sz="2000" b="1" dirty="0">
                <a:solidFill>
                  <a:srgbClr val="FFFF00"/>
                </a:solidFill>
                <a:latin typeface="Roboto" panose="02000000000000000000" pitchFamily="2" charset="0"/>
              </a:rPr>
              <a:t>Gấu Xù làm sao thế ?</a:t>
            </a:r>
            <a:br>
              <a:rPr lang="vi-VN" sz="2000" b="1" dirty="0">
                <a:solidFill>
                  <a:srgbClr val="FFFF00"/>
                </a:solidFill>
              </a:rPr>
            </a:br>
            <a:r>
              <a:rPr lang="vi-VN" sz="2000" b="1" dirty="0">
                <a:solidFill>
                  <a:srgbClr val="FFFF00"/>
                </a:solidFill>
                <a:latin typeface="Roboto" panose="02000000000000000000" pitchFamily="2" charset="0"/>
              </a:rPr>
              <a:t>        Gấu Xù lí nhí đáp:</a:t>
            </a:r>
            <a:br>
              <a:rPr lang="vi-VN" sz="2000" b="1" dirty="0">
                <a:solidFill>
                  <a:srgbClr val="FFFF00"/>
                </a:solidFill>
              </a:rPr>
            </a:br>
            <a:r>
              <a:rPr lang="vi-VN" sz="2000" b="1" dirty="0">
                <a:solidFill>
                  <a:srgbClr val="FFFF00"/>
                </a:solidFill>
                <a:latin typeface="Roboto" panose="02000000000000000000" pitchFamily="2" charset="0"/>
              </a:rPr>
              <a:t>        -Thưa cô, con không ngoan ạ !</a:t>
            </a:r>
            <a:endParaRPr lang="en-US" sz="20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autoRev="1" fill="hold" nodeType="withEffect">
                                  <p:stCondLst>
                                    <p:cond delay="0"/>
                                  </p:stCondLst>
                                  <p:childTnLst>
                                    <p:animRot by="600000">
                                      <p:cBhvr>
                                        <p:cTn id="6" dur="1000" fill="hold"/>
                                        <p:tgtEl>
                                          <p:spTgt spid="1537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16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21B9901-4362-4BDE-8AE3-FAA51185B43D}"/>
              </a:ext>
            </a:extLst>
          </p:cNvPr>
          <p:cNvSpPr/>
          <p:nvPr/>
        </p:nvSpPr>
        <p:spPr>
          <a:xfrm>
            <a:off x="228600" y="5100842"/>
            <a:ext cx="8534400" cy="1631216"/>
          </a:xfrm>
          <a:prstGeom prst="rect">
            <a:avLst/>
          </a:prstGeom>
        </p:spPr>
        <p:txBody>
          <a:bodyPr wrap="square">
            <a:spAutoFit/>
          </a:bodyPr>
          <a:lstStyle/>
          <a:p>
            <a:r>
              <a:rPr lang="vi-VN" sz="2000" b="1" dirty="0">
                <a:solidFill>
                  <a:srgbClr val="FFFF00"/>
                </a:solidFill>
                <a:latin typeface="Roboto" panose="02000000000000000000" pitchFamily="2" charset="0"/>
              </a:rPr>
              <a:t>Con hãy nói cho cô nghe nào !</a:t>
            </a:r>
            <a:br>
              <a:rPr lang="vi-VN" sz="2000" b="1" dirty="0">
                <a:solidFill>
                  <a:srgbClr val="FFFF00"/>
                </a:solidFill>
              </a:rPr>
            </a:br>
            <a:r>
              <a:rPr lang="vi-VN" sz="2000" b="1" dirty="0">
                <a:solidFill>
                  <a:srgbClr val="FFFF00"/>
                </a:solidFill>
                <a:latin typeface="Roboto" panose="02000000000000000000" pitchFamily="2" charset="0"/>
              </a:rPr>
              <a:t>        -Thưa cô, con xô vào bạn Mèo Khoang làm bạn ấy bị ngã ạ .</a:t>
            </a:r>
            <a:br>
              <a:rPr lang="vi-VN" sz="2000" b="1" dirty="0">
                <a:solidFill>
                  <a:srgbClr val="FFFF00"/>
                </a:solidFill>
              </a:rPr>
            </a:br>
            <a:r>
              <a:rPr lang="vi-VN" sz="2000" b="1" dirty="0">
                <a:solidFill>
                  <a:srgbClr val="FFFF00"/>
                </a:solidFill>
                <a:latin typeface="Roboto" panose="02000000000000000000" pitchFamily="2" charset="0"/>
              </a:rPr>
              <a:t>        Cô Hươu Sao nhìn Gấu Xù trìu mến nói:</a:t>
            </a:r>
            <a:br>
              <a:rPr lang="vi-VN" sz="2000" b="1" dirty="0">
                <a:solidFill>
                  <a:srgbClr val="FFFF00"/>
                </a:solidFill>
              </a:rPr>
            </a:br>
            <a:r>
              <a:rPr lang="vi-VN" sz="2000" b="1" dirty="0">
                <a:solidFill>
                  <a:srgbClr val="FFFF00"/>
                </a:solidFill>
                <a:latin typeface="Roboto" panose="02000000000000000000" pitchFamily="2" charset="0"/>
              </a:rPr>
              <a:t>        -Đó là lúc xếp hàng, con đi hơn nhanh nên lỡ xô vào bạn. Con không cố ý làm bạn ngã, phải không nào ?</a:t>
            </a:r>
            <a:endParaRPr lang="en-US" sz="20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6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6D2C36E-4F68-4020-A9FE-C84986C710A5}"/>
              </a:ext>
            </a:extLst>
          </p:cNvPr>
          <p:cNvSpPr/>
          <p:nvPr/>
        </p:nvSpPr>
        <p:spPr>
          <a:xfrm>
            <a:off x="76200" y="5715298"/>
            <a:ext cx="8686800" cy="923330"/>
          </a:xfrm>
          <a:prstGeom prst="rect">
            <a:avLst/>
          </a:prstGeom>
        </p:spPr>
        <p:txBody>
          <a:bodyPr wrap="square">
            <a:spAutoFit/>
          </a:bodyPr>
          <a:lstStyle/>
          <a:p>
            <a:r>
              <a:rPr lang="vi-VN" b="1" dirty="0">
                <a:solidFill>
                  <a:srgbClr val="FFFF00"/>
                </a:solidFill>
                <a:latin typeface="Roboto" panose="02000000000000000000" pitchFamily="2" charset="0"/>
              </a:rPr>
              <a:t>Cô Hươu Sao nhìn Gấu Xù trìu mến nói:</a:t>
            </a:r>
            <a:br>
              <a:rPr lang="vi-VN" b="1" dirty="0">
                <a:solidFill>
                  <a:srgbClr val="FFFF00"/>
                </a:solidFill>
              </a:rPr>
            </a:br>
            <a:r>
              <a:rPr lang="vi-VN" b="1" dirty="0">
                <a:solidFill>
                  <a:srgbClr val="FFFF00"/>
                </a:solidFill>
                <a:latin typeface="Roboto" panose="02000000000000000000" pitchFamily="2" charset="0"/>
              </a:rPr>
              <a:t>        -Đó là lúc xếp hàng, con đi hơn nhanh nên lỡ xô vào bạn. Con không cố ý làm bạn ngã, phải không nào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slid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extLst>
            <a:ext uri="{909E8E84-426E-40DD-AFC4-6F175D3DCCD1}">
              <a14:hiddenFill xmlns:a14="http://schemas.microsoft.com/office/drawing/2010/main">
                <a:solidFill>
                  <a:srgbClr val="FFFFFF"/>
                </a:solidFill>
              </a14:hiddenFill>
            </a:ext>
          </a:extLst>
        </p:spPr>
      </p:pic>
      <p:grpSp>
        <p:nvGrpSpPr>
          <p:cNvPr id="9227" name="Group 11"/>
          <p:cNvGrpSpPr>
            <a:grpSpLocks/>
          </p:cNvGrpSpPr>
          <p:nvPr/>
        </p:nvGrpSpPr>
        <p:grpSpPr bwMode="auto">
          <a:xfrm>
            <a:off x="4343400" y="1828800"/>
            <a:ext cx="2562225" cy="957263"/>
            <a:chOff x="2610" y="1115"/>
            <a:chExt cx="1838" cy="687"/>
          </a:xfrm>
        </p:grpSpPr>
        <p:pic>
          <p:nvPicPr>
            <p:cNvPr id="9223" name="Picture 7" descr="hoi l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 y="1251"/>
              <a:ext cx="1101" cy="55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15339">
              <a:off x="3924" y="647"/>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22DAD2DB-50AF-4606-96BE-6AE2EA66F968}"/>
              </a:ext>
            </a:extLst>
          </p:cNvPr>
          <p:cNvSpPr/>
          <p:nvPr/>
        </p:nvSpPr>
        <p:spPr>
          <a:xfrm>
            <a:off x="762000" y="5821523"/>
            <a:ext cx="8839200" cy="1015663"/>
          </a:xfrm>
          <a:prstGeom prst="rect">
            <a:avLst/>
          </a:prstGeom>
        </p:spPr>
        <p:txBody>
          <a:bodyPr wrap="square">
            <a:spAutoFit/>
          </a:bodyPr>
          <a:lstStyle/>
          <a:p>
            <a:r>
              <a:rPr lang="vi-VN" sz="2000" b="1" dirty="0">
                <a:solidFill>
                  <a:srgbClr val="FFFF00"/>
                </a:solidFill>
                <a:latin typeface="Roboto" panose="02000000000000000000" pitchFamily="2" charset="0"/>
              </a:rPr>
              <a:t>Cún đốm ngồi bên cạnh Gấu Xù rụt rè giơ tay. Cô hỏi:</a:t>
            </a:r>
            <a:br>
              <a:rPr lang="vi-VN" sz="2000" b="1" dirty="0">
                <a:solidFill>
                  <a:srgbClr val="FFFF00"/>
                </a:solidFill>
              </a:rPr>
            </a:br>
            <a:r>
              <a:rPr lang="vi-VN" sz="2000" b="1" dirty="0">
                <a:solidFill>
                  <a:srgbClr val="FFFF00"/>
                </a:solidFill>
                <a:latin typeface="Roboto" panose="02000000000000000000" pitchFamily="2" charset="0"/>
              </a:rPr>
              <a:t>       -Cún Đốm muốn nói gì nào ?</a:t>
            </a:r>
            <a:br>
              <a:rPr lang="vi-VN" sz="2000" b="1" dirty="0">
                <a:solidFill>
                  <a:srgbClr val="FFFF00"/>
                </a:solidFill>
              </a:rPr>
            </a:br>
            <a:r>
              <a:rPr lang="vi-VN" sz="2000" b="1" dirty="0">
                <a:solidFill>
                  <a:srgbClr val="FFFF00"/>
                </a:solidFill>
                <a:latin typeface="Roboto" panose="02000000000000000000" pitchFamily="2" charset="0"/>
              </a:rPr>
              <a:t>       -Thưa cô, lỗi tại con ạ. Chính con bá vai bạn Gấu Xù ạ !</a:t>
            </a:r>
            <a:endParaRPr lang="en-US" sz="20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fill="hold" nodeType="withEffect">
                                  <p:stCondLst>
                                    <p:cond delay="0"/>
                                  </p:stCondLst>
                                  <p:childTnLst>
                                    <p:animRot by="-300000">
                                      <p:cBhvr>
                                        <p:cTn id="6" dur="500" fill="hold"/>
                                        <p:tgtEl>
                                          <p:spTgt spid="922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vi-VN"/>
          </a:p>
        </p:txBody>
      </p:sp>
      <p:sp>
        <p:nvSpPr>
          <p:cNvPr id="7171" name="Rectangle 3"/>
          <p:cNvSpPr>
            <a:spLocks noGrp="1" noChangeArrowheads="1"/>
          </p:cNvSpPr>
          <p:nvPr>
            <p:ph idx="1"/>
          </p:nvPr>
        </p:nvSpPr>
        <p:spPr/>
        <p:txBody>
          <a:bodyPr/>
          <a:lstStyle/>
          <a:p>
            <a:endParaRPr lang="vi-VN"/>
          </a:p>
        </p:txBody>
      </p:sp>
      <p:pic>
        <p:nvPicPr>
          <p:cNvPr id="7172" name="Picture 4" descr="Untitl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10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0E4B4A0-EE97-4D9C-85DF-71D49712DB44}"/>
              </a:ext>
            </a:extLst>
          </p:cNvPr>
          <p:cNvSpPr/>
          <p:nvPr/>
        </p:nvSpPr>
        <p:spPr>
          <a:xfrm>
            <a:off x="609600" y="5507574"/>
            <a:ext cx="8534400" cy="1323439"/>
          </a:xfrm>
          <a:prstGeom prst="rect">
            <a:avLst/>
          </a:prstGeom>
        </p:spPr>
        <p:txBody>
          <a:bodyPr wrap="square">
            <a:spAutoFit/>
          </a:bodyPr>
          <a:lstStyle/>
          <a:p>
            <a:r>
              <a:rPr lang="vi-VN" sz="2000" b="1" dirty="0">
                <a:solidFill>
                  <a:srgbClr val="FFFF00"/>
                </a:solidFill>
                <a:latin typeface="Roboto" panose="02000000000000000000" pitchFamily="2" charset="0"/>
              </a:rPr>
              <a:t>Cô Hươu Sao gật đầu:</a:t>
            </a:r>
            <a:br>
              <a:rPr lang="vi-VN" sz="2000" b="1" dirty="0">
                <a:solidFill>
                  <a:srgbClr val="FFFF00"/>
                </a:solidFill>
              </a:rPr>
            </a:br>
            <a:r>
              <a:rPr lang="vi-VN" sz="2000" b="1" dirty="0">
                <a:solidFill>
                  <a:srgbClr val="FFFF00"/>
                </a:solidFill>
                <a:latin typeface="Roboto" panose="02000000000000000000" pitchFamily="2" charset="0"/>
              </a:rPr>
              <a:t>        -Cô hiểu rồi. Lần sau, khi xếp hàng, các con dừng đùa nghịch, xô đẩy nhau. Còn hôm nay, Gấu Xù và Cún Đốm vẫn được nhận quà và phiếu bé ngoan vì các con đã thật thà, dũng cảm nhận khuyết điểm của mình.</a:t>
            </a:r>
            <a:endParaRPr lang="en-US" sz="20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295400"/>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3505200" y="2811463"/>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347663"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5E7DC1C1-EA78-4EA5-8E18-BE9D45A72CE6}"/>
              </a:ext>
            </a:extLst>
          </p:cNvPr>
          <p:cNvSpPr/>
          <p:nvPr/>
        </p:nvSpPr>
        <p:spPr>
          <a:xfrm>
            <a:off x="0" y="6085751"/>
            <a:ext cx="8991600" cy="707886"/>
          </a:xfrm>
          <a:prstGeom prst="rect">
            <a:avLst/>
          </a:prstGeom>
        </p:spPr>
        <p:txBody>
          <a:bodyPr wrap="square">
            <a:spAutoFit/>
          </a:bodyPr>
          <a:lstStyle/>
          <a:p>
            <a:r>
              <a:rPr lang="vi-VN" sz="2000" b="1" dirty="0">
                <a:solidFill>
                  <a:srgbClr val="FFFF00"/>
                </a:solidFill>
                <a:latin typeface="Roboto" panose="02000000000000000000" pitchFamily="2" charset="0"/>
              </a:rPr>
              <a:t>Nói rồi, cô giáo tặng cho mỗi bạn một chiếc ô tô đồ chơi rất đẹp. Chắc hẳn đó là hai thứ quà mà hai bạn qúi nhất trong năm học mẫu giáo này.</a:t>
            </a:r>
            <a:endParaRPr lang="en-US" sz="20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hold" nodeType="withEffect">
                                  <p:stCondLst>
                                    <p:cond delay="0"/>
                                  </p:stCondLst>
                                  <p:childTnLst>
                                    <p:animRot by="-1200000">
                                      <p:cBhvr>
                                        <p:cTn id="6" dur="5000" fill="hold"/>
                                        <p:tgtEl>
                                          <p:spTgt spid="25615"/>
                                        </p:tgtEl>
                                        <p:attrNameLst>
                                          <p:attrName>r</p:attrName>
                                        </p:attrNameLst>
                                      </p:cBhvr>
                                    </p:animRot>
                                  </p:childTnLst>
                                </p:cTn>
                              </p:par>
                              <p:par>
                                <p:cTn id="7" presetID="8" presetClass="emph" presetSubtype="0" repeatCount="indefinite" fill="hold" nodeType="withEffect">
                                  <p:stCondLst>
                                    <p:cond delay="0"/>
                                  </p:stCondLst>
                                  <p:childTnLst>
                                    <p:animRot by="600000">
                                      <p:cBhvr>
                                        <p:cTn id="8" dur="1000" fill="hold"/>
                                        <p:tgtEl>
                                          <p:spTgt spid="25621"/>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Bài Giảng Powerpoint Đẹp Nhất, Hình Nền Đẹp Cho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33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33315" y="2766218"/>
            <a:ext cx="7886700" cy="1325563"/>
          </a:xfrm>
        </p:spPr>
        <p:txBody>
          <a:bodyPr>
            <a:normAutofit/>
          </a:bodyPr>
          <a:lstStyle/>
          <a:p>
            <a:pPr algn="ctr"/>
            <a:r>
              <a:rPr lang="en-US" sz="8800" b="1" dirty="0" err="1">
                <a:solidFill>
                  <a:srgbClr val="0070C0"/>
                </a:solidFill>
                <a:latin typeface="+mn-lt"/>
              </a:rPr>
              <a:t>Đàm</a:t>
            </a:r>
            <a:r>
              <a:rPr lang="en-US" sz="8800" b="1" dirty="0">
                <a:solidFill>
                  <a:srgbClr val="0070C0"/>
                </a:solidFill>
                <a:latin typeface="+mn-lt"/>
              </a:rPr>
              <a:t> </a:t>
            </a:r>
            <a:r>
              <a:rPr lang="en-US" sz="8800" b="1" dirty="0" err="1">
                <a:solidFill>
                  <a:srgbClr val="0070C0"/>
                </a:solidFill>
                <a:latin typeface="+mn-lt"/>
              </a:rPr>
              <a:t>thoại</a:t>
            </a:r>
            <a:endParaRPr lang="en-US" sz="8800" b="1" dirty="0">
              <a:solidFill>
                <a:srgbClr val="0070C0"/>
              </a:solidFill>
              <a:latin typeface="+mn-lt"/>
            </a:endParaRPr>
          </a:p>
        </p:txBody>
      </p:sp>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7AB330-4507-48AE-8F5A-7B60C8D465F1}"/>
              </a:ext>
            </a:extLst>
          </p:cNvPr>
          <p:cNvPicPr>
            <a:picLocks noChangeAspect="1"/>
          </p:cNvPicPr>
          <p:nvPr/>
        </p:nvPicPr>
        <p:blipFill>
          <a:blip r:embed="rId2"/>
          <a:stretch>
            <a:fillRect/>
          </a:stretch>
        </p:blipFill>
        <p:spPr>
          <a:xfrm>
            <a:off x="0" y="0"/>
            <a:ext cx="9144000" cy="6858000"/>
          </a:xfrm>
          <a:prstGeom prst="rect">
            <a:avLst/>
          </a:prstGeom>
        </p:spPr>
      </p:pic>
      <p:sp>
        <p:nvSpPr>
          <p:cNvPr id="5" name="Oval 4">
            <a:extLst>
              <a:ext uri="{FF2B5EF4-FFF2-40B4-BE49-F238E27FC236}">
                <a16:creationId xmlns:a16="http://schemas.microsoft.com/office/drawing/2014/main" id="{FCCA06D5-E7BA-4E69-B66C-7EA7D486D8B8}"/>
              </a:ext>
            </a:extLst>
          </p:cNvPr>
          <p:cNvSpPr/>
          <p:nvPr/>
        </p:nvSpPr>
        <p:spPr>
          <a:xfrm>
            <a:off x="1902177" y="152400"/>
            <a:ext cx="5339645" cy="59831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Câu</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truyện</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có</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tên</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là</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gì</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6" name="Rectangle 5">
            <a:extLst>
              <a:ext uri="{FF2B5EF4-FFF2-40B4-BE49-F238E27FC236}">
                <a16:creationId xmlns:a16="http://schemas.microsoft.com/office/drawing/2014/main" id="{7857CC2A-7BA0-47A2-863A-81A63F4BC8E4}"/>
              </a:ext>
            </a:extLst>
          </p:cNvPr>
          <p:cNvSpPr/>
          <p:nvPr/>
        </p:nvSpPr>
        <p:spPr>
          <a:xfrm>
            <a:off x="1676400" y="3096470"/>
            <a:ext cx="8458200" cy="707886"/>
          </a:xfrm>
          <a:prstGeom prst="rect">
            <a:avLst/>
          </a:prstGeom>
        </p:spPr>
        <p:txBody>
          <a:bodyPr wrap="square">
            <a:spAutoFit/>
          </a:bodyPr>
          <a:lstStyle/>
          <a:p>
            <a:pPr lvl="0" fontAlgn="auto">
              <a:spcBef>
                <a:spcPts val="0"/>
              </a:spcBef>
              <a:spcAft>
                <a:spcPts val="0"/>
              </a:spcAft>
            </a:pPr>
            <a:r>
              <a:rPr lang="en-US" sz="4000" b="1" dirty="0" err="1">
                <a:solidFill>
                  <a:srgbClr val="FF0000"/>
                </a:solidFill>
                <a:latin typeface="Times New Roman" panose="02020603050405020304" pitchFamily="18" charset="0"/>
                <a:cs typeface="Times New Roman" panose="02020603050405020304" pitchFamily="18" charset="0"/>
              </a:rPr>
              <a:t>Truyện</a:t>
            </a:r>
            <a:r>
              <a:rPr lang="en-US" sz="4000" b="1" dirty="0">
                <a:solidFill>
                  <a:srgbClr val="FF0000"/>
                </a:solidFill>
                <a:latin typeface="Times New Roman" panose="02020603050405020304" pitchFamily="18" charset="0"/>
                <a:cs typeface="Times New Roman" panose="02020603050405020304" pitchFamily="18" charset="0"/>
              </a:rPr>
              <a:t> “ </a:t>
            </a:r>
            <a:r>
              <a:rPr lang="en-US" sz="4000" b="1" dirty="0" err="1">
                <a:solidFill>
                  <a:srgbClr val="FF0000"/>
                </a:solidFill>
                <a:latin typeface="Times New Roman" panose="02020603050405020304" pitchFamily="18" charset="0"/>
                <a:cs typeface="Times New Roman" panose="02020603050405020304" pitchFamily="18" charset="0"/>
              </a:rPr>
              <a:t>Món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dirty="0">
              <a:solidFill>
                <a:prstClr val="black"/>
              </a:solidFill>
              <a:latin typeface="Calibri" panose="020F0502020204030204"/>
            </a:endParaRPr>
          </a:p>
        </p:txBody>
      </p:sp>
    </p:spTree>
    <p:extLst>
      <p:ext uri="{BB962C8B-B14F-4D97-AF65-F5344CB8AC3E}">
        <p14:creationId xmlns:p14="http://schemas.microsoft.com/office/powerpoint/2010/main" val="127156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0BD8D9-A852-48F1-A54A-3CFD5F3F470D}"/>
              </a:ext>
            </a:extLst>
          </p:cNvPr>
          <p:cNvPicPr>
            <a:picLocks noChangeAspect="1"/>
          </p:cNvPicPr>
          <p:nvPr/>
        </p:nvPicPr>
        <p:blipFill>
          <a:blip r:embed="rId2"/>
          <a:stretch>
            <a:fillRect/>
          </a:stretch>
        </p:blipFill>
        <p:spPr>
          <a:xfrm>
            <a:off x="0" y="0"/>
            <a:ext cx="9144000" cy="6857999"/>
          </a:xfrm>
          <a:prstGeom prst="rect">
            <a:avLst/>
          </a:prstGeom>
        </p:spPr>
      </p:pic>
      <p:sp>
        <p:nvSpPr>
          <p:cNvPr id="3" name="Oval 2">
            <a:extLst>
              <a:ext uri="{FF2B5EF4-FFF2-40B4-BE49-F238E27FC236}">
                <a16:creationId xmlns:a16="http://schemas.microsoft.com/office/drawing/2014/main" id="{F28D3612-0650-4411-9FC9-EDE0C52E57D6}"/>
              </a:ext>
            </a:extLst>
          </p:cNvPr>
          <p:cNvSpPr/>
          <p:nvPr/>
        </p:nvSpPr>
        <p:spPr>
          <a:xfrm>
            <a:off x="1713088" y="228600"/>
            <a:ext cx="5717823" cy="75071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Câu</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truyện</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có</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lang="en-US" sz="2400" kern="0" dirty="0" err="1">
                <a:solidFill>
                  <a:prstClr val="white"/>
                </a:solidFill>
                <a:latin typeface="Calibri" panose="020F0502020204030204"/>
              </a:rPr>
              <a:t>những</a:t>
            </a:r>
            <a:r>
              <a:rPr lang="en-US" sz="2400" kern="0" dirty="0">
                <a:solidFill>
                  <a:prstClr val="white"/>
                </a:solidFill>
                <a:latin typeface="Calibri" panose="020F0502020204030204"/>
              </a:rPr>
              <a:t> </a:t>
            </a:r>
            <a:r>
              <a:rPr lang="en-US" sz="2400" kern="0" dirty="0" err="1">
                <a:solidFill>
                  <a:prstClr val="white"/>
                </a:solidFill>
                <a:latin typeface="Calibri" panose="020F0502020204030204"/>
              </a:rPr>
              <a:t>nhân</a:t>
            </a:r>
            <a:r>
              <a:rPr lang="en-US" sz="2400" kern="0" dirty="0">
                <a:solidFill>
                  <a:prstClr val="white"/>
                </a:solidFill>
                <a:latin typeface="Calibri" panose="020F0502020204030204"/>
              </a:rPr>
              <a:t> </a:t>
            </a:r>
            <a:r>
              <a:rPr lang="en-US" sz="2400" kern="0" dirty="0" err="1">
                <a:solidFill>
                  <a:prstClr val="white"/>
                </a:solidFill>
                <a:latin typeface="Calibri" panose="020F0502020204030204"/>
              </a:rPr>
              <a:t>vật</a:t>
            </a:r>
            <a:r>
              <a:rPr lang="en-US" sz="2400" kern="0" dirty="0">
                <a:solidFill>
                  <a:prstClr val="white"/>
                </a:solidFill>
                <a:latin typeface="Calibri" panose="020F0502020204030204"/>
              </a:rPr>
              <a:t> </a:t>
            </a:r>
            <a:r>
              <a:rPr lang="en-US" sz="2400" kern="0" dirty="0" err="1">
                <a:solidFill>
                  <a:prstClr val="white"/>
                </a:solidFill>
                <a:latin typeface="Calibri" panose="020F0502020204030204"/>
              </a:rPr>
              <a:t>nào</a:t>
            </a:r>
            <a:r>
              <a:rPr lang="en-US" sz="2400" kern="0" dirty="0">
                <a:solidFill>
                  <a:prstClr val="white"/>
                </a:solidFill>
                <a:latin typeface="Calibri" panose="020F0502020204030204"/>
              </a:rPr>
              <a:t> ?</a:t>
            </a: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A899FC-C777-4CF5-AC9A-F21D8D6BD7D0}"/>
              </a:ext>
            </a:extLst>
          </p:cNvPr>
          <p:cNvPicPr>
            <a:picLocks noChangeAspect="1"/>
          </p:cNvPicPr>
          <p:nvPr/>
        </p:nvPicPr>
        <p:blipFill>
          <a:blip r:embed="rId3"/>
          <a:stretch>
            <a:fillRect/>
          </a:stretch>
        </p:blipFill>
        <p:spPr>
          <a:xfrm>
            <a:off x="2286001" y="1653684"/>
            <a:ext cx="1752600" cy="2455313"/>
          </a:xfrm>
          <a:prstGeom prst="rect">
            <a:avLst/>
          </a:prstGeom>
        </p:spPr>
      </p:pic>
      <p:pic>
        <p:nvPicPr>
          <p:cNvPr id="5" name="Picture 4">
            <a:extLst>
              <a:ext uri="{FF2B5EF4-FFF2-40B4-BE49-F238E27FC236}">
                <a16:creationId xmlns:a16="http://schemas.microsoft.com/office/drawing/2014/main" id="{594EEBEC-4F52-4F31-BF5E-F4E4D802FCDA}"/>
              </a:ext>
            </a:extLst>
          </p:cNvPr>
          <p:cNvPicPr>
            <a:picLocks noChangeAspect="1"/>
          </p:cNvPicPr>
          <p:nvPr/>
        </p:nvPicPr>
        <p:blipFill>
          <a:blip r:embed="rId4"/>
          <a:stretch>
            <a:fillRect/>
          </a:stretch>
        </p:blipFill>
        <p:spPr>
          <a:xfrm>
            <a:off x="4876800" y="1653684"/>
            <a:ext cx="1600200" cy="2455313"/>
          </a:xfrm>
          <a:prstGeom prst="rect">
            <a:avLst/>
          </a:prstGeom>
        </p:spPr>
      </p:pic>
      <p:pic>
        <p:nvPicPr>
          <p:cNvPr id="6" name="Picture 5">
            <a:extLst>
              <a:ext uri="{FF2B5EF4-FFF2-40B4-BE49-F238E27FC236}">
                <a16:creationId xmlns:a16="http://schemas.microsoft.com/office/drawing/2014/main" id="{322039A3-A6B9-40C4-A6DB-51DB50C828CA}"/>
              </a:ext>
            </a:extLst>
          </p:cNvPr>
          <p:cNvPicPr>
            <a:picLocks noChangeAspect="1"/>
          </p:cNvPicPr>
          <p:nvPr/>
        </p:nvPicPr>
        <p:blipFill>
          <a:blip r:embed="rId5"/>
          <a:stretch>
            <a:fillRect/>
          </a:stretch>
        </p:blipFill>
        <p:spPr>
          <a:xfrm>
            <a:off x="3581400" y="4255842"/>
            <a:ext cx="1600200" cy="2455312"/>
          </a:xfrm>
          <a:prstGeom prst="rect">
            <a:avLst/>
          </a:prstGeom>
        </p:spPr>
      </p:pic>
    </p:spTree>
    <p:extLst>
      <p:ext uri="{BB962C8B-B14F-4D97-AF65-F5344CB8AC3E}">
        <p14:creationId xmlns:p14="http://schemas.microsoft.com/office/powerpoint/2010/main" val="226915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2B8128-F26B-487D-91F3-EC218E682E3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3247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34E32-12D5-49AF-8AE6-403582347035}"/>
              </a:ext>
            </a:extLst>
          </p:cNvPr>
          <p:cNvPicPr>
            <a:picLocks noChangeAspect="1"/>
          </p:cNvPicPr>
          <p:nvPr/>
        </p:nvPicPr>
        <p:blipFill>
          <a:blip r:embed="rId2"/>
          <a:stretch>
            <a:fillRect/>
          </a:stretch>
        </p:blipFill>
        <p:spPr>
          <a:xfrm>
            <a:off x="0" y="0"/>
            <a:ext cx="9144000" cy="6857999"/>
          </a:xfrm>
          <a:prstGeom prst="rect">
            <a:avLst/>
          </a:prstGeom>
        </p:spPr>
      </p:pic>
      <p:sp>
        <p:nvSpPr>
          <p:cNvPr id="5" name="Oval 4">
            <a:extLst>
              <a:ext uri="{FF2B5EF4-FFF2-40B4-BE49-F238E27FC236}">
                <a16:creationId xmlns:a16="http://schemas.microsoft.com/office/drawing/2014/main" id="{78861320-1F2B-443B-8F15-95E11719AC68}"/>
              </a:ext>
            </a:extLst>
          </p:cNvPr>
          <p:cNvSpPr/>
          <p:nvPr/>
        </p:nvSpPr>
        <p:spPr>
          <a:xfrm>
            <a:off x="1713088" y="183445"/>
            <a:ext cx="5717823" cy="75071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Ai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đã</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làm</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mèo</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khoang</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bĩ</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ngã</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lang="en-US" sz="2400" kern="0" dirty="0">
                <a:solidFill>
                  <a:prstClr val="white"/>
                </a:solidFill>
                <a:latin typeface="Calibri" panose="020F0502020204030204"/>
              </a:rPr>
              <a:t>?</a:t>
            </a: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180D613-DD40-4B76-A837-05A9DB414AB2}"/>
              </a:ext>
            </a:extLst>
          </p:cNvPr>
          <p:cNvPicPr>
            <a:picLocks noChangeAspect="1"/>
          </p:cNvPicPr>
          <p:nvPr/>
        </p:nvPicPr>
        <p:blipFill>
          <a:blip r:embed="rId3"/>
          <a:stretch>
            <a:fillRect/>
          </a:stretch>
        </p:blipFill>
        <p:spPr>
          <a:xfrm>
            <a:off x="2438400" y="2362200"/>
            <a:ext cx="1603387" cy="2456901"/>
          </a:xfrm>
          <a:prstGeom prst="rect">
            <a:avLst/>
          </a:prstGeom>
        </p:spPr>
      </p:pic>
      <p:pic>
        <p:nvPicPr>
          <p:cNvPr id="7" name="Picture 6">
            <a:extLst>
              <a:ext uri="{FF2B5EF4-FFF2-40B4-BE49-F238E27FC236}">
                <a16:creationId xmlns:a16="http://schemas.microsoft.com/office/drawing/2014/main" id="{83249F9A-ED7A-40C6-AD75-471E9182E27C}"/>
              </a:ext>
            </a:extLst>
          </p:cNvPr>
          <p:cNvPicPr>
            <a:picLocks noChangeAspect="1"/>
          </p:cNvPicPr>
          <p:nvPr/>
        </p:nvPicPr>
        <p:blipFill>
          <a:blip r:embed="rId4"/>
          <a:stretch>
            <a:fillRect/>
          </a:stretch>
        </p:blipFill>
        <p:spPr>
          <a:xfrm>
            <a:off x="5102215" y="2362199"/>
            <a:ext cx="1597290" cy="2456901"/>
          </a:xfrm>
          <a:prstGeom prst="rect">
            <a:avLst/>
          </a:prstGeom>
        </p:spPr>
      </p:pic>
    </p:spTree>
    <p:extLst>
      <p:ext uri="{BB962C8B-B14F-4D97-AF65-F5344CB8AC3E}">
        <p14:creationId xmlns:p14="http://schemas.microsoft.com/office/powerpoint/2010/main" val="42469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uyện tranh thiếu nhi - Món quà của cô giáo">
            <a:hlinkClick r:id="" action="ppaction://media"/>
            <a:extLst>
              <a:ext uri="{FF2B5EF4-FFF2-40B4-BE49-F238E27FC236}">
                <a16:creationId xmlns:a16="http://schemas.microsoft.com/office/drawing/2014/main" id="{026B6DA0-6EED-4487-946D-8C913B3552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67" y="0"/>
            <a:ext cx="7653867" cy="6858000"/>
          </a:xfrm>
          <a:prstGeom prst="rect">
            <a:avLst/>
          </a:prstGeom>
        </p:spPr>
      </p:pic>
    </p:spTree>
    <p:extLst>
      <p:ext uri="{BB962C8B-B14F-4D97-AF65-F5344CB8AC3E}">
        <p14:creationId xmlns:p14="http://schemas.microsoft.com/office/powerpoint/2010/main" val="42053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2" y="0"/>
            <a:ext cx="9144000" cy="686435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4419600" y="2057400"/>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590800"/>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4953000" y="1304925"/>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79874D59-1B9B-4140-865B-CCB8635A8D46}"/>
              </a:ext>
            </a:extLst>
          </p:cNvPr>
          <p:cNvSpPr/>
          <p:nvPr/>
        </p:nvSpPr>
        <p:spPr>
          <a:xfrm>
            <a:off x="191946" y="5501489"/>
            <a:ext cx="8991600" cy="1323439"/>
          </a:xfrm>
          <a:prstGeom prst="rect">
            <a:avLst/>
          </a:prstGeom>
        </p:spPr>
        <p:txBody>
          <a:bodyPr wrap="square">
            <a:spAutoFit/>
          </a:bodyPr>
          <a:lstStyle/>
          <a:p>
            <a:pPr algn="just"/>
            <a:r>
              <a:rPr lang="vi-VN" sz="2000" b="1" dirty="0">
                <a:solidFill>
                  <a:srgbClr val="FFC000"/>
                </a:solidFill>
                <a:latin typeface="Times New Roman" panose="02020603050405020304" pitchFamily="18" charset="0"/>
              </a:rPr>
              <a:t>Hôm thứ hai đầu tuần, cô giáo Hươu Sao nói với cả lớp mẫu giáo lớn:</a:t>
            </a:r>
            <a:endParaRPr lang="vi-VN" sz="2000" b="1" dirty="0">
              <a:solidFill>
                <a:srgbClr val="FFC000"/>
              </a:solidFill>
              <a:latin typeface="Roboto" panose="02000000000000000000" pitchFamily="2" charset="0"/>
            </a:endParaRPr>
          </a:p>
          <a:p>
            <a:br>
              <a:rPr lang="vi-VN" sz="2000" b="1" dirty="0">
                <a:solidFill>
                  <a:srgbClr val="FFC000"/>
                </a:solidFill>
                <a:latin typeface="Times New Roman" panose="02020603050405020304" pitchFamily="18" charset="0"/>
              </a:rPr>
            </a:br>
            <a:r>
              <a:rPr lang="vi-VN" sz="2000" b="1" dirty="0">
                <a:solidFill>
                  <a:srgbClr val="FFC000"/>
                </a:solidFill>
                <a:latin typeface="inherit"/>
              </a:rPr>
              <a:t>        -Các con sắp được nghỉ hè rồi. Tuần này, ai được phiếu bé ngoan, cô sẽ tặng cho một món quà.</a:t>
            </a:r>
            <a:endParaRPr lang="en-US" sz="2000"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057400"/>
            <a:ext cx="272415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B983E7-ABC3-40ED-A14B-7FEEA220867A}"/>
              </a:ext>
            </a:extLst>
          </p:cNvPr>
          <p:cNvSpPr/>
          <p:nvPr/>
        </p:nvSpPr>
        <p:spPr>
          <a:xfrm>
            <a:off x="0" y="5926203"/>
            <a:ext cx="9067800" cy="923330"/>
          </a:xfrm>
          <a:prstGeom prst="rect">
            <a:avLst/>
          </a:prstGeom>
        </p:spPr>
        <p:txBody>
          <a:bodyPr wrap="square">
            <a:spAutoFit/>
          </a:bodyPr>
          <a:lstStyle/>
          <a:p>
            <a:r>
              <a:rPr lang="vi-VN" b="1" dirty="0">
                <a:solidFill>
                  <a:srgbClr val="FFC000"/>
                </a:solidFill>
                <a:latin typeface="Roboto" panose="02000000000000000000" pitchFamily="2" charset="0"/>
              </a:rPr>
              <a:t>Từ hôm ấy, bé nào cũng cố gắng hát hay hơn, múa dẻo hơn và trật tự hơn khi ngồi trong lớp. Đến ngày thứ bảy, cả lớp mẫu giáo lớn hồi hộp lắm, vì bé nào cũng muốn được cô giáo cho quà mà !</a:t>
            </a:r>
            <a:endParaRPr lang="en-US"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autoRev="1" fill="hold" nodeType="withEffect">
                                  <p:stCondLst>
                                    <p:cond delay="0"/>
                                  </p:stCondLst>
                                  <p:childTnLst>
                                    <p:animMotion origin="layout" path="M -1.11022E-16 -1.11111E-6 L -1.11022E-16 0.02639 " pathEditMode="relative" rAng="0" ptsTypes="AA">
                                      <p:cBhvr>
                                        <p:cTn id="6" dur="2000" fill="hold"/>
                                        <p:tgtEl>
                                          <p:spTgt spid="21511"/>
                                        </p:tgtEl>
                                        <p:attrNameLst>
                                          <p:attrName>ppt_x</p:attrName>
                                          <p:attrName>ppt_y</p:attrName>
                                        </p:attrNameLst>
                                      </p:cBhvr>
                                      <p:rCtr x="0" y="1319"/>
                                    </p:animMotion>
                                  </p:childTnLst>
                                </p:cTn>
                              </p:par>
                              <p:par>
                                <p:cTn id="7" presetID="0" presetClass="path" presetSubtype="0" repeatCount="indefinite" accel="50000" decel="50000" fill="hold" nodeType="withEffect">
                                  <p:stCondLst>
                                    <p:cond delay="0"/>
                                  </p:stCondLst>
                                  <p:childTnLst>
                                    <p:animMotion origin="layout" path="M -5.55556E-6 -2.65896E-6 C 0.00468 -0.00601 0.00972 -0.01087 0.0144 -0.01688 C 0.01961 -0.01618 0.02499 -0.01457 0.0302 -0.0148 C 0.0559 -0.01642 0.04027 -0.0222 0.05242 -0.01688 C 0.06145 -0.02474 0.06909 -0.03537 0.07951 -0.04023 C 0.08228 -0.03954 0.09791 -0.03561 0.09999 -0.03584 C 0.10156 -0.03607 0.10208 -0.03907 0.10329 -0.04023 C 0.11058 -0.0474 0.11197 -0.04809 0.11909 -0.05272 C 0.12812 -0.0504 0.13732 -0.04809 0.14617 -0.04439 C 0.14722 -0.04231 0.14774 -0.03931 0.1493 -0.03792 C 0.15208 -0.03561 0.15885 -0.03376 0.15885 -0.03376 C 0.16041 -0.03237 0.16163 -0.03075 0.16336 -0.02959 C 0.1651 -0.02867 0.16701 -0.02867 0.1684 -0.02751 C 0.16944 -0.02636 0.17031 -0.02428 0.17135 -0.02312 C 0.18072 -0.01387 0.17864 -0.01572 0.18732 -0.01272 C 0.19531 -0.00208 0.19617 0.01665 0.20173 0.0296 C 0.20364 0.03399 0.20676 0.03746 0.20798 0.04231 C 0.2085 0.04439 0.2085 0.04671 0.20954 0.04856 C 0.21614 0.06012 0.22482 0.06752 0.23333 0.07607 C 0.23749 0.09226 0.23663 0.11491 0.24774 0.12486 C 0.25138 0.13226 0.25399 0.13665 0.26041 0.13965 C 0.26145 0.14173 0.26215 0.14405 0.26353 0.1459 C 0.26492 0.14775 0.26718 0.14798 0.2684 0.15006 C 0.27065 0.15376 0.27117 0.15884 0.27308 0.16278 C 0.27152 0.16925 0.2684 0.19214 0.26041 0.19445 C 0.25468 0.19607 0.24878 0.19584 0.24288 0.19653 C 0.23454 0.20069 0.22603 0.20139 0.21753 0.20509 C 0.21145 0.20763 0.21076 0.21526 0.20642 0.21989 C 0.19722 0.23006 0.17933 0.23075 0.1684 0.2326 C 0.16631 0.23399 0.1644 0.2363 0.1618 0.23676 C 0.16041 0.23699 0.15885 0.23445 0.15728 0.23468 C 0.15329 0.23538 0.14999 0.23931 0.14617 0.24093 C 0.13906 0.25041 0.1269 0.25156 0.11753 0.25572 C 0.11649 0.25711 0.11597 0.26058 0.1144 0.26012 C 0.10833 0.2585 0.09288 0.24393 0.08732 0.23884 C 0.08454 0.22752 0.08211 0.23468 0.07777 0.22613 C 0.07656 0.22358 0.07621 0.22012 0.07465 0.2178 C 0.07274 0.2148 0.06631 0.20948 0.06353 0.20717 C 0.0493 0.21341 0.06753 0.2074 0.05555 0.20509 C 0.04253 0.20254 0.02916 0.20231 0.01597 0.20093 C 0.00798 0.19376 0.01215 0.19861 0.00485 0.18405 C 0.00156 0.17734 -0.00313 0.17549 -0.00782 0.17133 C -0.01216 0.1674 -0.01737 0.15445 -0.01737 0.15445 C -0.01581 0.1459 -0.01563 0.1348 -0.01268 0.12694 C -0.01199 0.12509 -0.01025 0.12439 -0.00938 0.12254 C -0.00469 0.11214 -0.00313 0.1015 0.00329 0.09295 C 0.00555 0.08093 0.00885 0.06913 0.0111 0.05711 C 0.00347 0.05017 0.00815 0.05619 0.00329 0.04231 C 0.00138 0.03653 -0.00313 0.02543 -0.00313 0.02543 C 0.00051 0.01064 0.00103 0.01688 -0.00157 0.00647 C 0.00121 0.00278 0.01163 -0.01503 -5.55556E-6 -2.65896E-6 Z " pathEditMode="relative" ptsTypes="fffffffffffffffffffffffffffffffffffffffffffffffffff">
                                      <p:cBhvr>
                                        <p:cTn id="8" dur="10000" fill="hold"/>
                                        <p:tgtEl>
                                          <p:spTgt spid="21512"/>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a:p>
        </p:txBody>
      </p:sp>
      <p:sp>
        <p:nvSpPr>
          <p:cNvPr id="19459" name="Rectangle 3"/>
          <p:cNvSpPr>
            <a:spLocks noGrp="1" noChangeArrowheads="1"/>
          </p:cNvSpPr>
          <p:nvPr>
            <p:ph idx="1"/>
          </p:nvPr>
        </p:nvSpPr>
        <p:spPr/>
        <p:txBody>
          <a:bodyPr/>
          <a:lstStyle/>
          <a:p>
            <a:endParaRPr lang="vi-VN"/>
          </a:p>
        </p:txBody>
      </p:sp>
      <p:pic>
        <p:nvPicPr>
          <p:cNvPr id="19460" name="Picture 4"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11D651-0C83-4AC6-8349-2A64A5DA775B}"/>
              </a:ext>
            </a:extLst>
          </p:cNvPr>
          <p:cNvSpPr/>
          <p:nvPr/>
        </p:nvSpPr>
        <p:spPr>
          <a:xfrm>
            <a:off x="76200" y="5934670"/>
            <a:ext cx="8991600" cy="923330"/>
          </a:xfrm>
          <a:prstGeom prst="rect">
            <a:avLst/>
          </a:prstGeom>
        </p:spPr>
        <p:txBody>
          <a:bodyPr wrap="square">
            <a:spAutoFit/>
          </a:bodyPr>
          <a:lstStyle/>
          <a:p>
            <a:r>
              <a:rPr lang="vi-VN" b="1" dirty="0">
                <a:solidFill>
                  <a:srgbClr val="FFC000"/>
                </a:solidFill>
                <a:latin typeface="Roboto" panose="02000000000000000000" pitchFamily="2" charset="0"/>
              </a:rPr>
              <a:t>Từ hôm ấy, bé nào cũng cố gắng hát hay hơn, múa dẻo hơn và trật tự hơn khi ngồi trong lớp. Đến ngày thứ bảy, cả lớp mẫu giáo lớn hồi hộp lắm, vì bé nào cũng muốn được cô giáo cho quà mà !</a:t>
            </a:r>
            <a:endParaRPr lang="en-US"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5" name="Picture 7" descr="slid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49613"/>
            <a:ext cx="3470275"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7421" name="Group 13"/>
          <p:cNvGrpSpPr>
            <a:grpSpLocks/>
          </p:cNvGrpSpPr>
          <p:nvPr/>
        </p:nvGrpSpPr>
        <p:grpSpPr bwMode="auto">
          <a:xfrm>
            <a:off x="5867400" y="2320925"/>
            <a:ext cx="2003425" cy="5146675"/>
            <a:chOff x="3696" y="1462"/>
            <a:chExt cx="1262" cy="3242"/>
          </a:xfrm>
        </p:grpSpPr>
        <p:pic>
          <p:nvPicPr>
            <p:cNvPr id="17417" name="Picture 9" descr="meo khoang 1"/>
            <p:cNvPicPr>
              <a:picLocks noChangeAspect="1" noChangeArrowheads="1"/>
            </p:cNvPicPr>
            <p:nvPr/>
          </p:nvPicPr>
          <p:blipFill>
            <a:blip r:embed="rId6">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4" name="Picture 6" descr="nen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D392B4-FEE4-42D8-91E6-D0384C1C9470}"/>
              </a:ext>
            </a:extLst>
          </p:cNvPr>
          <p:cNvSpPr/>
          <p:nvPr/>
        </p:nvSpPr>
        <p:spPr>
          <a:xfrm>
            <a:off x="64911" y="6172200"/>
            <a:ext cx="9067800" cy="646331"/>
          </a:xfrm>
          <a:prstGeom prst="rect">
            <a:avLst/>
          </a:prstGeom>
        </p:spPr>
        <p:txBody>
          <a:bodyPr wrap="square">
            <a:spAutoFit/>
          </a:bodyPr>
          <a:lstStyle/>
          <a:p>
            <a:r>
              <a:rPr lang="vi-VN" b="1" dirty="0">
                <a:solidFill>
                  <a:srgbClr val="FF0000"/>
                </a:solidFill>
                <a:latin typeface="Roboto" panose="02000000000000000000" pitchFamily="2" charset="0"/>
              </a:rPr>
              <a:t>Hết giờ ra chơi, trong lúc các bé xếp hàng vào lớp. Cún Đốm bá vai Gấu Xù khiến cho Gấu Xù xô vào Mèo Khoang làm Mèo Khoang ngã nhào, đầu gối bị trầy da thâm tím</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utoRev="1" fill="hold" nodeType="withEffect">
                                  <p:stCondLst>
                                    <p:cond delay="0"/>
                                  </p:stCondLst>
                                  <p:childTnLst>
                                    <p:animRot by="300000">
                                      <p:cBhvr>
                                        <p:cTn id="6" dur="500" fill="hold"/>
                                        <p:tgtEl>
                                          <p:spTgt spid="17415"/>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17415"/>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17421"/>
                                        </p:tgtEl>
                                        <p:attrNameLst>
                                          <p:attrName>r</p:attrName>
                                        </p:attrNameLst>
                                      </p:cBhvr>
                                    </p:animRot>
                                  </p:childTnLst>
                                </p:cTn>
                              </p:par>
                            </p:childTnLst>
                          </p:cTn>
                        </p:par>
                        <p:par>
                          <p:cTn id="11" fill="hold" nodeType="afterGroup">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17421"/>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17421"/>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17421"/>
                                        </p:tgtEl>
                                      </p:cBhvr>
                                    </p:animEffect>
                                    <p:set>
                                      <p:cBhvr>
                                        <p:cTn id="18" dur="1" fill="hold">
                                          <p:stCondLst>
                                            <p:cond delay="1999"/>
                                          </p:stCondLst>
                                        </p:cTn>
                                        <p:tgtEl>
                                          <p:spTgt spid="174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2000"/>
                                        <p:tgtEl>
                                          <p:spTgt spid="17416"/>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17416"/>
                                        </p:tgtEl>
                                        <p:attrNameLst>
                                          <p:attrName>ppt_x</p:attrName>
                                          <p:attrName>ppt_y</p:attrName>
                                        </p:attrNameLst>
                                      </p:cBhvr>
                                      <p:rCtr x="-2830" y="10278"/>
                                    </p:animMotion>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6" y="0"/>
            <a:ext cx="9124244"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487" y="3418681"/>
            <a:ext cx="1981200" cy="1112838"/>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2908301" y="2251075"/>
            <a:ext cx="2638425" cy="1289050"/>
            <a:chOff x="1872" y="1522"/>
            <a:chExt cx="1662" cy="812"/>
          </a:xfrm>
        </p:grpSpPr>
        <p:pic>
          <p:nvPicPr>
            <p:cNvPr id="29702" name="Picture 6" descr="kh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1F2E925D-A2FB-42BB-AB61-D778B05419CC}"/>
              </a:ext>
            </a:extLst>
          </p:cNvPr>
          <p:cNvSpPr/>
          <p:nvPr/>
        </p:nvSpPr>
        <p:spPr>
          <a:xfrm>
            <a:off x="228600" y="5791200"/>
            <a:ext cx="8915400" cy="646331"/>
          </a:xfrm>
          <a:prstGeom prst="rect">
            <a:avLst/>
          </a:prstGeom>
        </p:spPr>
        <p:txBody>
          <a:bodyPr wrap="square">
            <a:spAutoFit/>
          </a:bodyPr>
          <a:lstStyle/>
          <a:p>
            <a:r>
              <a:rPr lang="vi-VN" dirty="0">
                <a:solidFill>
                  <a:srgbClr val="333333"/>
                </a:solidFill>
                <a:highlight>
                  <a:srgbClr val="FFFF00"/>
                </a:highlight>
                <a:latin typeface="Roboto" panose="02000000000000000000" pitchFamily="2" charset="0"/>
              </a:rPr>
              <a:t>Mèo Khoang đau quá liền oà khóc lên. Cô giáo Hươu Sao phải lấy dầu xoa bóp vào chổ đau cho Mèo Khoang.</a:t>
            </a:r>
            <a:endParaRPr lang="en-US"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600000">
                                      <p:cBhvr>
                                        <p:cTn id="6" dur="1000" fill="hold"/>
                                        <p:tgtEl>
                                          <p:spTgt spid="29706"/>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1.11022E-16 -1.85185E-6 L -0.04167 0.03264 " pathEditMode="relative" rAng="0" ptsTypes="AA">
                                      <p:cBhvr>
                                        <p:cTn id="8" dur="2000" fill="hold"/>
                                        <p:tgtEl>
                                          <p:spTgt spid="29708"/>
                                        </p:tgtEl>
                                        <p:attrNameLst>
                                          <p:attrName>ppt_x</p:attrName>
                                          <p:attrName>ppt_y</p:attrName>
                                        </p:attrNameLst>
                                      </p:cBhvr>
                                      <p:rCtr x="-2083" y="1620"/>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4343400" y="6858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D9DA2158-F8D4-4711-8860-329729784465}"/>
              </a:ext>
            </a:extLst>
          </p:cNvPr>
          <p:cNvSpPr/>
          <p:nvPr/>
        </p:nvSpPr>
        <p:spPr>
          <a:xfrm>
            <a:off x="206022" y="5768899"/>
            <a:ext cx="8915400" cy="1015663"/>
          </a:xfrm>
          <a:prstGeom prst="rect">
            <a:avLst/>
          </a:prstGeom>
        </p:spPr>
        <p:txBody>
          <a:bodyPr wrap="square">
            <a:spAutoFit/>
          </a:bodyPr>
          <a:lstStyle/>
          <a:p>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Giờ</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sinh</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hoạt</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cuối</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tuần</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cô</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khen</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cả</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lớp</a:t>
            </a:r>
            <a:r>
              <a:rPr lang="en-US" sz="2000" b="1" dirty="0">
                <a:solidFill>
                  <a:srgbClr val="FFFF00"/>
                </a:solidFill>
                <a:latin typeface="Roboto" panose="02000000000000000000" pitchFamily="2" charset="0"/>
              </a:rPr>
              <a:t>:</a:t>
            </a:r>
            <a:br>
              <a:rPr lang="en-US" sz="2000" b="1" dirty="0">
                <a:solidFill>
                  <a:srgbClr val="FFFF00"/>
                </a:solidFill>
              </a:rPr>
            </a:b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Tất</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cả</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các</a:t>
            </a:r>
            <a:r>
              <a:rPr lang="en-US" sz="2000" b="1" dirty="0">
                <a:solidFill>
                  <a:srgbClr val="FFFF00"/>
                </a:solidFill>
                <a:latin typeface="Roboto" panose="02000000000000000000" pitchFamily="2" charset="0"/>
              </a:rPr>
              <a:t> con </a:t>
            </a:r>
            <a:r>
              <a:rPr lang="en-US" sz="2000" b="1" dirty="0" err="1">
                <a:solidFill>
                  <a:srgbClr val="FFFF00"/>
                </a:solidFill>
                <a:latin typeface="Roboto" panose="02000000000000000000" pitchFamily="2" charset="0"/>
              </a:rPr>
              <a:t>đều</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xứng</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đáng</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nhận</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phiếu</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bé</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ngoan</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và</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nhận</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quà</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của</a:t>
            </a:r>
            <a:r>
              <a:rPr lang="en-US" sz="2000" b="1" dirty="0">
                <a:solidFill>
                  <a:srgbClr val="FFFF00"/>
                </a:solidFill>
                <a:latin typeface="Roboto" panose="02000000000000000000" pitchFamily="2" charset="0"/>
              </a:rPr>
              <a:t> </a:t>
            </a:r>
            <a:r>
              <a:rPr lang="en-US" sz="2000" b="1" dirty="0" err="1">
                <a:solidFill>
                  <a:srgbClr val="FFFF00"/>
                </a:solidFill>
                <a:latin typeface="Roboto" panose="02000000000000000000" pitchFamily="2" charset="0"/>
              </a:rPr>
              <a:t>cô</a:t>
            </a:r>
            <a:r>
              <a:rPr lang="en-US" sz="2000" b="1" dirty="0">
                <a:solidFill>
                  <a:srgbClr val="FFFF00"/>
                </a:solidFill>
                <a:latin typeface="Roboto" panose="02000000000000000000" pitchFamily="2" charset="0"/>
              </a:rPr>
              <a:t>.</a:t>
            </a:r>
            <a:endParaRPr lang="en-US" sz="20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accel="50000" decel="50000" autoRev="1" fill="hold" nodeType="withEffect">
                                  <p:stCondLst>
                                    <p:cond delay="0"/>
                                  </p:stCondLst>
                                  <p:childTnLst>
                                    <p:animRot by="600000">
                                      <p:cBhvr>
                                        <p:cTn id="6" dur="1000" fill="hold"/>
                                        <p:tgtEl>
                                          <p:spTgt spid="3175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F027F8C-5ABB-4279-B2A0-3DAF220AAA75}"/>
              </a:ext>
            </a:extLst>
          </p:cNvPr>
          <p:cNvSpPr/>
          <p:nvPr/>
        </p:nvSpPr>
        <p:spPr>
          <a:xfrm>
            <a:off x="228600" y="5669131"/>
            <a:ext cx="8915400" cy="1015663"/>
          </a:xfrm>
          <a:prstGeom prst="rect">
            <a:avLst/>
          </a:prstGeom>
        </p:spPr>
        <p:txBody>
          <a:bodyPr wrap="square">
            <a:spAutoFit/>
          </a:bodyPr>
          <a:lstStyle/>
          <a:p>
            <a:r>
              <a:rPr lang="vi-VN" sz="2000" b="1" dirty="0">
                <a:solidFill>
                  <a:srgbClr val="FFFF00"/>
                </a:solidFill>
                <a:latin typeface="Roboto" panose="02000000000000000000" pitchFamily="2" charset="0"/>
              </a:rPr>
              <a:t>Rồi cô đi từng bàn phát quà và phiếu bé ngoan cho các bé. Nào những con búp bê, thú nhồi bông…trông thật ngộ nghĩnh. Lại có những bạn được cô giáo tặng cho chiếc bút chì để tập viết hoặc kẹo sô-cô-la…</a:t>
            </a:r>
            <a:endParaRPr lang="en-US" sz="20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1206</TotalTime>
  <Words>401</Words>
  <Application>Microsoft Office PowerPoint</Application>
  <PresentationFormat>On-screen Show (4:3)</PresentationFormat>
  <Paragraphs>39</Paragraphs>
  <Slides>22</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inherit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77</cp:revision>
  <dcterms:created xsi:type="dcterms:W3CDTF">2009-06-14T10:18:10Z</dcterms:created>
  <dcterms:modified xsi:type="dcterms:W3CDTF">2023-11-14T14:48:29Z</dcterms:modified>
</cp:coreProperties>
</file>