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58" r:id="rId7"/>
    <p:sldId id="265" r:id="rId8"/>
    <p:sldId id="266" r:id="rId9"/>
    <p:sldId id="267" r:id="rId10"/>
    <p:sldId id="285" r:id="rId11"/>
    <p:sldId id="283" r:id="rId12"/>
    <p:sldId id="268" r:id="rId13"/>
    <p:sldId id="269" r:id="rId14"/>
    <p:sldId id="270" r:id="rId15"/>
    <p:sldId id="286" r:id="rId16"/>
    <p:sldId id="284" r:id="rId17"/>
    <p:sldId id="260" r:id="rId18"/>
    <p:sldId id="272" r:id="rId19"/>
    <p:sldId id="261" r:id="rId20"/>
    <p:sldId id="287" r:id="rId21"/>
    <p:sldId id="288" r:id="rId22"/>
    <p:sldId id="277" r:id="rId23"/>
    <p:sldId id="278" r:id="rId24"/>
    <p:sldId id="279" r:id="rId25"/>
    <p:sldId id="280" r:id="rId26"/>
    <p:sldId id="289" r:id="rId27"/>
    <p:sldId id="282" r:id="rId28"/>
    <p:sldId id="257" r:id="rId29"/>
    <p:sldId id="259"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E95E8-5945-4D7B-A40E-B8CFFB5909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B31767E-9F2F-4332-BF99-BB101F123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434C4E-ABC0-4FB2-AA2F-3670795354F1}"/>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69E9A0F9-A198-4079-8DA9-E0E3BA3FA9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B04A9F-C8B6-47A6-9D19-6A13B5F18260}"/>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37883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CF49-A776-4459-8104-4779807A233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14A2C2-9C50-4E00-AB37-12A6262C1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782D5E-A08B-41F4-B313-1058F0A88CE4}"/>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5D47F3F0-8513-4645-80FC-F1629ADD87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1B030A-4319-403E-A13B-754EAEE87FB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24297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34204-BFBA-493B-A888-CE235AFAFD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07B93DB-8DEB-423E-8EEC-C197DE05EA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EC300E-CD57-4D53-BDEF-30B79B9EB228}"/>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65D0DEF4-EBCC-4F8B-964F-6F02AEE745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393FE1-C9E2-418B-AA19-C4C7AF75FF21}"/>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18364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F3EB-408D-4E20-8E0B-6679A97497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CBE38E-5F8B-4A9C-908E-AE5435118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3EC8AA0-B838-4AFC-A0DF-AEBFC6C5ACFD}"/>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B6E60D06-0B5A-4054-8031-BBE81EC541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F29011-19C8-46AD-A2BF-E2F879AE000A}"/>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91841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F449-43D5-4489-A369-FFBC81112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51E7D2-6F18-4EE9-B964-EDB2E853F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F9FC6-2060-4D05-96CD-EE85FE820154}"/>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3B58E3E1-CCC0-4DE9-A8CB-B39F76D7B1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7EF65B-1D92-4759-B1DC-58A8D5FDBFF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263362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C346-D39E-4A01-B8C4-71056648ECB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DE7B107-A3A6-4899-9B9D-10CE6D567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A94AE3-DA3E-4799-9EA7-4972AE0C20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FCC0C60-1CE4-4948-9A37-69C984C9BACC}"/>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6" name="Footer Placeholder 5">
            <a:extLst>
              <a:ext uri="{FF2B5EF4-FFF2-40B4-BE49-F238E27FC236}">
                <a16:creationId xmlns:a16="http://schemas.microsoft.com/office/drawing/2014/main" id="{128D26FB-2643-459A-956C-E018DBEDA55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9AE14C4-4BCB-45EF-9666-72C784BBBA38}"/>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500002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70E1-8880-4A13-853F-4765FF7F18B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0455080-697D-48A5-B5A4-B95A4D742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20F04-945B-4E55-874E-31B98E96C9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A52F5D8-5DB8-4A53-8DB7-B0658FCAC7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9487A-8CE1-4338-8DBE-BAF1100B0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E08B327-803D-44C4-A7E8-298B086FB344}"/>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8" name="Footer Placeholder 7">
            <a:extLst>
              <a:ext uri="{FF2B5EF4-FFF2-40B4-BE49-F238E27FC236}">
                <a16:creationId xmlns:a16="http://schemas.microsoft.com/office/drawing/2014/main" id="{ED939083-6841-4C85-96E2-BC0426FBFCC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FC3E7ED-9D74-4809-8CA2-4B598EA26CEF}"/>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81546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1572-8A0F-4E61-A197-5CF4FBF4B89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C7EF9B-AFC8-4B61-90AA-0881AA76FE94}"/>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4" name="Footer Placeholder 3">
            <a:extLst>
              <a:ext uri="{FF2B5EF4-FFF2-40B4-BE49-F238E27FC236}">
                <a16:creationId xmlns:a16="http://schemas.microsoft.com/office/drawing/2014/main" id="{57870891-7C07-4F6B-9E60-3A4F55643B3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5657056-92AA-477A-86BA-1A23F497DE14}"/>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19558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DB431-E51E-497A-91CF-AB91E7840B05}"/>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3" name="Footer Placeholder 2">
            <a:extLst>
              <a:ext uri="{FF2B5EF4-FFF2-40B4-BE49-F238E27FC236}">
                <a16:creationId xmlns:a16="http://schemas.microsoft.com/office/drawing/2014/main" id="{251EA38B-D16E-415F-A104-55A757EEF44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2A91116-0A97-4C5B-A0A1-294DC69AD9C6}"/>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290004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5621D-6DA8-439F-8C34-0859C70A2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35DC592-BBCF-4FF8-A0AD-CE10C0A61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9CADDFC-1046-4416-95D1-C64E7D722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9F587-959F-4086-9D75-2E5A6A937FD3}"/>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6" name="Footer Placeholder 5">
            <a:extLst>
              <a:ext uri="{FF2B5EF4-FFF2-40B4-BE49-F238E27FC236}">
                <a16:creationId xmlns:a16="http://schemas.microsoft.com/office/drawing/2014/main" id="{1CD81E8A-D962-464C-8681-07FD73F76C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9A7BC6-68CA-4855-BA74-6C8190AEB7B3}"/>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390510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7E4B-64F1-4A73-B426-AD7DB6219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A9AC31C-01F2-473F-9AB5-E09E5C5D7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6050F9C-6A69-4E80-B10C-83FBF1F14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9E8AB-13E6-4C1E-BB65-72885F7DCD78}"/>
              </a:ext>
            </a:extLst>
          </p:cNvPr>
          <p:cNvSpPr>
            <a:spLocks noGrp="1"/>
          </p:cNvSpPr>
          <p:nvPr>
            <p:ph type="dt" sz="half" idx="10"/>
          </p:nvPr>
        </p:nvSpPr>
        <p:spPr/>
        <p:txBody>
          <a:bodyPr/>
          <a:lstStyle/>
          <a:p>
            <a:fld id="{6C133C35-5ADF-4031-BD5C-BFDC7470D9F4}" type="datetimeFigureOut">
              <a:rPr lang="vi-VN" smtClean="0"/>
              <a:t>13/02/2023</a:t>
            </a:fld>
            <a:endParaRPr lang="vi-VN"/>
          </a:p>
        </p:txBody>
      </p:sp>
      <p:sp>
        <p:nvSpPr>
          <p:cNvPr id="6" name="Footer Placeholder 5">
            <a:extLst>
              <a:ext uri="{FF2B5EF4-FFF2-40B4-BE49-F238E27FC236}">
                <a16:creationId xmlns:a16="http://schemas.microsoft.com/office/drawing/2014/main" id="{89B33189-E4C3-446F-BC67-8604BE8D8A9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BDD6B01-902D-45B6-B8B4-2709B0C22C63}"/>
              </a:ext>
            </a:extLst>
          </p:cNvPr>
          <p:cNvSpPr>
            <a:spLocks noGrp="1"/>
          </p:cNvSpPr>
          <p:nvPr>
            <p:ph type="sldNum" sz="quarter" idx="12"/>
          </p:nvPr>
        </p:nvSpPr>
        <p:spPr/>
        <p:txBody>
          <a:bodyPr/>
          <a:lstStyle/>
          <a:p>
            <a:fld id="{70B9D9B0-12B0-4700-86EF-23D9ADD0A2D9}" type="slidenum">
              <a:rPr lang="vi-VN" smtClean="0"/>
              <a:t>‹#›</a:t>
            </a:fld>
            <a:endParaRPr lang="vi-VN"/>
          </a:p>
        </p:txBody>
      </p:sp>
    </p:spTree>
    <p:extLst>
      <p:ext uri="{BB962C8B-B14F-4D97-AF65-F5344CB8AC3E}">
        <p14:creationId xmlns:p14="http://schemas.microsoft.com/office/powerpoint/2010/main" val="19798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88B13A-D094-4684-B7D8-9A3617F89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49FA1A1-9650-4E4F-8DFA-0DE968D4F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304261-9F6F-4E63-8007-F7250EF11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33C35-5ADF-4031-BD5C-BFDC7470D9F4}" type="datetimeFigureOut">
              <a:rPr lang="vi-VN" smtClean="0"/>
              <a:t>13/02/2023</a:t>
            </a:fld>
            <a:endParaRPr lang="vi-VN"/>
          </a:p>
        </p:txBody>
      </p:sp>
      <p:sp>
        <p:nvSpPr>
          <p:cNvPr id="5" name="Footer Placeholder 4">
            <a:extLst>
              <a:ext uri="{FF2B5EF4-FFF2-40B4-BE49-F238E27FC236}">
                <a16:creationId xmlns:a16="http://schemas.microsoft.com/office/drawing/2014/main" id="{B93E4990-5CA8-42BA-8102-35A499306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7FF7702-BBAA-4529-860D-FA4913317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9D9B0-12B0-4700-86EF-23D9ADD0A2D9}" type="slidenum">
              <a:rPr lang="vi-VN" smtClean="0"/>
              <a:t>‹#›</a:t>
            </a:fld>
            <a:endParaRPr lang="vi-VN"/>
          </a:p>
        </p:txBody>
      </p:sp>
    </p:spTree>
    <p:extLst>
      <p:ext uri="{BB962C8B-B14F-4D97-AF65-F5344CB8AC3E}">
        <p14:creationId xmlns:p14="http://schemas.microsoft.com/office/powerpoint/2010/main" val="107292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7.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6C004D-208E-4D1D-AD9D-264940EA0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81036"/>
          </a:xfrm>
          <a:prstGeom prst="rect">
            <a:avLst/>
          </a:prstGeom>
        </p:spPr>
      </p:pic>
      <p:sp>
        <p:nvSpPr>
          <p:cNvPr id="10" name="TextBox 9">
            <a:extLst>
              <a:ext uri="{FF2B5EF4-FFF2-40B4-BE49-F238E27FC236}">
                <a16:creationId xmlns:a16="http://schemas.microsoft.com/office/drawing/2014/main" id="{35193D74-AC79-4DA2-BB41-257A53354824}"/>
              </a:ext>
            </a:extLst>
          </p:cNvPr>
          <p:cNvSpPr txBox="1"/>
          <p:nvPr/>
        </p:nvSpPr>
        <p:spPr>
          <a:xfrm>
            <a:off x="2871676" y="822062"/>
            <a:ext cx="6172200" cy="1261884"/>
          </a:xfrm>
          <a:prstGeom prst="rect">
            <a:avLst/>
          </a:prstGeom>
          <a:noFill/>
        </p:spPr>
        <p:txBody>
          <a:bodyPr wrap="square">
            <a:spAutoFit/>
          </a:bodyPr>
          <a:lstStyle/>
          <a:p>
            <a:pPr algn="ctr" eaLnBrk="1" fontAlgn="auto" hangingPunct="1">
              <a:spcBef>
                <a:spcPts val="0"/>
              </a:spcBef>
              <a:spcAft>
                <a:spcPts val="0"/>
              </a:spcAft>
              <a:defRPr/>
            </a:pPr>
            <a:r>
              <a:rPr lang="en-US" sz="2000" b="1" dirty="0">
                <a:solidFill>
                  <a:srgbClr val="002060"/>
                </a:solidFill>
                <a:latin typeface="Times New Roman" panose="02020603050405020304" pitchFamily="18" charset="0"/>
                <a:cs typeface="Times New Roman" panose="02020603050405020304" pitchFamily="18" charset="0"/>
              </a:rPr>
              <a:t>UỶ BAN NHÂN DÂN QUẬN LONG BIÊN</a:t>
            </a:r>
          </a:p>
          <a:p>
            <a:pPr algn="ctr" eaLnBrk="1" fontAlgn="auto" hangingPunct="1">
              <a:spcBef>
                <a:spcPts val="0"/>
              </a:spcBef>
              <a:spcAft>
                <a:spcPts val="0"/>
              </a:spcAft>
              <a:defRPr/>
            </a:pPr>
            <a:r>
              <a:rPr lang="en-US" sz="2000" b="1" dirty="0">
                <a:solidFill>
                  <a:srgbClr val="002060"/>
                </a:solidFill>
                <a:latin typeface="Times New Roman" panose="02020603050405020304" pitchFamily="18" charset="0"/>
                <a:cs typeface="Times New Roman" panose="02020603050405020304" pitchFamily="18" charset="0"/>
              </a:rPr>
              <a:t>TRƯỜNG MẦM NON LONG BIÊN</a:t>
            </a:r>
          </a:p>
          <a:p>
            <a:pPr algn="ctr" eaLnBrk="1" fontAlgn="auto" hangingPunct="1">
              <a:spcBef>
                <a:spcPts val="0"/>
              </a:spcBef>
              <a:spcAft>
                <a:spcPts val="0"/>
              </a:spcAft>
              <a:defRPr/>
            </a:pPr>
            <a:endParaRPr lang="en-US" b="1" dirty="0">
              <a:solidFill>
                <a:srgbClr val="FF000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3909DD0-7778-4210-9A90-F1EDDBF71CC9}"/>
              </a:ext>
            </a:extLst>
          </p:cNvPr>
          <p:cNvSpPr/>
          <p:nvPr/>
        </p:nvSpPr>
        <p:spPr>
          <a:xfrm>
            <a:off x="2755710" y="2906007"/>
            <a:ext cx="6915227" cy="646331"/>
          </a:xfrm>
          <a:prstGeom prst="rect">
            <a:avLst/>
          </a:prstGeom>
          <a:noFill/>
        </p:spPr>
        <p:txBody>
          <a:bodyPr wrap="none" lIns="91440" tIns="45720" rIns="91440" bIns="45720">
            <a:prstTxWarp prst="textWave4">
              <a:avLst/>
            </a:prstTxWarp>
            <a:spAutoFit/>
          </a:bodyPr>
          <a:lstStyle/>
          <a:p>
            <a:pPr algn="ctr"/>
            <a:r>
              <a:rPr lang="en-US" sz="3600" b="1">
                <a:ln w="22225">
                  <a:solidFill>
                    <a:schemeClr val="accent2"/>
                  </a:solidFill>
                  <a:prstDash val="solid"/>
                </a:ln>
                <a:solidFill>
                  <a:srgbClr val="FF0000"/>
                </a:solidFill>
              </a:rPr>
              <a:t>LĨNH VỰC PHÁT TRIỂN NHẬN THỨC</a:t>
            </a:r>
          </a:p>
        </p:txBody>
      </p:sp>
      <p:sp>
        <p:nvSpPr>
          <p:cNvPr id="13" name="TextBox 12">
            <a:extLst>
              <a:ext uri="{FF2B5EF4-FFF2-40B4-BE49-F238E27FC236}">
                <a16:creationId xmlns:a16="http://schemas.microsoft.com/office/drawing/2014/main" id="{5797935C-97D0-44D3-9352-ED44A5A063EB}"/>
              </a:ext>
            </a:extLst>
          </p:cNvPr>
          <p:cNvSpPr txBox="1"/>
          <p:nvPr/>
        </p:nvSpPr>
        <p:spPr>
          <a:xfrm>
            <a:off x="1873102" y="2906007"/>
            <a:ext cx="8445794" cy="317009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endParaRPr lang="en-US" sz="2000" b="1" dirty="0">
              <a:ln/>
              <a:solidFill>
                <a:schemeClr val="accent3"/>
              </a:solidFill>
              <a:latin typeface=".VnVogue" panose="020B7200000000000000" pitchFamily="34" charset="0"/>
            </a:endParaRPr>
          </a:p>
          <a:p>
            <a:pPr algn="ctr" eaLnBrk="1" fontAlgn="auto" hangingPunct="1">
              <a:spcBef>
                <a:spcPts val="0"/>
              </a:spcBef>
              <a:spcAft>
                <a:spcPts val="0"/>
              </a:spcAft>
              <a:defRPr/>
            </a:pPr>
            <a:endParaRPr lang="en-US" sz="3200" b="1" dirty="0">
              <a:ln/>
              <a:solidFill>
                <a:srgbClr val="00206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dirty="0" err="1">
                <a:ln/>
                <a:solidFill>
                  <a:srgbClr val="002060"/>
                </a:solidFill>
                <a:latin typeface="Times New Roman" panose="02020603050405020304" pitchFamily="18" charset="0"/>
                <a:cs typeface="Times New Roman" panose="02020603050405020304" pitchFamily="18" charset="0"/>
              </a:rPr>
              <a:t>Hoạt</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động</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Khám</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Phá</a:t>
            </a:r>
            <a:endParaRPr lang="en-US" sz="3200" b="1" dirty="0">
              <a:ln/>
              <a:solidFill>
                <a:srgbClr val="00206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endParaRPr lang="en-US" sz="2000" b="1" dirty="0">
              <a:ln/>
              <a:solidFill>
                <a:schemeClr val="accent3"/>
              </a:solidFill>
              <a:latin typeface=".VnVogue" panose="020B7200000000000000" pitchFamily="34"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Đề</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tài</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Tìm</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hiểu</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một</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số</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loại</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quả</a:t>
            </a:r>
            <a:endParaRPr lang="en-US" sz="3200" b="1" dirty="0">
              <a:ln/>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Lứa</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tuổi</a:t>
            </a:r>
            <a:r>
              <a:rPr lang="en-US" sz="3200" b="1" dirty="0">
                <a:ln/>
                <a:solidFill>
                  <a:srgbClr val="002060"/>
                </a:solidFill>
                <a:latin typeface="Times New Roman" panose="02020603050405020304" pitchFamily="18" charset="0"/>
                <a:cs typeface="Times New Roman" panose="02020603050405020304" pitchFamily="18" charset="0"/>
              </a:rPr>
              <a:t>: 4 – 5 </a:t>
            </a:r>
            <a:r>
              <a:rPr lang="en-US" sz="3200" b="1" dirty="0" err="1">
                <a:ln/>
                <a:solidFill>
                  <a:srgbClr val="002060"/>
                </a:solidFill>
                <a:latin typeface="Times New Roman" panose="02020603050405020304" pitchFamily="18" charset="0"/>
                <a:cs typeface="Times New Roman" panose="02020603050405020304" pitchFamily="18" charset="0"/>
              </a:rPr>
              <a:t>tuổi</a:t>
            </a:r>
            <a:endParaRPr lang="en-US" sz="3200" b="1" dirty="0">
              <a:ln/>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Giáo</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viên</a:t>
            </a:r>
            <a:r>
              <a:rPr lang="en-US" sz="3200" b="1" dirty="0">
                <a:ln/>
                <a:solidFill>
                  <a:srgbClr val="002060"/>
                </a:solidFill>
                <a:latin typeface="Times New Roman" panose="02020603050405020304" pitchFamily="18" charset="0"/>
                <a:cs typeface="Times New Roman" panose="02020603050405020304" pitchFamily="18" charset="0"/>
              </a:rPr>
              <a:t>: </a:t>
            </a:r>
            <a:r>
              <a:rPr lang="en-US" sz="3200" b="1" dirty="0" err="1">
                <a:ln/>
                <a:solidFill>
                  <a:srgbClr val="002060"/>
                </a:solidFill>
                <a:latin typeface="Times New Roman" panose="02020603050405020304" pitchFamily="18" charset="0"/>
                <a:cs typeface="Times New Roman" panose="02020603050405020304" pitchFamily="18" charset="0"/>
              </a:rPr>
              <a:t>Đoàn</a:t>
            </a:r>
            <a:r>
              <a:rPr lang="en-US" sz="3200" b="1" dirty="0">
                <a:ln/>
                <a:solidFill>
                  <a:srgbClr val="002060"/>
                </a:solidFill>
                <a:latin typeface="Times New Roman" panose="02020603050405020304" pitchFamily="18" charset="0"/>
                <a:cs typeface="Times New Roman" panose="02020603050405020304" pitchFamily="18" charset="0"/>
              </a:rPr>
              <a:t> Thu </a:t>
            </a:r>
            <a:r>
              <a:rPr lang="en-US" sz="3200" b="1" dirty="0" err="1">
                <a:ln/>
                <a:solidFill>
                  <a:srgbClr val="002060"/>
                </a:solidFill>
                <a:latin typeface="Times New Roman" panose="02020603050405020304" pitchFamily="18" charset="0"/>
                <a:cs typeface="Times New Roman" panose="02020603050405020304" pitchFamily="18" charset="0"/>
              </a:rPr>
              <a:t>Hằng</a:t>
            </a:r>
            <a:endParaRPr lang="vi-VN" sz="3200" b="1" dirty="0">
              <a:l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3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8957" y="0"/>
            <a:ext cx="9753600" cy="7086600"/>
          </a:xfrm>
          <a:prstGeom prst="rect">
            <a:avLst/>
          </a:prstGeom>
        </p:spPr>
      </p:pic>
      <p:pic>
        <p:nvPicPr>
          <p:cNvPr id="5" name="Content Placeholder 4">
            <a:extLst>
              <a:ext uri="{FF2B5EF4-FFF2-40B4-BE49-F238E27FC236}">
                <a16:creationId xmlns:a16="http://schemas.microsoft.com/office/drawing/2014/main" id="{DFF83E96-445E-445B-8C56-5553B0882D4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672" t="22289" r="28359" b="25970"/>
          <a:stretch/>
        </p:blipFill>
        <p:spPr>
          <a:xfrm>
            <a:off x="2650435" y="795130"/>
            <a:ext cx="6427303" cy="3974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439477" y="4973047"/>
            <a:ext cx="2849217" cy="5918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Qủa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xoài</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235405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440264-A852-4D0A-8DB2-2C2DB5E230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78" t="13333" r="2948" b="15622"/>
          <a:stretch/>
        </p:blipFill>
        <p:spPr>
          <a:xfrm>
            <a:off x="0" y="0"/>
            <a:ext cx="12192000" cy="6858000"/>
          </a:xfrm>
        </p:spPr>
      </p:pic>
    </p:spTree>
    <p:extLst>
      <p:ext uri="{BB962C8B-B14F-4D97-AF65-F5344CB8AC3E}">
        <p14:creationId xmlns:p14="http://schemas.microsoft.com/office/powerpoint/2010/main" val="3686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11644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81054"/>
          </a:xfrm>
          <a:prstGeom prst="rect">
            <a:avLst/>
          </a:prstGeom>
        </p:spPr>
      </p:pic>
      <p:pic>
        <p:nvPicPr>
          <p:cNvPr id="9" name="Picture 8"/>
          <p:cNvPicPr>
            <a:picLocks noChangeAspect="1"/>
          </p:cNvPicPr>
          <p:nvPr/>
        </p:nvPicPr>
        <p:blipFill>
          <a:blip r:embed="rId3"/>
          <a:stretch>
            <a:fillRect/>
          </a:stretch>
        </p:blipFill>
        <p:spPr>
          <a:xfrm>
            <a:off x="910834" y="898960"/>
            <a:ext cx="3323544" cy="2395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7399811" y="992266"/>
            <a:ext cx="3376041" cy="2302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7526446" y="4135900"/>
            <a:ext cx="3249406" cy="2346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910834" y="4266763"/>
            <a:ext cx="3323544" cy="2215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907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41A68-31F0-45BE-85C2-FDF09D75C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3414AC4-F3E2-43FE-A80B-8461409770B8}"/>
              </a:ext>
            </a:extLst>
          </p:cNvPr>
          <p:cNvSpPr txBox="1"/>
          <p:nvPr/>
        </p:nvSpPr>
        <p:spPr>
          <a:xfrm>
            <a:off x="2477386" y="1509823"/>
            <a:ext cx="7378995" cy="4154984"/>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vi-VN" sz="3200" b="1" dirty="0">
                <a:solidFill>
                  <a:schemeClr val="accent1">
                    <a:lumMod val="75000"/>
                  </a:schemeClr>
                </a:solidFill>
                <a:effectLst/>
                <a:latin typeface="+mj-lt"/>
              </a:rPr>
              <a:t>Nhiều quả dài, cong</a:t>
            </a:r>
          </a:p>
          <a:p>
            <a:pPr algn="ctr"/>
            <a:r>
              <a:rPr lang="vi-VN" sz="3200" b="1" dirty="0">
                <a:solidFill>
                  <a:schemeClr val="accent1">
                    <a:lumMod val="75000"/>
                  </a:schemeClr>
                </a:solidFill>
                <a:effectLst/>
                <a:latin typeface="+mj-lt"/>
              </a:rPr>
              <a:t>Xếp thành một nải</a:t>
            </a:r>
          </a:p>
          <a:p>
            <a:pPr algn="ctr"/>
            <a:r>
              <a:rPr lang="vi-VN" sz="3200" b="1" dirty="0">
                <a:solidFill>
                  <a:schemeClr val="accent1">
                    <a:lumMod val="75000"/>
                  </a:schemeClr>
                </a:solidFill>
                <a:effectLst/>
                <a:latin typeface="+mj-lt"/>
              </a:rPr>
              <a:t>Nải xếp thành buồng</a:t>
            </a:r>
          </a:p>
          <a:p>
            <a:pPr algn="ctr"/>
            <a:r>
              <a:rPr lang="vi-VN" sz="3200" b="1" dirty="0">
                <a:solidFill>
                  <a:schemeClr val="accent1">
                    <a:lumMod val="75000"/>
                  </a:schemeClr>
                </a:solidFill>
                <a:effectLst/>
                <a:latin typeface="+mj-lt"/>
              </a:rPr>
              <a:t>Khi chín vàng thơm</a:t>
            </a:r>
          </a:p>
          <a:p>
            <a:pPr algn="ctr"/>
            <a:r>
              <a:rPr lang="vi-VN" sz="3200" b="1" dirty="0">
                <a:solidFill>
                  <a:schemeClr val="accent1">
                    <a:lumMod val="75000"/>
                  </a:schemeClr>
                </a:solidFill>
                <a:effectLst/>
                <a:latin typeface="+mj-lt"/>
              </a:rPr>
              <a:t>Ăn ngon ngọt lắm</a:t>
            </a:r>
            <a:r>
              <a:rPr lang="en-US" sz="3200" b="1" dirty="0">
                <a:solidFill>
                  <a:schemeClr val="accent1">
                    <a:lumMod val="75000"/>
                  </a:schemeClr>
                </a:solidFill>
                <a:effectLst/>
                <a:latin typeface="+mj-lt"/>
              </a:rPr>
              <a:t>.</a:t>
            </a:r>
          </a:p>
          <a:p>
            <a:pPr algn="ctr"/>
            <a:r>
              <a:rPr lang="en-US" sz="3200" b="1" i="1" dirty="0" err="1">
                <a:solidFill>
                  <a:srgbClr val="FF0000"/>
                </a:solidFill>
                <a:effectLst/>
                <a:latin typeface="Times New Roman" panose="02020603050405020304" pitchFamily="18" charset="0"/>
                <a:cs typeface="Times New Roman" panose="02020603050405020304" pitchFamily="18" charset="0"/>
              </a:rPr>
              <a:t>Đó</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là</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quả</a:t>
            </a:r>
            <a:r>
              <a:rPr lang="en-US" sz="3200" b="1" i="1" dirty="0">
                <a:solidFill>
                  <a:srgbClr val="FF0000"/>
                </a:solidFill>
                <a:effectLst/>
                <a:latin typeface="Times New Roman" panose="02020603050405020304" pitchFamily="18" charset="0"/>
                <a:cs typeface="Times New Roman" panose="02020603050405020304" pitchFamily="18" charset="0"/>
              </a:rPr>
              <a:t> </a:t>
            </a:r>
            <a:r>
              <a:rPr lang="en-US" sz="3200" b="1" i="1" dirty="0" err="1">
                <a:solidFill>
                  <a:srgbClr val="FF0000"/>
                </a:solidFill>
                <a:effectLst/>
                <a:latin typeface="Times New Roman" panose="02020603050405020304" pitchFamily="18" charset="0"/>
                <a:cs typeface="Times New Roman" panose="02020603050405020304" pitchFamily="18" charset="0"/>
              </a:rPr>
              <a:t>gì</a:t>
            </a:r>
            <a:r>
              <a:rPr lang="en-US" sz="3200" b="1" i="1" dirty="0">
                <a:solidFill>
                  <a:srgbClr val="FF0000"/>
                </a:solidFill>
                <a:effectLst/>
                <a:latin typeface="Times New Roman" panose="02020603050405020304" pitchFamily="18" charset="0"/>
                <a:cs typeface="Times New Roman" panose="02020603050405020304" pitchFamily="18" charset="0"/>
              </a:rPr>
              <a:t>?</a:t>
            </a:r>
            <a:endParaRPr lang="vi-VN" sz="3200" b="1" i="1" dirty="0">
              <a:solidFill>
                <a:srgbClr val="FF0000"/>
              </a:solidFill>
              <a:effectLst/>
              <a:latin typeface="Times New Roman" panose="02020603050405020304" pitchFamily="18" charset="0"/>
              <a:cs typeface="Times New Roman" panose="02020603050405020304" pitchFamily="18" charset="0"/>
            </a:endParaRPr>
          </a:p>
          <a:p>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4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circle(in)">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circle(in)">
                                      <p:cBhvr>
                                        <p:cTn id="36" dur="20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circle(in)">
                                      <p:cBhvr>
                                        <p:cTn id="41"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57995815-60FB-43A8-9E19-139C38A2DC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447" t="19701" r="27799" b="21592"/>
          <a:stretch/>
        </p:blipFill>
        <p:spPr>
          <a:xfrm>
            <a:off x="2981294" y="811695"/>
            <a:ext cx="6229412" cy="5234609"/>
          </a:xfrm>
        </p:spPr>
      </p:pic>
    </p:spTree>
    <p:extLst>
      <p:ext uri="{BB962C8B-B14F-4D97-AF65-F5344CB8AC3E}">
        <p14:creationId xmlns:p14="http://schemas.microsoft.com/office/powerpoint/2010/main" val="296658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2548571" y="1991984"/>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6626378" y="2058927"/>
            <a:ext cx="2886127" cy="1938129"/>
          </a:xfrm>
          <a:prstGeom prst="rect">
            <a:avLst/>
          </a:prstGeom>
        </p:spPr>
      </p:pic>
      <p:sp>
        <p:nvSpPr>
          <p:cNvPr id="16" name="TextBox 15"/>
          <p:cNvSpPr txBox="1"/>
          <p:nvPr/>
        </p:nvSpPr>
        <p:spPr>
          <a:xfrm>
            <a:off x="1033670" y="4905172"/>
            <a:ext cx="9552615" cy="175432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err="1">
                <a:ln/>
                <a:solidFill>
                  <a:srgbClr val="C00000"/>
                </a:solidFill>
                <a:latin typeface="Times New Roman" panose="02020603050405020304" pitchFamily="18" charset="0"/>
                <a:cs typeface="Times New Roman" panose="02020603050405020304" pitchFamily="18" charset="0"/>
              </a:rPr>
              <a:t>Giống</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nhau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Đều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là</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hoa</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quả</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và</a:t>
            </a:r>
            <a:r>
              <a:rPr lang="en-US" sz="5400" b="1" dirty="0">
                <a:ln/>
                <a:solidFill>
                  <a:srgbClr val="C00000"/>
                </a:solidFill>
                <a:latin typeface="Times New Roman" panose="02020603050405020304" pitchFamily="18" charset="0"/>
                <a:cs typeface="Times New Roman" panose="02020603050405020304" pitchFamily="18" charset="0"/>
              </a:rPr>
              <a:t> </a:t>
            </a:r>
          </a:p>
          <a:p>
            <a:r>
              <a:rPr lang="en-US" sz="5400" b="1" dirty="0" err="1">
                <a:ln/>
                <a:solidFill>
                  <a:srgbClr val="C00000"/>
                </a:solidFill>
                <a:latin typeface="Times New Roman" panose="02020603050405020304" pitchFamily="18" charset="0"/>
                <a:cs typeface="Times New Roman" panose="02020603050405020304" pitchFamily="18" charset="0"/>
              </a:rPr>
              <a:t>đều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cung</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cấp</a:t>
            </a:r>
            <a:r>
              <a:rPr lang="en-US" sz="5400" b="1" dirty="0">
                <a:ln/>
                <a:solidFill>
                  <a:srgbClr val="C00000"/>
                </a:solidFill>
                <a:latin typeface="Times New Roman" panose="02020603050405020304" pitchFamily="18" charset="0"/>
                <a:cs typeface="Times New Roman" panose="02020603050405020304" pitchFamily="18" charset="0"/>
              </a:rPr>
              <a:t> vitamin</a:t>
            </a:r>
          </a:p>
        </p:txBody>
      </p:sp>
      <p:sp>
        <p:nvSpPr>
          <p:cNvPr id="2" name="Arrow: Right 1"/>
          <p:cNvSpPr/>
          <p:nvPr/>
        </p:nvSpPr>
        <p:spPr>
          <a:xfrm>
            <a:off x="265044" y="5221356"/>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6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ppt_x</p:attrName>
                                        </p:attrNameLst>
                                      </p:cBhvr>
                                      <p:tavLst>
                                        <p:tav tm="0">
                                          <p:val>
                                            <p:strVal val="#ppt_x"/>
                                          </p:val>
                                        </p:tav>
                                        <p:tav tm="100000">
                                          <p:val>
                                            <p:strVal val="#ppt_x"/>
                                          </p:val>
                                        </p:tav>
                                      </p:tavLst>
                                    </p:anim>
                                    <p:anim calcmode="lin" valueType="num">
                                      <p:cBhvr>
                                        <p:cTn id="12"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1927185" y="1805476"/>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7086588" y="1805476"/>
            <a:ext cx="2886127" cy="1938129"/>
          </a:xfrm>
          <a:prstGeom prst="rect">
            <a:avLst/>
          </a:prstGeom>
        </p:spPr>
      </p:pic>
      <p:sp>
        <p:nvSpPr>
          <p:cNvPr id="16" name="TextBox 15"/>
          <p:cNvSpPr txBox="1"/>
          <p:nvPr/>
        </p:nvSpPr>
        <p:spPr>
          <a:xfrm>
            <a:off x="1033670" y="4905172"/>
            <a:ext cx="10937610" cy="175432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err="1">
                <a:ln/>
                <a:solidFill>
                  <a:srgbClr val="C00000"/>
                </a:solidFill>
                <a:latin typeface="Times New Roman" panose="02020603050405020304" pitchFamily="18" charset="0"/>
                <a:cs typeface="Times New Roman" panose="02020603050405020304" pitchFamily="18" charset="0"/>
              </a:rPr>
              <a:t>Khác</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nhau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Qủa</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chuối</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có</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màu</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vàng</a:t>
            </a:r>
            <a:r>
              <a:rPr lang="en-US" sz="5400" b="1" dirty="0">
                <a:ln/>
                <a:solidFill>
                  <a:srgbClr val="C00000"/>
                </a:solidFill>
                <a:latin typeface="Times New Roman" panose="02020603050405020304" pitchFamily="18" charset="0"/>
                <a:cs typeface="Times New Roman" panose="02020603050405020304" pitchFamily="18" charset="0"/>
              </a:rPr>
              <a:t>,</a:t>
            </a:r>
          </a:p>
          <a:p>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quả</a:t>
            </a:r>
            <a:r>
              <a:rPr lang="en-US" sz="5400" b="1" dirty="0">
                <a:ln/>
                <a:solidFill>
                  <a:srgbClr val="C00000"/>
                </a:solidFill>
                <a:latin typeface="Times New Roman" panose="02020603050405020304" pitchFamily="18" charset="0"/>
                <a:cs typeface="Times New Roman" panose="02020603050405020304" pitchFamily="18" charset="0"/>
              </a:rPr>
              <a:t> cam </a:t>
            </a:r>
            <a:r>
              <a:rPr lang="en-US" sz="5400" b="1" dirty="0" err="1">
                <a:ln/>
                <a:solidFill>
                  <a:srgbClr val="C00000"/>
                </a:solidFill>
                <a:latin typeface="Times New Roman" panose="02020603050405020304" pitchFamily="18" charset="0"/>
                <a:cs typeface="Times New Roman" panose="02020603050405020304" pitchFamily="18" charset="0"/>
              </a:rPr>
              <a:t>có</a:t>
            </a:r>
            <a:r>
              <a:rPr lang="en-US" sz="5400" b="1" dirty="0">
                <a:ln/>
                <a:solidFill>
                  <a:srgbClr val="C00000"/>
                </a:solidFill>
                <a:latin typeface="Times New Roman" panose="02020603050405020304" pitchFamily="18" charset="0"/>
                <a:cs typeface="Times New Roman" panose="02020603050405020304" pitchFamily="18" charset="0"/>
              </a:rPr>
              <a:t> </a:t>
            </a:r>
            <a:r>
              <a:rPr lang="en-US" sz="5400" b="1" dirty="0" err="1">
                <a:ln/>
                <a:solidFill>
                  <a:srgbClr val="C00000"/>
                </a:solidFill>
                <a:latin typeface="Times New Roman" panose="02020603050405020304" pitchFamily="18" charset="0"/>
                <a:cs typeface="Times New Roman" panose="02020603050405020304" pitchFamily="18" charset="0"/>
              </a:rPr>
              <a:t>màu</a:t>
            </a:r>
            <a:r>
              <a:rPr lang="en-US" sz="5400" b="1" dirty="0">
                <a:ln/>
                <a:solidFill>
                  <a:srgbClr val="C00000"/>
                </a:solidFill>
                <a:latin typeface="Times New Roman" panose="02020603050405020304" pitchFamily="18" charset="0"/>
                <a:cs typeface="Times New Roman" panose="02020603050405020304" pitchFamily="18" charset="0"/>
              </a:rPr>
              <a:t> cam</a:t>
            </a:r>
          </a:p>
        </p:txBody>
      </p:sp>
      <p:sp>
        <p:nvSpPr>
          <p:cNvPr id="7" name="Arrow: Right 6"/>
          <p:cNvSpPr/>
          <p:nvPr/>
        </p:nvSpPr>
        <p:spPr>
          <a:xfrm>
            <a:off x="265044" y="5221356"/>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8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anim calcmode="lin" valueType="num">
                                      <p:cBhvr>
                                        <p:cTn id="11" dur="2000" fill="hold"/>
                                        <p:tgtEl>
                                          <p:spTgt spid="7"/>
                                        </p:tgtEl>
                                        <p:attrNameLst>
                                          <p:attrName>ppt_x</p:attrName>
                                        </p:attrNameLst>
                                      </p:cBhvr>
                                      <p:tavLst>
                                        <p:tav tm="0">
                                          <p:val>
                                            <p:strVal val="#ppt_x"/>
                                          </p:val>
                                        </p:tav>
                                        <p:tav tm="100000">
                                          <p:val>
                                            <p:strVal val="#ppt_x"/>
                                          </p:val>
                                        </p:tav>
                                      </p:tavLst>
                                    </p:anim>
                                    <p:anim calcmode="lin" valueType="num">
                                      <p:cBhvr>
                                        <p:cTn id="12"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10" name="Rectangle 9"/>
          <p:cNvSpPr/>
          <p:nvPr/>
        </p:nvSpPr>
        <p:spPr>
          <a:xfrm>
            <a:off x="4018059" y="457200"/>
            <a:ext cx="4155882" cy="844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So </a:t>
            </a:r>
            <a:r>
              <a:rPr lang="en-US" sz="6000" b="1" dirty="0" err="1">
                <a:solidFill>
                  <a:srgbClr val="FF0000"/>
                </a:solidFill>
                <a:latin typeface="Times New Roman" panose="02020603050405020304" pitchFamily="18" charset="0"/>
                <a:cs typeface="Times New Roman" panose="02020603050405020304" pitchFamily="18" charset="0"/>
              </a:rPr>
              <a:t>sánh</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3" l="10000" r="90000"/>
                    </a14:imgEffect>
                  </a14:imgLayer>
                </a14:imgProps>
              </a:ext>
            </a:extLst>
          </a:blip>
          <a:stretch>
            <a:fillRect/>
          </a:stretch>
        </p:blipFill>
        <p:spPr>
          <a:xfrm>
            <a:off x="2312025" y="1507307"/>
            <a:ext cx="2595563" cy="2005072"/>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1095" r="100000"/>
                    </a14:imgEffect>
                  </a14:imgLayer>
                </a14:imgProps>
              </a:ext>
            </a:extLst>
          </a:blip>
          <a:stretch>
            <a:fillRect/>
          </a:stretch>
        </p:blipFill>
        <p:spPr>
          <a:xfrm>
            <a:off x="6096000" y="1758462"/>
            <a:ext cx="2886127" cy="1938129"/>
          </a:xfrm>
          <a:prstGeom prst="rect">
            <a:avLst/>
          </a:prstGeom>
        </p:spPr>
      </p:pic>
      <p:sp>
        <p:nvSpPr>
          <p:cNvPr id="16" name="TextBox 15"/>
          <p:cNvSpPr txBox="1"/>
          <p:nvPr/>
        </p:nvSpPr>
        <p:spPr>
          <a:xfrm>
            <a:off x="1672939" y="3761065"/>
            <a:ext cx="8465779" cy="317009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000" b="1" dirty="0" err="1">
                <a:ln/>
                <a:solidFill>
                  <a:srgbClr val="C00000"/>
                </a:solidFill>
                <a:latin typeface="Times New Roman" panose="02020603050405020304" pitchFamily="18" charset="0"/>
                <a:cs typeface="Times New Roman" panose="02020603050405020304" pitchFamily="18" charset="0"/>
              </a:rPr>
              <a:t>Khác</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nhau</a:t>
            </a:r>
            <a:r>
              <a:rPr lang="en-US" sz="4000" b="1" dirty="0">
                <a:ln/>
                <a:solidFill>
                  <a:srgbClr val="C00000"/>
                </a:solidFill>
                <a:latin typeface="Times New Roman" panose="02020603050405020304" pitchFamily="18" charset="0"/>
                <a:cs typeface="Times New Roman" panose="02020603050405020304" pitchFamily="18" charset="0"/>
              </a:rPr>
              <a:t>: Cam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dạng</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hình</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tròn</a:t>
            </a:r>
            <a:r>
              <a:rPr lang="en-US" sz="4000" b="1" dirty="0">
                <a:ln/>
                <a:solidFill>
                  <a:srgbClr val="C00000"/>
                </a:solidFill>
                <a:latin typeface="Times New Roman" panose="02020603050405020304" pitchFamily="18" charset="0"/>
                <a:cs typeface="Times New Roman" panose="02020603050405020304" pitchFamily="18" charset="0"/>
              </a:rPr>
              <a:t>, </a:t>
            </a:r>
          </a:p>
          <a:p>
            <a:r>
              <a:rPr lang="en-US" sz="4000" b="1" dirty="0" err="1">
                <a:ln/>
                <a:solidFill>
                  <a:srgbClr val="C00000"/>
                </a:solidFill>
                <a:latin typeface="Times New Roman" panose="02020603050405020304" pitchFamily="18" charset="0"/>
                <a:cs typeface="Times New Roman" panose="02020603050405020304" pitchFamily="18" charset="0"/>
              </a:rPr>
              <a:t>nhiều</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múi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nhiều</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hạt</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vị</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chua</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ngọt</a:t>
            </a:r>
            <a:endParaRPr lang="en-US" sz="4000" b="1" dirty="0">
              <a:ln/>
              <a:solidFill>
                <a:srgbClr val="C00000"/>
              </a:solidFill>
              <a:latin typeface="Times New Roman" panose="02020603050405020304" pitchFamily="18" charset="0"/>
              <a:cs typeface="Times New Roman" panose="02020603050405020304" pitchFamily="18" charset="0"/>
            </a:endParaRPr>
          </a:p>
          <a:p>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chuối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dạng</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hình</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tròn</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dài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hơi</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cong</a:t>
            </a:r>
            <a:r>
              <a:rPr lang="en-US" sz="4000" b="1" dirty="0">
                <a:ln/>
                <a:solidFill>
                  <a:srgbClr val="C00000"/>
                </a:solidFill>
                <a:latin typeface="Times New Roman" panose="02020603050405020304" pitchFamily="18" charset="0"/>
                <a:cs typeface="Times New Roman" panose="02020603050405020304" pitchFamily="18" charset="0"/>
              </a:rPr>
              <a:t>,</a:t>
            </a:r>
          </a:p>
          <a:p>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không</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hạt</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và</a:t>
            </a:r>
            <a:r>
              <a:rPr lang="en-US" sz="4000" b="1" dirty="0">
                <a:ln/>
                <a:solidFill>
                  <a:srgbClr val="C00000"/>
                </a:solidFill>
                <a:latin typeface="Times New Roman" panose="02020603050405020304" pitchFamily="18" charset="0"/>
                <a:cs typeface="Times New Roman" panose="02020603050405020304" pitchFamily="18" charset="0"/>
              </a:rPr>
              <a:t> co </a:t>
            </a:r>
            <a:r>
              <a:rPr lang="en-US" sz="4000" b="1" dirty="0" err="1">
                <a:ln/>
                <a:solidFill>
                  <a:srgbClr val="C00000"/>
                </a:solidFill>
                <a:latin typeface="Times New Roman" panose="02020603050405020304" pitchFamily="18" charset="0"/>
                <a:cs typeface="Times New Roman" panose="02020603050405020304" pitchFamily="18" charset="0"/>
              </a:rPr>
              <a:t>vị</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ngọt</a:t>
            </a:r>
            <a:r>
              <a:rPr lang="en-US" sz="4000" b="1" dirty="0">
                <a:ln/>
                <a:solidFill>
                  <a:srgbClr val="C00000"/>
                </a:solidFill>
                <a:latin typeface="Times New Roman" panose="02020603050405020304" pitchFamily="18" charset="0"/>
                <a:cs typeface="Times New Roman" panose="02020603050405020304" pitchFamily="18" charset="0"/>
              </a:rPr>
              <a:t> </a:t>
            </a:r>
          </a:p>
          <a:p>
            <a:r>
              <a:rPr lang="en-US" sz="4000" b="1" dirty="0" err="1">
                <a:ln/>
                <a:solidFill>
                  <a:srgbClr val="C00000"/>
                </a:solidFill>
                <a:latin typeface="Times New Roman" panose="02020603050405020304" pitchFamily="18" charset="0"/>
                <a:cs typeface="Times New Roman" panose="02020603050405020304" pitchFamily="18" charset="0"/>
              </a:rPr>
              <a:t>có</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vị</a:t>
            </a:r>
            <a:r>
              <a:rPr lang="en-US" sz="4000" b="1" dirty="0">
                <a:ln/>
                <a:solidFill>
                  <a:srgbClr val="C00000"/>
                </a:solidFill>
                <a:latin typeface="Times New Roman" panose="02020603050405020304" pitchFamily="18" charset="0"/>
                <a:cs typeface="Times New Roman" panose="02020603050405020304" pitchFamily="18" charset="0"/>
              </a:rPr>
              <a:t> </a:t>
            </a:r>
            <a:r>
              <a:rPr lang="en-US" sz="4000" b="1" dirty="0" err="1">
                <a:ln/>
                <a:solidFill>
                  <a:srgbClr val="C00000"/>
                </a:solidFill>
                <a:latin typeface="Times New Roman" panose="02020603050405020304" pitchFamily="18" charset="0"/>
                <a:cs typeface="Times New Roman" panose="02020603050405020304" pitchFamily="18" charset="0"/>
              </a:rPr>
              <a:t>ngọt</a:t>
            </a:r>
            <a:endParaRPr lang="en-US" sz="4000" b="1" dirty="0">
              <a:ln/>
              <a:solidFill>
                <a:srgbClr val="C00000"/>
              </a:solidFill>
              <a:latin typeface="Times New Roman" panose="02020603050405020304" pitchFamily="18" charset="0"/>
              <a:cs typeface="Times New Roman" panose="02020603050405020304" pitchFamily="18" charset="0"/>
            </a:endParaRPr>
          </a:p>
        </p:txBody>
      </p:sp>
      <p:sp>
        <p:nvSpPr>
          <p:cNvPr id="7" name="Arrow: Right 6"/>
          <p:cNvSpPr/>
          <p:nvPr/>
        </p:nvSpPr>
        <p:spPr>
          <a:xfrm>
            <a:off x="859019" y="3987322"/>
            <a:ext cx="675860" cy="3994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1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1096FF27-A2EA-4C30-BE70-0AAB8006FD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760" t="9121" r="13342" b="41906"/>
          <a:stretch/>
        </p:blipFill>
        <p:spPr>
          <a:xfrm>
            <a:off x="1534235" y="887104"/>
            <a:ext cx="8898341" cy="3357349"/>
          </a:xfrm>
        </p:spPr>
      </p:pic>
      <p:sp>
        <p:nvSpPr>
          <p:cNvPr id="4" name="Rectangle 3"/>
          <p:cNvSpPr/>
          <p:nvPr/>
        </p:nvSpPr>
        <p:spPr>
          <a:xfrm>
            <a:off x="2403143" y="4370693"/>
            <a:ext cx="2129051" cy="4640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Qủa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mít</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935337" y="4394579"/>
            <a:ext cx="2044890" cy="46743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Qủa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a16="http://schemas.microsoft.com/office/drawing/2014/main" id="{6366F256-9954-4473-9D33-C8DEF3A6D449}"/>
              </a:ext>
            </a:extLst>
          </p:cNvPr>
          <p:cNvSpPr txBox="1"/>
          <p:nvPr/>
        </p:nvSpPr>
        <p:spPr>
          <a:xfrm>
            <a:off x="3136605" y="2624401"/>
            <a:ext cx="8293395" cy="1415772"/>
          </a:xfrm>
          <a:prstGeom prst="rect">
            <a:avLst/>
          </a:prstGeom>
          <a:noFill/>
        </p:spPr>
        <p:txBody>
          <a:bodyPr wrap="square" rtlCol="0">
            <a:spAutoFit/>
          </a:bodyPr>
          <a:lstStyle/>
          <a:p>
            <a:r>
              <a:rPr lang="en-US" sz="5400" b="1" i="1">
                <a:solidFill>
                  <a:srgbClr val="FF0000"/>
                </a:solidFill>
                <a:latin typeface="Times New Roman" panose="02020603050405020304" pitchFamily="18" charset="0"/>
                <a:cs typeface="Times New Roman" panose="02020603050405020304" pitchFamily="18" charset="0"/>
              </a:rPr>
              <a:t>Hát bài: “ Quả gì?”</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7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0AFC54-FC32-41D3-9856-20FB7EF377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322" r="13582"/>
          <a:stretch/>
        </p:blipFill>
        <p:spPr>
          <a:xfrm>
            <a:off x="0" y="0"/>
            <a:ext cx="12192000" cy="6857999"/>
          </a:xfrm>
        </p:spPr>
      </p:pic>
    </p:spTree>
    <p:extLst>
      <p:ext uri="{BB962C8B-B14F-4D97-AF65-F5344CB8AC3E}">
        <p14:creationId xmlns:p14="http://schemas.microsoft.com/office/powerpoint/2010/main" val="27812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589"/>
            <a:ext cx="12237492" cy="6883589"/>
          </a:xfrm>
          <a:prstGeom prst="rect">
            <a:avLst/>
          </a:prstGeom>
        </p:spPr>
      </p:pic>
      <p:pic>
        <p:nvPicPr>
          <p:cNvPr id="5" name="Content Placeholder 4">
            <a:extLst>
              <a:ext uri="{FF2B5EF4-FFF2-40B4-BE49-F238E27FC236}">
                <a16:creationId xmlns:a16="http://schemas.microsoft.com/office/drawing/2014/main" id="{F3A25A10-FA39-46AD-B715-A9858F7BF00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433" t="1990" r="13471"/>
          <a:stretch/>
        </p:blipFill>
        <p:spPr>
          <a:xfrm>
            <a:off x="1799032" y="755374"/>
            <a:ext cx="8911988" cy="4810539"/>
          </a:xfrm>
        </p:spPr>
      </p:pic>
    </p:spTree>
    <p:extLst>
      <p:ext uri="{BB962C8B-B14F-4D97-AF65-F5344CB8AC3E}">
        <p14:creationId xmlns:p14="http://schemas.microsoft.com/office/powerpoint/2010/main" val="53757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12039"/>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99" b="100000" l="0" r="100000"/>
                    </a14:imgEffect>
                  </a14:imgLayer>
                </a14:imgProps>
              </a:ext>
            </a:extLst>
          </a:blip>
          <a:stretch>
            <a:fillRect/>
          </a:stretch>
        </p:blipFill>
        <p:spPr>
          <a:xfrm>
            <a:off x="6948696" y="4253853"/>
            <a:ext cx="3467513" cy="192383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8706" l="10000" r="90000"/>
                    </a14:imgEffect>
                  </a14:imgLayer>
                </a14:imgProps>
              </a:ext>
            </a:extLst>
          </a:blip>
          <a:stretch>
            <a:fillRect/>
          </a:stretch>
        </p:blipFill>
        <p:spPr>
          <a:xfrm>
            <a:off x="6805615" y="1511065"/>
            <a:ext cx="2672381" cy="2064415"/>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6857" l="10000" r="100000"/>
                    </a14:imgEffect>
                  </a14:imgLayer>
                </a14:imgProps>
              </a:ext>
            </a:extLst>
          </a:blip>
          <a:stretch>
            <a:fillRect/>
          </a:stretch>
        </p:blipFill>
        <p:spPr>
          <a:xfrm>
            <a:off x="2097156" y="4049354"/>
            <a:ext cx="2897818" cy="2128335"/>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2377" b="98903" l="2615" r="90000"/>
                    </a14:imgEffect>
                  </a14:imgLayer>
                </a14:imgProps>
              </a:ext>
            </a:extLst>
          </a:blip>
          <a:stretch>
            <a:fillRect/>
          </a:stretch>
        </p:blipFill>
        <p:spPr>
          <a:xfrm>
            <a:off x="2301629" y="1398889"/>
            <a:ext cx="2431999" cy="2046620"/>
          </a:xfrm>
          <a:prstGeom prst="rect">
            <a:avLst/>
          </a:prstGeom>
        </p:spPr>
      </p:pic>
      <p:sp>
        <p:nvSpPr>
          <p:cNvPr id="9" name="Rectangle: Rounded Corners 8"/>
          <p:cNvSpPr/>
          <p:nvPr/>
        </p:nvSpPr>
        <p:spPr>
          <a:xfrm>
            <a:off x="1965462" y="344557"/>
            <a:ext cx="8079686" cy="5300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Câu 1: Qủa nào có dạng hình tròn dài?</a:t>
            </a:r>
            <a:endParaRPr lang="en-US" sz="3600" b="1" dirty="0">
              <a:solidFill>
                <a:srgbClr val="FF0000"/>
              </a:solidFill>
              <a:latin typeface="+mj-lt"/>
            </a:endParaRPr>
          </a:p>
        </p:txBody>
      </p:sp>
    </p:spTree>
    <p:extLst>
      <p:ext uri="{BB962C8B-B14F-4D97-AF65-F5344CB8AC3E}">
        <p14:creationId xmlns:p14="http://schemas.microsoft.com/office/powerpoint/2010/main" val="15728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6.25E-7 3.33333E-6 L -0.20755 -0.24398 " pathEditMode="relative" rAng="0" ptsTypes="AA">
                                      <p:cBhvr>
                                        <p:cTn id="39" dur="2000" fill="hold"/>
                                        <p:tgtEl>
                                          <p:spTgt spid="4"/>
                                        </p:tgtEl>
                                        <p:attrNameLst>
                                          <p:attrName>ppt_x</p:attrName>
                                          <p:attrName>ppt_y</p:attrName>
                                        </p:attrNameLst>
                                      </p:cBhvr>
                                      <p:rCtr x="-10378"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1203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8706" l="10000" r="90000"/>
                    </a14:imgEffect>
                  </a14:imgLayer>
                </a14:imgProps>
              </a:ext>
            </a:extLst>
          </a:blip>
          <a:stretch>
            <a:fillRect/>
          </a:stretch>
        </p:blipFill>
        <p:spPr>
          <a:xfrm>
            <a:off x="6785919" y="1468477"/>
            <a:ext cx="2967681" cy="229253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2377" b="98903" l="2615" r="90000"/>
                    </a14:imgEffect>
                  </a14:imgLayer>
                </a14:imgProps>
              </a:ext>
            </a:extLst>
          </a:blip>
          <a:stretch>
            <a:fillRect/>
          </a:stretch>
        </p:blipFill>
        <p:spPr>
          <a:xfrm>
            <a:off x="2286451" y="4226924"/>
            <a:ext cx="2431999" cy="2046620"/>
          </a:xfrm>
          <a:prstGeom prst="rect">
            <a:avLst/>
          </a:prstGeom>
        </p:spPr>
      </p:pic>
      <p:sp>
        <p:nvSpPr>
          <p:cNvPr id="9" name="Rectangle: Rounded Corners 8"/>
          <p:cNvSpPr/>
          <p:nvPr/>
        </p:nvSpPr>
        <p:spPr>
          <a:xfrm>
            <a:off x="1965462" y="344557"/>
            <a:ext cx="8079686" cy="53008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Câu 1: Qủa nào có dạng hình tròn dài?</a:t>
            </a:r>
            <a:endParaRPr lang="en-US" sz="3600" b="1" dirty="0">
              <a:solidFill>
                <a:srgbClr val="FF0000"/>
              </a:solidFill>
              <a:latin typeface="+mj-lt"/>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1778" b="100000" l="1667" r="97167"/>
                    </a14:imgEffect>
                  </a14:imgLayer>
                </a14:imgProps>
              </a:ext>
            </a:extLst>
          </a:blip>
          <a:stretch>
            <a:fillRect/>
          </a:stretch>
        </p:blipFill>
        <p:spPr>
          <a:xfrm>
            <a:off x="1965462" y="1282946"/>
            <a:ext cx="3073979" cy="2305484"/>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625" b="97500" l="10000" r="90000"/>
                    </a14:imgEffect>
                  </a14:imgLayer>
                </a14:imgProps>
              </a:ext>
            </a:extLst>
          </a:blip>
          <a:stretch>
            <a:fillRect/>
          </a:stretch>
        </p:blipFill>
        <p:spPr>
          <a:xfrm>
            <a:off x="6359458" y="3868100"/>
            <a:ext cx="3685690" cy="2764268"/>
          </a:xfrm>
          <a:prstGeom prst="rect">
            <a:avLst/>
          </a:prstGeom>
        </p:spPr>
      </p:pic>
    </p:spTree>
    <p:extLst>
      <p:ext uri="{BB962C8B-B14F-4D97-AF65-F5344CB8AC3E}">
        <p14:creationId xmlns:p14="http://schemas.microsoft.com/office/powerpoint/2010/main" val="4941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900"/>
                                        <p:tgtEl>
                                          <p:spTgt spid="5"/>
                                        </p:tgtEl>
                                      </p:cBhvr>
                                    </p:animEffect>
                                    <p:anim calcmode="lin" valueType="num">
                                      <p:cBhvr>
                                        <p:cTn id="23" dur="1900" fill="hold"/>
                                        <p:tgtEl>
                                          <p:spTgt spid="5"/>
                                        </p:tgtEl>
                                        <p:attrNameLst>
                                          <p:attrName>ppt_x</p:attrName>
                                        </p:attrNameLst>
                                      </p:cBhvr>
                                      <p:tavLst>
                                        <p:tav tm="0">
                                          <p:val>
                                            <p:strVal val="#ppt_x"/>
                                          </p:val>
                                        </p:tav>
                                        <p:tav tm="100000">
                                          <p:val>
                                            <p:strVal val="#ppt_x"/>
                                          </p:val>
                                        </p:tav>
                                      </p:tavLst>
                                    </p:anim>
                                    <p:anim calcmode="lin" valueType="num">
                                      <p:cBhvr>
                                        <p:cTn id="24" dur="19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589"/>
            <a:ext cx="12237492" cy="6883589"/>
          </a:xfrm>
          <a:prstGeom prst="rect">
            <a:avLst/>
          </a:prstGeom>
        </p:spPr>
      </p:pic>
      <p:pic>
        <p:nvPicPr>
          <p:cNvPr id="5" name="Content Placeholder 4">
            <a:extLst>
              <a:ext uri="{FF2B5EF4-FFF2-40B4-BE49-F238E27FC236}">
                <a16:creationId xmlns:a16="http://schemas.microsoft.com/office/drawing/2014/main" id="{E1C78104-1F18-4BC8-B58C-885C423B5F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649" t="5324" r="13358" b="2089"/>
          <a:stretch/>
        </p:blipFill>
        <p:spPr>
          <a:xfrm>
            <a:off x="2620370" y="783162"/>
            <a:ext cx="7287904" cy="4280158"/>
          </a:xfrm>
        </p:spPr>
      </p:pic>
    </p:spTree>
    <p:extLst>
      <p:ext uri="{BB962C8B-B14F-4D97-AF65-F5344CB8AC3E}">
        <p14:creationId xmlns:p14="http://schemas.microsoft.com/office/powerpoint/2010/main" val="1038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CB0A-8B47-40E1-9BF0-CE6E9B2BC685}"/>
              </a:ext>
            </a:extLst>
          </p:cNvPr>
          <p:cNvSpPr>
            <a:spLocks noGrp="1"/>
          </p:cNvSpPr>
          <p:nvPr>
            <p:ph type="title"/>
          </p:nvPr>
        </p:nvSpPr>
        <p:spPr/>
        <p:txBody>
          <a:bodyPr/>
          <a:lstStyle/>
          <a:p>
            <a:endParaRPr lang="vi-VN"/>
          </a:p>
        </p:txBody>
      </p:sp>
      <p:pic>
        <p:nvPicPr>
          <p:cNvPr id="9" name="Content Placeholder 8">
            <a:extLst>
              <a:ext uri="{FF2B5EF4-FFF2-40B4-BE49-F238E27FC236}">
                <a16:creationId xmlns:a16="http://schemas.microsoft.com/office/drawing/2014/main" id="{740559C2-4013-4618-911B-C62A08084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130"/>
            <a:ext cx="12191999" cy="6885893"/>
          </a:xfrm>
        </p:spPr>
      </p:pic>
      <p:sp>
        <p:nvSpPr>
          <p:cNvPr id="10" name="TextBox 9">
            <a:extLst>
              <a:ext uri="{FF2B5EF4-FFF2-40B4-BE49-F238E27FC236}">
                <a16:creationId xmlns:a16="http://schemas.microsoft.com/office/drawing/2014/main" id="{20648898-A0A6-42C5-B8FE-BF0FBCD9C17A}"/>
              </a:ext>
            </a:extLst>
          </p:cNvPr>
          <p:cNvSpPr txBox="1"/>
          <p:nvPr/>
        </p:nvSpPr>
        <p:spPr>
          <a:xfrm>
            <a:off x="1318436" y="1074509"/>
            <a:ext cx="9728791" cy="4216539"/>
          </a:xfrm>
          <a:prstGeom prst="rect">
            <a:avLst/>
          </a:prstGeom>
          <a:noFill/>
        </p:spPr>
        <p:txBody>
          <a:bodyPr wrap="square" rtlCol="0">
            <a:spAutoFit/>
          </a:bodyPr>
          <a:lstStyle/>
          <a:p>
            <a:r>
              <a:rPr lang="en-US" sz="2800">
                <a:solidFill>
                  <a:srgbClr val="00B050"/>
                </a:solidFill>
                <a:latin typeface="Times New Roman" panose="02020603050405020304" pitchFamily="18" charset="0"/>
                <a:cs typeface="Times New Roman" panose="02020603050405020304" pitchFamily="18" charset="0"/>
              </a:rPr>
              <a:t>                                             </a:t>
            </a:r>
            <a:r>
              <a:rPr lang="en-US" sz="4400">
                <a:solidFill>
                  <a:srgbClr val="00B050"/>
                </a:solidFill>
                <a:latin typeface="Times New Roman" panose="02020603050405020304" pitchFamily="18" charset="0"/>
                <a:cs typeface="Times New Roman" panose="02020603050405020304" pitchFamily="18" charset="0"/>
              </a:rPr>
              <a:t>Giáo dục</a:t>
            </a:r>
          </a:p>
          <a:p>
            <a:r>
              <a:rPr lang="en-US" sz="3200">
                <a:latin typeface="Times New Roman" panose="02020603050405020304" pitchFamily="18" charset="0"/>
                <a:cs typeface="Times New Roman" panose="02020603050405020304" pitchFamily="18" charset="0"/>
              </a:rPr>
              <a:t>    </a:t>
            </a:r>
            <a:r>
              <a:rPr lang="en-US" sz="3200" b="1" i="1">
                <a:solidFill>
                  <a:srgbClr val="FF0000"/>
                </a:solidFill>
                <a:latin typeface="Times New Roman" panose="02020603050405020304" pitchFamily="18" charset="0"/>
                <a:cs typeface="Times New Roman" panose="02020603050405020304" pitchFamily="18" charset="0"/>
              </a:rPr>
              <a:t>Trong thiên nhiên có rất nhiều các loại quả thơm </a:t>
            </a:r>
          </a:p>
          <a:p>
            <a:r>
              <a:rPr lang="en-US" sz="3200" b="1" i="1">
                <a:solidFill>
                  <a:srgbClr val="FF0000"/>
                </a:solidFill>
                <a:latin typeface="Times New Roman" panose="02020603050405020304" pitchFamily="18" charset="0"/>
                <a:cs typeface="Times New Roman" panose="02020603050405020304" pitchFamily="18" charset="0"/>
              </a:rPr>
              <a:t>ngon, bổ dưỡng. Và tất cả các loại quả đó đều cung cấp cho chúng ta rất nhiều vitamin cho cơ thể. Chính vì vậy các con hãy biết chăm sóc và bảo vệ các loại cây ăn quả này nhé. Sau khi ăn quả xong chúng mình hãy vứt vỏ vào thùng rác đúng nơi quy định để môi trường sống của chúng ta luôn được xanh- sạch- đẹp.</a:t>
            </a:r>
            <a:endParaRPr lang="vi-VN" sz="32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2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a16="http://schemas.microsoft.com/office/drawing/2014/main" id="{6366F256-9954-4473-9D33-C8DEF3A6D449}"/>
              </a:ext>
            </a:extLst>
          </p:cNvPr>
          <p:cNvSpPr txBox="1"/>
          <p:nvPr/>
        </p:nvSpPr>
        <p:spPr>
          <a:xfrm>
            <a:off x="1764486" y="2400812"/>
            <a:ext cx="8293395" cy="2246769"/>
          </a:xfrm>
          <a:prstGeom prst="rect">
            <a:avLst/>
          </a:prstGeom>
          <a:noFill/>
        </p:spPr>
        <p:txBody>
          <a:bodyPr wrap="square" rtlCol="0">
            <a:spAutoFit/>
          </a:bodyPr>
          <a:lstStyle/>
          <a:p>
            <a:pPr algn="ctr"/>
            <a:r>
              <a:rPr lang="en-US" sz="5400" b="1" i="1">
                <a:solidFill>
                  <a:srgbClr val="FF0000"/>
                </a:solidFill>
                <a:latin typeface="Times New Roman" panose="02020603050405020304" pitchFamily="18" charset="0"/>
                <a:cs typeface="Times New Roman" panose="02020603050405020304" pitchFamily="18" charset="0"/>
              </a:rPr>
              <a:t>Xin chào và hẹn gặp lại </a:t>
            </a:r>
          </a:p>
          <a:p>
            <a:pPr algn="ctr"/>
            <a:r>
              <a:rPr lang="en-US" sz="5400" b="1" i="1">
                <a:solidFill>
                  <a:srgbClr val="FF0000"/>
                </a:solidFill>
                <a:latin typeface="Times New Roman" panose="02020603050405020304" pitchFamily="18" charset="0"/>
                <a:cs typeface="Times New Roman" panose="02020603050405020304" pitchFamily="18" charset="0"/>
              </a:rPr>
              <a:t>các con!</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8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480F-9B68-4383-B86B-686EA0176CD8}"/>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B8E4E8B0-E7FB-4EBC-8409-311A984DEA8C}"/>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9B6D5F0-8DCE-4701-A787-4551F7C9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908"/>
          </a:xfrm>
          <a:prstGeom prst="rect">
            <a:avLst/>
          </a:prstGeom>
        </p:spPr>
      </p:pic>
      <p:sp>
        <p:nvSpPr>
          <p:cNvPr id="6" name="TextBox 5">
            <a:extLst>
              <a:ext uri="{FF2B5EF4-FFF2-40B4-BE49-F238E27FC236}">
                <a16:creationId xmlns:a16="http://schemas.microsoft.com/office/drawing/2014/main" id="{6366F256-9954-4473-9D33-C8DEF3A6D449}"/>
              </a:ext>
            </a:extLst>
          </p:cNvPr>
          <p:cNvSpPr txBox="1"/>
          <p:nvPr/>
        </p:nvSpPr>
        <p:spPr>
          <a:xfrm>
            <a:off x="2232837" y="2209731"/>
            <a:ext cx="8293395" cy="2246769"/>
          </a:xfrm>
          <a:prstGeom prst="rect">
            <a:avLst/>
          </a:prstGeom>
          <a:noFill/>
        </p:spPr>
        <p:txBody>
          <a:bodyPr wrap="square" rtlCol="0">
            <a:spAutoFit/>
          </a:bodyPr>
          <a:lstStyle/>
          <a:p>
            <a:r>
              <a:rPr lang="en-US" sz="5400" b="1" i="1">
                <a:solidFill>
                  <a:srgbClr val="FF0000"/>
                </a:solidFill>
                <a:latin typeface="Times New Roman" panose="02020603050405020304" pitchFamily="18" charset="0"/>
                <a:cs typeface="Times New Roman" panose="02020603050405020304" pitchFamily="18" charset="0"/>
              </a:rPr>
              <a:t>Các con vừa hát bài hát gì? </a:t>
            </a:r>
          </a:p>
          <a:p>
            <a:r>
              <a:rPr lang="en-US" sz="5400" b="1" i="1">
                <a:solidFill>
                  <a:srgbClr val="FF0000"/>
                </a:solidFill>
                <a:latin typeface="Times New Roman" panose="02020603050405020304" pitchFamily="18" charset="0"/>
                <a:cs typeface="Times New Roman" panose="02020603050405020304" pitchFamily="18" charset="0"/>
              </a:rPr>
              <a:t>Bài hát nói đến điều gì?</a:t>
            </a:r>
          </a:p>
          <a:p>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9000" y="-3714750"/>
            <a:ext cx="19050000" cy="1428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a:extLst>
              <a:ext uri="{FF2B5EF4-FFF2-40B4-BE49-F238E27FC236}">
                <a16:creationId xmlns:a16="http://schemas.microsoft.com/office/drawing/2014/main" id="{06D5D59E-7CC5-4B93-8C0F-0255FBAFAD1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742" t="17325" r="19458" b="20898"/>
          <a:stretch/>
        </p:blipFill>
        <p:spPr>
          <a:xfrm>
            <a:off x="2331987" y="267415"/>
            <a:ext cx="6878471" cy="4699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07976" y="5268035"/>
            <a:ext cx="3207224" cy="6550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Qủa</a:t>
            </a:r>
            <a:r>
              <a:rPr lang="en-US" sz="4000" b="1" dirty="0">
                <a:solidFill>
                  <a:srgbClr val="FF0000"/>
                </a:solidFill>
                <a:latin typeface="Times New Roman" panose="02020603050405020304" pitchFamily="18" charset="0"/>
                <a:cs typeface="Times New Roman" panose="02020603050405020304" pitchFamily="18" charset="0"/>
              </a:rPr>
              <a:t> cam</a:t>
            </a:r>
          </a:p>
        </p:txBody>
      </p:sp>
    </p:spTree>
    <p:extLst>
      <p:ext uri="{BB962C8B-B14F-4D97-AF65-F5344CB8AC3E}">
        <p14:creationId xmlns:p14="http://schemas.microsoft.com/office/powerpoint/2010/main" val="26288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019BB6-E296-4318-92DC-17353FB08C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32" r="4627"/>
          <a:stretch/>
        </p:blipFill>
        <p:spPr>
          <a:xfrm>
            <a:off x="0" y="0"/>
            <a:ext cx="12192000" cy="6858000"/>
          </a:xfrm>
        </p:spPr>
      </p:pic>
    </p:spTree>
    <p:extLst>
      <p:ext uri="{BB962C8B-B14F-4D97-AF65-F5344CB8AC3E}">
        <p14:creationId xmlns:p14="http://schemas.microsoft.com/office/powerpoint/2010/main" val="11962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EC8EFE-4F55-40C3-AB86-072D58795C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31" t="2189" r="9217"/>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26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848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668249" y="1097268"/>
            <a:ext cx="3538817" cy="2541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021686" y="1120816"/>
            <a:ext cx="3854823" cy="2720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1676156" y="4337113"/>
            <a:ext cx="3538817" cy="2241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7949097" y="4221474"/>
            <a:ext cx="3854823" cy="2472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445565" y="178094"/>
            <a:ext cx="5152242" cy="6471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Qủa</a:t>
            </a:r>
            <a:r>
              <a:rPr lang="en-US" sz="2800" b="1" dirty="0">
                <a:solidFill>
                  <a:srgbClr val="FF0000"/>
                </a:solidFill>
                <a:latin typeface="Times New Roman" panose="02020603050405020304" pitchFamily="18" charset="0"/>
                <a:cs typeface="Times New Roman" panose="02020603050405020304" pitchFamily="18" charset="0"/>
              </a:rPr>
              <a:t> cam </a:t>
            </a:r>
            <a:r>
              <a:rPr lang="en-US" sz="2800" b="1" dirty="0" err="1">
                <a:solidFill>
                  <a:srgbClr val="FF0000"/>
                </a:solidFill>
                <a:latin typeface="Times New Roman" panose="02020603050405020304" pitchFamily="18" charset="0"/>
                <a:cs typeface="Times New Roman" panose="02020603050405020304" pitchFamily="18" charset="0"/>
              </a:rPr>
              <a:t>dùng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973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462"/>
            <a:ext cx="12192000" cy="6845538"/>
          </a:xfrm>
          <a:prstGeom prst="rect">
            <a:avLst/>
          </a:prstGeom>
        </p:spPr>
      </p:pic>
      <p:pic>
        <p:nvPicPr>
          <p:cNvPr id="5" name="Content Placeholder 4">
            <a:extLst>
              <a:ext uri="{FF2B5EF4-FFF2-40B4-BE49-F238E27FC236}">
                <a16:creationId xmlns:a16="http://schemas.microsoft.com/office/drawing/2014/main" id="{24DC4F1E-83C1-4B99-A770-5A2C537775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85" t="25998" r="3073" b="6408"/>
          <a:stretch/>
        </p:blipFill>
        <p:spPr>
          <a:xfrm>
            <a:off x="218364" y="1789043"/>
            <a:ext cx="11721845" cy="4651514"/>
          </a:xfrm>
        </p:spPr>
      </p:pic>
      <p:sp>
        <p:nvSpPr>
          <p:cNvPr id="4" name="Rectangle: Rounded Corners 3"/>
          <p:cNvSpPr/>
          <p:nvPr/>
        </p:nvSpPr>
        <p:spPr>
          <a:xfrm>
            <a:off x="3070745" y="156950"/>
            <a:ext cx="6496335" cy="14876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Trước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cam con </a:t>
            </a:r>
            <a:r>
              <a:rPr lang="en-US" sz="3200" b="1" dirty="0" err="1">
                <a:solidFill>
                  <a:srgbClr val="FF0000"/>
                </a:solidFill>
                <a:latin typeface="Times New Roman" panose="02020603050405020304" pitchFamily="18" charset="0"/>
                <a:cs typeface="Times New Roman" panose="02020603050405020304" pitchFamily="18" charset="0"/>
              </a:rPr>
              <a:t>phải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a:p>
            <a:pPr algn="ct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cam con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64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D2A995709C64DA471AE2607274D92" ma:contentTypeVersion="5" ma:contentTypeDescription="Create a new document." ma:contentTypeScope="" ma:versionID="30ba8e7bcfdd1b21f572a99114037625">
  <xsd:schema xmlns:xsd="http://www.w3.org/2001/XMLSchema" xmlns:xs="http://www.w3.org/2001/XMLSchema" xmlns:p="http://schemas.microsoft.com/office/2006/metadata/properties" xmlns:ns3="fdb7e2e9-336f-463b-a0f4-c98654f0bf43" targetNamespace="http://schemas.microsoft.com/office/2006/metadata/properties" ma:root="true" ma:fieldsID="15d6b587c2cf1317482977fff51039a4" ns3:_="">
    <xsd:import namespace="fdb7e2e9-336f-463b-a0f4-c98654f0bf4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7e2e9-336f-463b-a0f4-c98654f0bf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2CB72B-D67B-41B5-A367-B18E421AE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7e2e9-336f-463b-a0f4-c98654f0b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6E1E0A-D871-4665-A0BC-6DED1927751A}">
  <ds:schemaRefs>
    <ds:schemaRef ds:uri="http://schemas.microsoft.com/office/2006/documentManagement/types"/>
    <ds:schemaRef ds:uri="http://purl.org/dc/elements/1.1/"/>
    <ds:schemaRef ds:uri="http://schemas.openxmlformats.org/package/2006/metadata/core-properties"/>
    <ds:schemaRef ds:uri="http://purl.org/dc/dcmitype/"/>
    <ds:schemaRef ds:uri="http://purl.org/dc/terms/"/>
    <ds:schemaRef ds:uri="http://schemas.microsoft.com/office/infopath/2007/PartnerControls"/>
    <ds:schemaRef ds:uri="http://www.w3.org/XML/1998/namespace"/>
    <ds:schemaRef ds:uri="fdb7e2e9-336f-463b-a0f4-c98654f0bf43"/>
    <ds:schemaRef ds:uri="http://schemas.microsoft.com/office/2006/metadata/properties"/>
  </ds:schemaRefs>
</ds:datastoreItem>
</file>

<file path=customXml/itemProps3.xml><?xml version="1.0" encoding="utf-8"?>
<ds:datastoreItem xmlns:ds="http://schemas.openxmlformats.org/officeDocument/2006/customXml" ds:itemID="{86174D91-5F40-455A-A148-4CA3BABD84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1198</TotalTime>
  <Words>325</Words>
  <Application>Microsoft Office PowerPoint</Application>
  <PresentationFormat>Widescreen</PresentationFormat>
  <Paragraphs>46</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.VnVogue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Minh Hằng</dc:creator>
  <cp:lastModifiedBy>Admin</cp:lastModifiedBy>
  <cp:revision>33</cp:revision>
  <dcterms:created xsi:type="dcterms:W3CDTF">2021-12-27T03:24:40Z</dcterms:created>
  <dcterms:modified xsi:type="dcterms:W3CDTF">2023-02-13T05:15:20Z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0x010100BA3D2A995709C64DA471AE2607274D92</vt:lpwstr>
  </property>
</Properties>
</file>