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Nhac%20thieu%20nhi%201\nhac%20thieu%20nhi\Cho%20toi%20di%20lam%20mua%20voi.mp3" TargetMode="External"/><Relationship Id="rId1" Type="http://schemas.openxmlformats.org/officeDocument/2006/relationships/audio" Target="file:///C:\Users\Admin\Documents\Downloads\Music\Dang%20cap%20nhat%20-%20Cho%20toi%20di%20lam%20mua%20voi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Desktop\pp%20t4\videoplayback%20(1)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13" Type="http://schemas.openxmlformats.org/officeDocument/2006/relationships/image" Target="../media/image54.gif"/><Relationship Id="rId18" Type="http://schemas.openxmlformats.org/officeDocument/2006/relationships/image" Target="../media/image59.gif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image" Target="../media/image48.png"/><Relationship Id="rId12" Type="http://schemas.openxmlformats.org/officeDocument/2006/relationships/image" Target="../media/image53.gif"/><Relationship Id="rId17" Type="http://schemas.openxmlformats.org/officeDocument/2006/relationships/image" Target="../media/image58.gif"/><Relationship Id="rId2" Type="http://schemas.openxmlformats.org/officeDocument/2006/relationships/audio" Target="../media/audio1.wav"/><Relationship Id="rId16" Type="http://schemas.openxmlformats.org/officeDocument/2006/relationships/image" Target="../media/image57.gif"/><Relationship Id="rId20" Type="http://schemas.openxmlformats.org/officeDocument/2006/relationships/image" Target="../media/image60.jpeg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52.gif"/><Relationship Id="rId5" Type="http://schemas.openxmlformats.org/officeDocument/2006/relationships/audio" Target="../media/audio2.wav"/><Relationship Id="rId15" Type="http://schemas.openxmlformats.org/officeDocument/2006/relationships/image" Target="../media/image56.gif"/><Relationship Id="rId10" Type="http://schemas.openxmlformats.org/officeDocument/2006/relationships/image" Target="../media/image51.gif"/><Relationship Id="rId19" Type="http://schemas.openxmlformats.org/officeDocument/2006/relationships/image" Target="../media/image1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0.gif"/><Relationship Id="rId14" Type="http://schemas.openxmlformats.org/officeDocument/2006/relationships/image" Target="../media/image55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audio" Target="../media/audio5.wav"/><Relationship Id="rId7" Type="http://schemas.openxmlformats.org/officeDocument/2006/relationships/image" Target="../media/image62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5" Type="http://schemas.openxmlformats.org/officeDocument/2006/relationships/audio" Target="../media/audio6.wav"/><Relationship Id="rId4" Type="http://schemas.openxmlformats.org/officeDocument/2006/relationships/audio" Target="../media/audio1.wav"/><Relationship Id="rId9" Type="http://schemas.openxmlformats.org/officeDocument/2006/relationships/image" Target="../media/image64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audio" Target="../media/audio5.wav"/><Relationship Id="rId7" Type="http://schemas.openxmlformats.org/officeDocument/2006/relationships/image" Target="../media/image62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5" Type="http://schemas.openxmlformats.org/officeDocument/2006/relationships/audio" Target="../media/audio6.wav"/><Relationship Id="rId4" Type="http://schemas.openxmlformats.org/officeDocument/2006/relationships/audio" Target="../media/audio1.wav"/><Relationship Id="rId9" Type="http://schemas.openxmlformats.org/officeDocument/2006/relationships/image" Target="../media/image64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audio" Target="../media/audio5.wav"/><Relationship Id="rId7" Type="http://schemas.openxmlformats.org/officeDocument/2006/relationships/image" Target="../media/image62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5" Type="http://schemas.openxmlformats.org/officeDocument/2006/relationships/audio" Target="../media/audio6.wav"/><Relationship Id="rId4" Type="http://schemas.openxmlformats.org/officeDocument/2006/relationships/audio" Target="../media/audio1.wav"/><Relationship Id="rId9" Type="http://schemas.openxmlformats.org/officeDocument/2006/relationships/image" Target="../media/image64.gi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audio" Target="../media/audio5.wav"/><Relationship Id="rId7" Type="http://schemas.openxmlformats.org/officeDocument/2006/relationships/image" Target="../media/image62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5" Type="http://schemas.openxmlformats.org/officeDocument/2006/relationships/audio" Target="../media/audio6.wav"/><Relationship Id="rId4" Type="http://schemas.openxmlformats.org/officeDocument/2006/relationships/audio" Target="../media/audio1.wav"/><Relationship Id="rId9" Type="http://schemas.openxmlformats.org/officeDocument/2006/relationships/image" Target="../media/image6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WordArt 18"/>
          <p:cNvSpPr>
            <a:spLocks noTextEdit="1"/>
          </p:cNvSpPr>
          <p:nvPr/>
        </p:nvSpPr>
        <p:spPr bwMode="auto">
          <a:xfrm>
            <a:off x="2266950" y="2362200"/>
            <a:ext cx="4972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LĨNH VỰC PHÁT TRIỂN NHẬN THỨC</a:t>
            </a:r>
          </a:p>
        </p:txBody>
      </p:sp>
      <p:sp>
        <p:nvSpPr>
          <p:cNvPr id="38916" name="WordArt 19"/>
          <p:cNvSpPr>
            <a:spLocks noTextEdit="1"/>
          </p:cNvSpPr>
          <p:nvPr/>
        </p:nvSpPr>
        <p:spPr bwMode="auto">
          <a:xfrm>
            <a:off x="1752600" y="4448175"/>
            <a:ext cx="6096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Đề tài : Dạy trẻ tiết kiệm nước trong sinh hoạt</a:t>
            </a:r>
            <a:endParaRPr lang="en-US" sz="3600" b="1" kern="10">
              <a:ln w="317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/>
            </a:endParaRPr>
          </a:p>
        </p:txBody>
      </p:sp>
      <p:sp>
        <p:nvSpPr>
          <p:cNvPr id="38917" name="WordArt 21"/>
          <p:cNvSpPr>
            <a:spLocks noTextEdit="1"/>
          </p:cNvSpPr>
          <p:nvPr/>
        </p:nvSpPr>
        <p:spPr bwMode="auto">
          <a:xfrm>
            <a:off x="2590800" y="5133975"/>
            <a:ext cx="3962400" cy="119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Người dạy: Đào Hồng Hoa</a:t>
            </a:r>
          </a:p>
          <a:p>
            <a:pPr algn="ctr"/>
            <a:r>
              <a:rPr lang="vi-VN" sz="3600" b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Độ tuổi: 5-6 tuổi</a:t>
            </a:r>
          </a:p>
          <a:p>
            <a:pPr algn="ctr"/>
            <a:r>
              <a:rPr lang="vi-VN" sz="3600" b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Thời gian: 30-35 phút</a:t>
            </a:r>
          </a:p>
          <a:p>
            <a:pPr algn="ctr"/>
            <a:endParaRPr lang="en-US" sz="3600" b="1" kern="10">
              <a:ln w="31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092" name="WordArt 22"/>
          <p:cNvSpPr>
            <a:spLocks noTextEdit="1"/>
          </p:cNvSpPr>
          <p:nvPr/>
        </p:nvSpPr>
        <p:spPr>
          <a:xfrm>
            <a:off x="614680" y="3420745"/>
            <a:ext cx="7818755" cy="7854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5000" lnSpcReduction="20000"/>
          </a:bodyPr>
          <a:lstStyle/>
          <a:p>
            <a:pPr algn="ctr">
              <a:defRPr/>
            </a:pPr>
            <a:r>
              <a:rPr lang="en-US" sz="3600" b="1"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B0F0"/>
                </a:solidFill>
                <a:latin typeface=".VnAvant" panose="020B7200000000000000" pitchFamily="34" charset="0"/>
                <a:ea typeface="Arial" panose="020B0604020202020204" pitchFamily="34" charset="0"/>
              </a:rPr>
              <a:t>CHỦ ĐỀ:</a:t>
            </a:r>
            <a:r>
              <a:rPr lang="vi-VN" altLang="en-US" sz="3600" b="1"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B0F0"/>
                </a:solidFill>
                <a:ea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altLang="en-US" sz="3600" b="1"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B0F0"/>
                </a:solidFill>
                <a:ea typeface="Arial" panose="020B0604020202020204" pitchFamily="34" charset="0"/>
              </a:rPr>
              <a:t>NƯỚC VÀ CÁC HIỆN TƯỢNG TỰ NHIÊN</a:t>
            </a:r>
            <a:endParaRPr lang="vi-VN" altLang="en-US" sz="3600" b="1">
              <a:ln w="31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B0F0"/>
              </a:solidFill>
              <a:ea typeface="Arial" panose="020B0604020202020204" pitchFamily="34" charset="0"/>
            </a:endParaRPr>
          </a:p>
        </p:txBody>
      </p:sp>
      <p:sp>
        <p:nvSpPr>
          <p:cNvPr id="38919" name="Rectangle 1"/>
          <p:cNvSpPr>
            <a:spLocks noChangeArrowheads="1"/>
          </p:cNvSpPr>
          <p:nvPr/>
        </p:nvSpPr>
        <p:spPr bwMode="auto">
          <a:xfrm>
            <a:off x="2286000" y="11430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</a:t>
            </a:r>
            <a:r>
              <a:rPr lang="vi-VN" alt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  <a:endParaRPr lang="en-US" altLang="en-US" b="1">
              <a:solidFill>
                <a:srgbClr val="002060"/>
              </a:solidFill>
              <a:latin typeface=".VnAvant" pitchFamily="34" charset="0"/>
              <a:cs typeface="Times New Roman" pitchFamily="18" charset="0"/>
            </a:endParaRPr>
          </a:p>
          <a:p>
            <a:pPr algn="ctr" eaLnBrk="1" hangingPunct="1"/>
            <a:r>
              <a:rPr lang="vi-VN" alt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LONG BIÊN</a:t>
            </a:r>
            <a:endParaRPr lang="en-US" altLang="en-US" b="1">
              <a:solidFill>
                <a:srgbClr val="00206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389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2700"/>
            <a:ext cx="1192213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0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48131" name="Picture 3" descr="thac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2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8610600" y="609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8610600" y="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762000" y="632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0" y="632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0" y="5715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8610600" y="1219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7772400" y="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1752600" y="632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0" y="5029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8610600" y="1828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6858000" y="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3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9906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7620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5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28194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74344" y="5937579"/>
            <a:ext cx="25699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Ghềnh</a:t>
            </a: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17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49155" name="Picture 4" descr="waterfall_landscape_wallpaper_118326244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925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0"/>
            <a:ext cx="1800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Thác</a:t>
            </a:r>
          </a:p>
        </p:txBody>
      </p:sp>
    </p:spTree>
    <p:extLst>
      <p:ext uri="{BB962C8B-B14F-4D97-AF65-F5344CB8AC3E}">
        <p14:creationId xmlns:p14="http://schemas.microsoft.com/office/powerpoint/2010/main" val="84975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ang cap nhat - Cho toi di lam mua voi.mp3">
            <a:hlinkClick r:id="" action="ppaction://media"/>
          </p:cNvPr>
          <p:cNvPicPr>
            <a:picLocks noGrp="1" noRot="1" noChangeAspect="1"/>
          </p:cNvPicPr>
          <p:nvPr>
            <p:ph idx="4294967295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0" y="6096000"/>
            <a:ext cx="762000" cy="762000"/>
          </a:xfrm>
        </p:spPr>
      </p:pic>
      <p:pic>
        <p:nvPicPr>
          <p:cNvPr id="50179" name="Picture 2" descr="G:\46259203_42838785_ochen_krasivuyy_dozhd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Cho toi di lam mua vo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3352800" y="228600"/>
            <a:ext cx="1647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Arial" charset="0"/>
              </a:rPr>
              <a:t>Mưa</a:t>
            </a:r>
          </a:p>
        </p:txBody>
      </p:sp>
    </p:spTree>
    <p:extLst>
      <p:ext uri="{BB962C8B-B14F-4D97-AF65-F5344CB8AC3E}">
        <p14:creationId xmlns:p14="http://schemas.microsoft.com/office/powerpoint/2010/main" val="25781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990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8274" fill="hold"/>
                                        <p:tgtEl>
                                          <p:spTgt spid="45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New folder\in to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2667000" y="5934075"/>
            <a:ext cx="4833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Arial" charset="0"/>
              </a:rPr>
              <a:t>Vòi nước máy</a:t>
            </a:r>
          </a:p>
        </p:txBody>
      </p:sp>
    </p:spTree>
    <p:extLst>
      <p:ext uri="{BB962C8B-B14F-4D97-AF65-F5344CB8AC3E}">
        <p14:creationId xmlns:p14="http://schemas.microsoft.com/office/powerpoint/2010/main" val="255231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4" descr="starfish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0"/>
            <a:ext cx="12954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5" descr="starfish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352800"/>
            <a:ext cx="106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 descr="dolphi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24400"/>
            <a:ext cx="21336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7" descr="starfish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667000"/>
            <a:ext cx="457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8" descr="starfish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71800"/>
            <a:ext cx="6096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9" descr="empero fis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5400" y="3505200"/>
            <a:ext cx="762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10" descr="empero fis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3124200"/>
            <a:ext cx="304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1" descr="empero fis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2971800"/>
            <a:ext cx="2174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8" name="WordArt 12"/>
          <p:cNvSpPr>
            <a:spLocks noChangeArrowheads="1" noChangeShapeType="1" noTextEdit="1"/>
          </p:cNvSpPr>
          <p:nvPr/>
        </p:nvSpPr>
        <p:spPr bwMode="auto">
          <a:xfrm>
            <a:off x="2590800" y="1066800"/>
            <a:ext cx="43434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Auchon"/>
              </a:rPr>
              <a:t>Söï kyø dieäu cuûa nöôùc</a:t>
            </a:r>
          </a:p>
        </p:txBody>
      </p:sp>
    </p:spTree>
    <p:extLst>
      <p:ext uri="{BB962C8B-B14F-4D97-AF65-F5344CB8AC3E}">
        <p14:creationId xmlns:p14="http://schemas.microsoft.com/office/powerpoint/2010/main" val="19246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3909" name="Picture 5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38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4275" name="Picture 2" descr="C:\Users\Admin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0" y="0"/>
            <a:ext cx="92075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7685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4932" name="Picture 4" descr="imagesCAK2SS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29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9028" name="Picture 4" descr="tam%20be%203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40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89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playback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3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83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2" descr="1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93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" name="Picture 4" descr="1237777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13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38" name="Picture 2" descr="G:\New folder\tuoir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9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246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5" descr="Thuc-hanh-rua-chen-tai-truong-17619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65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2" descr="giat%20quan%20ao%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0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6084" name="Picture 4" descr="chonoi_trens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91440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78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65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6564" name="Picture 4" descr="AP8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3914" y="533400"/>
            <a:ext cx="8036174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Nước có lợi ích như thế , </a:t>
            </a:r>
          </a:p>
          <a:p>
            <a:pPr algn="ctr">
              <a:defRPr/>
            </a:pPr>
            <a:r>
              <a:rPr lang="en-US" sz="44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Vậy con sẽ làm gì để tiết </a:t>
            </a:r>
          </a:p>
          <a:p>
            <a:pPr algn="ctr">
              <a:defRPr/>
            </a:pPr>
            <a:r>
              <a:rPr lang="en-US" sz="44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kiệm nước trong sinh hoạt ?</a:t>
            </a:r>
          </a:p>
        </p:txBody>
      </p:sp>
    </p:spTree>
    <p:extLst>
      <p:ext uri="{BB962C8B-B14F-4D97-AF65-F5344CB8AC3E}">
        <p14:creationId xmlns:p14="http://schemas.microsoft.com/office/powerpoint/2010/main" val="24835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0" y="838200"/>
            <a:ext cx="2768600" cy="2128838"/>
            <a:chOff x="192" y="1296"/>
            <a:chExt cx="1584" cy="992"/>
          </a:xfrm>
        </p:grpSpPr>
        <p:pic>
          <p:nvPicPr>
            <p:cNvPr id="67605" name="Picture 7" descr="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Oval 8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</p:grp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3187700" y="838200"/>
            <a:ext cx="2852738" cy="2081213"/>
            <a:chOff x="2016" y="1308"/>
            <a:chExt cx="1632" cy="955"/>
          </a:xfrm>
        </p:grpSpPr>
        <p:pic>
          <p:nvPicPr>
            <p:cNvPr id="67603" name="Picture 10" descr="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  <a:latin typeface="Arial" pitchFamily="34" charset="0"/>
                  <a:cs typeface="+mn-cs"/>
                </a:rPr>
                <a:t>2</a:t>
              </a:r>
            </a:p>
          </p:txBody>
        </p:sp>
      </p:grpSp>
      <p:grpSp>
        <p:nvGrpSpPr>
          <p:cNvPr id="6156" name="Group 12"/>
          <p:cNvGrpSpPr>
            <a:grpSpLocks/>
          </p:cNvGrpSpPr>
          <p:nvPr/>
        </p:nvGrpSpPr>
        <p:grpSpPr bwMode="auto">
          <a:xfrm>
            <a:off x="6459538" y="838200"/>
            <a:ext cx="2684462" cy="2119313"/>
            <a:chOff x="3888" y="1296"/>
            <a:chExt cx="1536" cy="987"/>
          </a:xfrm>
        </p:grpSpPr>
        <p:pic>
          <p:nvPicPr>
            <p:cNvPr id="67601" name="Picture 13" descr="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296"/>
              <a:ext cx="1536" cy="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8" name="Oval 14"/>
            <p:cNvSpPr>
              <a:spLocks noChangeArrowheads="1"/>
            </p:cNvSpPr>
            <p:nvPr/>
          </p:nvSpPr>
          <p:spPr bwMode="auto">
            <a:xfrm>
              <a:off x="3936" y="1344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  <a:latin typeface="Arial" pitchFamily="34" charset="0"/>
                  <a:cs typeface="+mn-cs"/>
                </a:rPr>
                <a:t>3</a:t>
              </a:r>
            </a:p>
          </p:txBody>
        </p:sp>
      </p:grp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304800" y="3035300"/>
            <a:ext cx="2257425" cy="3822700"/>
            <a:chOff x="1008" y="2385"/>
            <a:chExt cx="912" cy="1935"/>
          </a:xfrm>
        </p:grpSpPr>
        <p:pic>
          <p:nvPicPr>
            <p:cNvPr id="67599" name="Picture 16" descr="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1056" y="4032"/>
              <a:ext cx="240" cy="239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  <a:latin typeface="Arial" pitchFamily="34" charset="0"/>
                  <a:cs typeface="+mn-cs"/>
                </a:rPr>
                <a:t>4</a:t>
              </a:r>
            </a:p>
          </p:txBody>
        </p: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3048000" y="3011488"/>
            <a:ext cx="2182813" cy="3846512"/>
            <a:chOff x="2304" y="2383"/>
            <a:chExt cx="881" cy="1937"/>
          </a:xfrm>
        </p:grpSpPr>
        <p:pic>
          <p:nvPicPr>
            <p:cNvPr id="67597" name="Picture 19" descr="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4" name="Oval 20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  <a:latin typeface="Arial" pitchFamily="34" charset="0"/>
                  <a:cs typeface="+mn-cs"/>
                </a:rPr>
                <a:t>5</a:t>
              </a:r>
            </a:p>
          </p:txBody>
        </p:sp>
      </p:grpSp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5703888" y="3063875"/>
            <a:ext cx="2906712" cy="3794125"/>
            <a:chOff x="3456" y="2408"/>
            <a:chExt cx="1459" cy="1912"/>
          </a:xfrm>
        </p:grpSpPr>
        <p:pic>
          <p:nvPicPr>
            <p:cNvPr id="67595" name="Picture 22" descr="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408"/>
              <a:ext cx="1459" cy="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7" name="Oval 23"/>
            <p:cNvSpPr>
              <a:spLocks noChangeArrowheads="1"/>
            </p:cNvSpPr>
            <p:nvPr/>
          </p:nvSpPr>
          <p:spPr bwMode="auto">
            <a:xfrm>
              <a:off x="3504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  <a:latin typeface="Arial" pitchFamily="34" charset="0"/>
                  <a:cs typeface="+mn-cs"/>
                </a:rPr>
                <a:t>6</a:t>
              </a:r>
            </a:p>
          </p:txBody>
        </p:sp>
      </p:grpSp>
      <p:sp>
        <p:nvSpPr>
          <p:cNvPr id="6169" name="TextBox 12"/>
          <p:cNvSpPr txBox="1">
            <a:spLocks noChangeArrowheads="1"/>
          </p:cNvSpPr>
          <p:nvPr/>
        </p:nvSpPr>
        <p:spPr bwMode="auto">
          <a:xfrm>
            <a:off x="0" y="0"/>
            <a:ext cx="826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quan sát và cho biết hình vẽ gì ? 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0" y="88900"/>
            <a:ext cx="830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 ra những việc không nên làm trong các hình </a:t>
            </a:r>
            <a:r>
              <a:rPr lang="en-US" sz="3200">
                <a:solidFill>
                  <a:srgbClr val="CCFFFF"/>
                </a:solidFill>
                <a:latin typeface=".VnTime" pitchFamily="34" charset="0"/>
                <a:cs typeface="+mn-cs"/>
              </a:rPr>
              <a:t>.</a:t>
            </a:r>
          </a:p>
        </p:txBody>
      </p:sp>
      <p:pic>
        <p:nvPicPr>
          <p:cNvPr id="6178" name="Picture 34" descr="wed 03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7700" y="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3419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/>
      <p:bldP spid="6169" grpId="1"/>
      <p:bldP spid="617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0" y="854075"/>
            <a:ext cx="2768600" cy="2112963"/>
            <a:chOff x="192" y="1296"/>
            <a:chExt cx="1584" cy="992"/>
          </a:xfrm>
        </p:grpSpPr>
        <p:pic>
          <p:nvPicPr>
            <p:cNvPr id="69651" name="Picture 4" descr="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5" name="Oval 5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</p:grpSp>
      <p:grpSp>
        <p:nvGrpSpPr>
          <p:cNvPr id="69635" name="Group 6"/>
          <p:cNvGrpSpPr>
            <a:grpSpLocks/>
          </p:cNvGrpSpPr>
          <p:nvPr/>
        </p:nvGrpSpPr>
        <p:grpSpPr bwMode="auto">
          <a:xfrm>
            <a:off x="3187700" y="876300"/>
            <a:ext cx="2852738" cy="2043113"/>
            <a:chOff x="2016" y="1308"/>
            <a:chExt cx="1632" cy="955"/>
          </a:xfrm>
        </p:grpSpPr>
        <p:pic>
          <p:nvPicPr>
            <p:cNvPr id="69649" name="Picture 7" descr="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8" name="Oval 8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  <a:latin typeface="Arial" pitchFamily="34" charset="0"/>
                  <a:cs typeface="+mn-cs"/>
                </a:rPr>
                <a:t>2</a:t>
              </a:r>
            </a:p>
          </p:txBody>
        </p:sp>
      </p:grpSp>
      <p:grpSp>
        <p:nvGrpSpPr>
          <p:cNvPr id="61449" name="Group 9"/>
          <p:cNvGrpSpPr>
            <a:grpSpLocks/>
          </p:cNvGrpSpPr>
          <p:nvPr/>
        </p:nvGrpSpPr>
        <p:grpSpPr bwMode="auto">
          <a:xfrm>
            <a:off x="6459538" y="914400"/>
            <a:ext cx="2684462" cy="2043113"/>
            <a:chOff x="3888" y="1296"/>
            <a:chExt cx="1536" cy="987"/>
          </a:xfrm>
        </p:grpSpPr>
        <p:pic>
          <p:nvPicPr>
            <p:cNvPr id="69647" name="Picture 10" descr="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296"/>
              <a:ext cx="1536" cy="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1" name="Oval 11"/>
            <p:cNvSpPr>
              <a:spLocks noChangeArrowheads="1"/>
            </p:cNvSpPr>
            <p:nvPr/>
          </p:nvSpPr>
          <p:spPr bwMode="auto">
            <a:xfrm>
              <a:off x="3936" y="1344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  <a:latin typeface="Arial" pitchFamily="34" charset="0"/>
                  <a:cs typeface="+mn-cs"/>
                </a:rPr>
                <a:t>3</a:t>
              </a:r>
            </a:p>
          </p:txBody>
        </p:sp>
      </p:grpSp>
      <p:grpSp>
        <p:nvGrpSpPr>
          <p:cNvPr id="69637" name="Group 12"/>
          <p:cNvGrpSpPr>
            <a:grpSpLocks/>
          </p:cNvGrpSpPr>
          <p:nvPr/>
        </p:nvGrpSpPr>
        <p:grpSpPr bwMode="auto">
          <a:xfrm>
            <a:off x="609600" y="3030538"/>
            <a:ext cx="2085975" cy="3705225"/>
            <a:chOff x="1008" y="2385"/>
            <a:chExt cx="912" cy="1935"/>
          </a:xfrm>
        </p:grpSpPr>
        <p:pic>
          <p:nvPicPr>
            <p:cNvPr id="69645" name="Picture 13" descr="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4" name="Oval 14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  <a:latin typeface="Arial" pitchFamily="34" charset="0"/>
                  <a:cs typeface="+mn-cs"/>
                </a:rPr>
                <a:t>4</a:t>
              </a:r>
            </a:p>
          </p:txBody>
        </p:sp>
      </p:grpSp>
      <p:grpSp>
        <p:nvGrpSpPr>
          <p:cNvPr id="61455" name="Group 15"/>
          <p:cNvGrpSpPr>
            <a:grpSpLocks/>
          </p:cNvGrpSpPr>
          <p:nvPr/>
        </p:nvGrpSpPr>
        <p:grpSpPr bwMode="auto">
          <a:xfrm>
            <a:off x="3241675" y="3025775"/>
            <a:ext cx="1863725" cy="3709988"/>
            <a:chOff x="2304" y="2383"/>
            <a:chExt cx="881" cy="1937"/>
          </a:xfrm>
        </p:grpSpPr>
        <p:pic>
          <p:nvPicPr>
            <p:cNvPr id="69643" name="Picture 16" descr="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7" name="Oval 17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  <a:latin typeface="Arial" pitchFamily="34" charset="0"/>
                  <a:cs typeface="+mn-cs"/>
                </a:rPr>
                <a:t>5</a:t>
              </a:r>
            </a:p>
          </p:txBody>
        </p:sp>
      </p:grpSp>
      <p:grpSp>
        <p:nvGrpSpPr>
          <p:cNvPr id="69639" name="Group 18"/>
          <p:cNvGrpSpPr>
            <a:grpSpLocks/>
          </p:cNvGrpSpPr>
          <p:nvPr/>
        </p:nvGrpSpPr>
        <p:grpSpPr bwMode="auto">
          <a:xfrm>
            <a:off x="5576888" y="3094038"/>
            <a:ext cx="2820987" cy="3662362"/>
            <a:chOff x="3456" y="2408"/>
            <a:chExt cx="1459" cy="1912"/>
          </a:xfrm>
        </p:grpSpPr>
        <p:pic>
          <p:nvPicPr>
            <p:cNvPr id="69641" name="Picture 19" descr="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408"/>
              <a:ext cx="1459" cy="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60" name="Oval 20"/>
            <p:cNvSpPr>
              <a:spLocks noChangeArrowheads="1"/>
            </p:cNvSpPr>
            <p:nvPr/>
          </p:nvSpPr>
          <p:spPr bwMode="auto">
            <a:xfrm>
              <a:off x="3504" y="4032"/>
              <a:ext cx="241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  <a:latin typeface="Arial" pitchFamily="34" charset="0"/>
                  <a:cs typeface="+mn-cs"/>
                </a:rPr>
                <a:t>6</a:t>
              </a:r>
            </a:p>
          </p:txBody>
        </p:sp>
      </p:grpSp>
      <p:sp>
        <p:nvSpPr>
          <p:cNvPr id="69640" name="Text Box 22"/>
          <p:cNvSpPr txBox="1">
            <a:spLocks noChangeArrowheads="1"/>
          </p:cNvSpPr>
          <p:nvPr/>
        </p:nvSpPr>
        <p:spPr bwMode="auto">
          <a:xfrm>
            <a:off x="457200" y="0"/>
            <a:ext cx="830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 ra những việc nên làm trong các hình </a:t>
            </a:r>
            <a:endParaRPr lang="en-US" alt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603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152400" y="685800"/>
            <a:ext cx="3505200" cy="2413000"/>
            <a:chOff x="192" y="1296"/>
            <a:chExt cx="1584" cy="992"/>
          </a:xfrm>
        </p:grpSpPr>
        <p:pic>
          <p:nvPicPr>
            <p:cNvPr id="70670" name="Picture 3" descr="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6" name="Oval 4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</p:grpSp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152400" y="3276600"/>
            <a:ext cx="2438400" cy="3581400"/>
            <a:chOff x="2304" y="2383"/>
            <a:chExt cx="881" cy="1937"/>
          </a:xfrm>
        </p:grpSpPr>
        <p:pic>
          <p:nvPicPr>
            <p:cNvPr id="70668" name="Picture 6" descr="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9" name="Oval 7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  <a:latin typeface="Arial" pitchFamily="34" charset="0"/>
                  <a:cs typeface="+mn-cs"/>
                </a:rPr>
                <a:t>5</a:t>
              </a:r>
            </a:p>
          </p:txBody>
        </p:sp>
      </p:grpSp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6477000" y="2057400"/>
            <a:ext cx="2667000" cy="3263900"/>
            <a:chOff x="3888" y="1296"/>
            <a:chExt cx="1536" cy="987"/>
          </a:xfrm>
        </p:grpSpPr>
        <p:pic>
          <p:nvPicPr>
            <p:cNvPr id="70666" name="Picture 9" descr="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296"/>
              <a:ext cx="1536" cy="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2" name="Oval 10"/>
            <p:cNvSpPr>
              <a:spLocks noChangeArrowheads="1"/>
            </p:cNvSpPr>
            <p:nvPr/>
          </p:nvSpPr>
          <p:spPr bwMode="auto">
            <a:xfrm>
              <a:off x="3936" y="1344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  <a:latin typeface="Arial" pitchFamily="34" charset="0"/>
                  <a:cs typeface="+mn-cs"/>
                </a:rPr>
                <a:t>3</a:t>
              </a:r>
            </a:p>
          </p:txBody>
        </p:sp>
      </p:grp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647700" y="7938"/>
            <a:ext cx="449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việc nên làm </a:t>
            </a: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4038600" y="258763"/>
            <a:ext cx="4267200" cy="1798637"/>
          </a:xfrm>
          <a:prstGeom prst="wedgeEllipseCallout">
            <a:avLst>
              <a:gd name="adj1" fmla="val -59819"/>
              <a:gd name="adj2" fmla="val 3575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Khóa vòi nước không để nước chảy tràn </a:t>
            </a:r>
            <a:endParaRPr lang="en-US" altLang="en-US" sz="28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2743200" y="2590800"/>
            <a:ext cx="3733800" cy="1828800"/>
          </a:xfrm>
          <a:prstGeom prst="wedgeRoundRectCallout">
            <a:avLst>
              <a:gd name="adj1" fmla="val -55954"/>
              <a:gd name="adj2" fmla="val 6275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đánh răng , lấy nước vào cốc xong khóa vòi nước ngay . </a:t>
            </a: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2727325" y="5067300"/>
            <a:ext cx="4800600" cy="1828800"/>
          </a:xfrm>
          <a:prstGeom prst="cloudCallout">
            <a:avLst>
              <a:gd name="adj1" fmla="val 16269"/>
              <a:gd name="adj2" fmla="val -93315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 thợ đến sửa ngay khi ống nước bị hỏng , bị rò rỉ </a:t>
            </a:r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8991600" y="1562100"/>
            <a:ext cx="2895600" cy="3429000"/>
          </a:xfrm>
          <a:prstGeom prst="vertic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 </a:t>
            </a:r>
          </a:p>
        </p:txBody>
      </p:sp>
    </p:spTree>
    <p:extLst>
      <p:ext uri="{BB962C8B-B14F-4D97-AF65-F5344CB8AC3E}">
        <p14:creationId xmlns:p14="http://schemas.microsoft.com/office/powerpoint/2010/main" val="156234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/>
      <p:bldP spid="44044" grpId="0" animBg="1"/>
      <p:bldP spid="44044" grpId="1" animBg="1"/>
      <p:bldP spid="44045" grpId="0" animBg="1"/>
      <p:bldP spid="44045" grpId="1" animBg="1"/>
      <p:bldP spid="44046" grpId="0" animBg="1"/>
      <p:bldP spid="44046" grpId="1" animBg="1"/>
      <p:bldP spid="440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40963" name="Picture 2" descr="SZ16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>
          <a:xfrm>
            <a:off x="34925" y="-152400"/>
            <a:ext cx="9144000" cy="7010400"/>
          </a:xfrm>
          <a:solidFill>
            <a:srgbClr val="FF0066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4" name="Picture 4" descr="avatar_other_004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71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4" descr="E:\image\anhdong moi\hd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15000" y="5029200"/>
            <a:ext cx="838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4" descr="E:\image\anhdong moi\hd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6200" y="3810000"/>
            <a:ext cx="838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4" descr="E:\image\anhdong moi\hd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95800" y="5029200"/>
            <a:ext cx="838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0553" y="2486561"/>
            <a:ext cx="691727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Nước có mặt ở những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nơi nào ? </a:t>
            </a:r>
          </a:p>
        </p:txBody>
      </p:sp>
    </p:spTree>
    <p:extLst>
      <p:ext uri="{BB962C8B-B14F-4D97-AF65-F5344CB8AC3E}">
        <p14:creationId xmlns:p14="http://schemas.microsoft.com/office/powerpoint/2010/main" val="13918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684" name="Picture 4" descr="DSC005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413" y="5952328"/>
            <a:ext cx="91095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Nước được lọc sạch ở nhà máy nước </a:t>
            </a:r>
          </a:p>
        </p:txBody>
      </p:sp>
    </p:spTree>
    <p:extLst>
      <p:ext uri="{BB962C8B-B14F-4D97-AF65-F5344CB8AC3E}">
        <p14:creationId xmlns:p14="http://schemas.microsoft.com/office/powerpoint/2010/main" val="36717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7" descr="A0210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8" descr="A0210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82296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8" name="AutoShape 18"/>
          <p:cNvSpPr>
            <a:spLocks noChangeArrowheads="1"/>
          </p:cNvSpPr>
          <p:nvPr/>
        </p:nvSpPr>
        <p:spPr bwMode="auto">
          <a:xfrm>
            <a:off x="457200" y="2693988"/>
            <a:ext cx="8229600" cy="2362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838200" y="3097213"/>
            <a:ext cx="76962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Phải tốn nhiều tiền của , công sức mới có nước sạch để dùng . Vì vậy phải tiết kiệm , không được lãng phí nước . </a:t>
            </a:r>
          </a:p>
        </p:txBody>
      </p:sp>
    </p:spTree>
    <p:extLst>
      <p:ext uri="{BB962C8B-B14F-4D97-AF65-F5344CB8AC3E}">
        <p14:creationId xmlns:p14="http://schemas.microsoft.com/office/powerpoint/2010/main" val="48806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 animBg="1"/>
      <p:bldP spid="563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7" descr="A0210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8" descr="A0210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82296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8" name="AutoShape 18"/>
          <p:cNvSpPr>
            <a:spLocks noChangeArrowheads="1"/>
          </p:cNvSpPr>
          <p:nvPr/>
        </p:nvSpPr>
        <p:spPr bwMode="auto">
          <a:xfrm>
            <a:off x="457200" y="2693988"/>
            <a:ext cx="8229600" cy="2362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838200" y="3097213"/>
            <a:ext cx="76962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Tiết kiệm nước là để dành tiền cho mình và cũng để có nước cho nhiều người khác sử dụng . </a:t>
            </a:r>
          </a:p>
        </p:txBody>
      </p:sp>
    </p:spTree>
    <p:extLst>
      <p:ext uri="{BB962C8B-B14F-4D97-AF65-F5344CB8AC3E}">
        <p14:creationId xmlns:p14="http://schemas.microsoft.com/office/powerpoint/2010/main" val="160493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 animBg="1"/>
      <p:bldP spid="563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ENTER1">
            <a:hlinkClick r:id="" action="ppaction://noaction">
              <a:snd r:embed="rId6" name="push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304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889000" y="5372100"/>
            <a:ext cx="7340600" cy="1028700"/>
            <a:chOff x="560" y="3384"/>
            <a:chExt cx="4624" cy="648"/>
          </a:xfrm>
        </p:grpSpPr>
        <p:pic>
          <p:nvPicPr>
            <p:cNvPr id="75793" name="Picture 5" descr="4408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4" name="Picture 6" descr="4635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5" name="Picture 7" descr="boo7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6" name="Picture 8" descr="email001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7" name="Picture 9" descr="et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8" name="Picture 10" descr="glob_anm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9" name="Picture 11" descr="ani53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800" name="Picture 12" descr="mu37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5781" name="Group 13"/>
          <p:cNvGrpSpPr>
            <a:grpSpLocks/>
          </p:cNvGrpSpPr>
          <p:nvPr/>
        </p:nvGrpSpPr>
        <p:grpSpPr bwMode="auto">
          <a:xfrm>
            <a:off x="342900" y="304800"/>
            <a:ext cx="8458200" cy="1905000"/>
            <a:chOff x="216" y="192"/>
            <a:chExt cx="5328" cy="1200"/>
          </a:xfrm>
        </p:grpSpPr>
        <p:pic>
          <p:nvPicPr>
            <p:cNvPr id="75789" name="Picture 14" descr="an30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0" name="Picture 15" descr="3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1" name="Picture 16" descr="13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2" name="Picture 17" descr="13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0914" name="WordArt 18"/>
          <p:cNvSpPr>
            <a:spLocks noChangeArrowheads="1" noChangeShapeType="1" noTextEdit="1"/>
          </p:cNvSpPr>
          <p:nvPr/>
        </p:nvSpPr>
        <p:spPr bwMode="auto">
          <a:xfrm>
            <a:off x="1143000" y="3124200"/>
            <a:ext cx="7391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   Rung chuoâng   vàng                     </a:t>
            </a: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12954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16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7" name="beep154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eep.wav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8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7" name="WordArt 5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31242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6600" kern="10"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CUÛNG COÁ</a:t>
            </a:r>
          </a:p>
        </p:txBody>
      </p:sp>
      <p:pic>
        <p:nvPicPr>
          <p:cNvPr id="75788" name="Picture 24" descr="JA876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"/>
            <a:ext cx="16811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3563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809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0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76" fill="hold"/>
                                        <p:tgtEl>
                                          <p:spTgt spid="80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6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16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0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4" fill="hold"/>
                                        <p:tgtEl>
                                          <p:spTgt spid="80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7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1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0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460" fill="hold"/>
                                        <p:tgtEl>
                                          <p:spTgt spid="809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8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18"/>
                </p:tgtEl>
              </p:cMediaNode>
            </p:audio>
          </p:childTnLst>
        </p:cTn>
      </p:par>
    </p:tnLst>
    <p:bldLst>
      <p:bldP spid="80914" grpId="0" animBg="1"/>
      <p:bldP spid="80915" grpId="0"/>
      <p:bldP spid="20275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647012151494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219200" y="1066800"/>
            <a:ext cx="6908800" cy="30464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VNI-Times" pitchFamily="2" charset="0"/>
              </a:rPr>
              <a:t>Coâ chia lôùp laøm 2 </a:t>
            </a: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b="1">
                <a:solidFill>
                  <a:srgbClr val="0000FF"/>
                </a:solidFill>
                <a:latin typeface="VNI-Times" pitchFamily="2" charset="0"/>
              </a:rPr>
              <a:t>. Troø chôi hoâm nay cuûa chuùng ta coù 4 caâu hoûi. Qua 4 caâu hoûi </a:t>
            </a: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b="1">
                <a:solidFill>
                  <a:srgbClr val="0000FF"/>
                </a:solidFill>
                <a:latin typeface="VNI-Times" pitchFamily="2" charset="0"/>
              </a:rPr>
              <a:t>oäi naøo trả lời </a:t>
            </a: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 nhiều câu hơn thì đội đó thắng,</a:t>
            </a:r>
            <a:r>
              <a:rPr lang="en-US" altLang="en-US" b="1">
                <a:solidFill>
                  <a:srgbClr val="0000FF"/>
                </a:solidFill>
                <a:latin typeface="VNI-Times" pitchFamily="2" charset="0"/>
              </a:rPr>
              <a:t> ñoäi </a:t>
            </a: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 trả lời sai nhiều hơn thì đội đó thua</a:t>
            </a:r>
            <a:r>
              <a:rPr lang="en-US" altLang="en-US" b="1">
                <a:solidFill>
                  <a:srgbClr val="0000FF"/>
                </a:solidFill>
                <a:latin typeface="VNI-Times" pitchFamily="2" charset="0"/>
              </a:rPr>
              <a:t>. </a:t>
            </a: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cháu đã sẵn sàng chưa?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2057400" y="304800"/>
            <a:ext cx="607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VNI-Times" pitchFamily="2" charset="0"/>
              </a:rPr>
              <a:t>* LUAÄT CHÔI</a:t>
            </a:r>
          </a:p>
        </p:txBody>
      </p:sp>
    </p:spTree>
    <p:extLst>
      <p:ext uri="{BB962C8B-B14F-4D97-AF65-F5344CB8AC3E}">
        <p14:creationId xmlns:p14="http://schemas.microsoft.com/office/powerpoint/2010/main" val="2087481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ChangeArrowheads="1"/>
          </p:cNvSpPr>
          <p:nvPr/>
        </p:nvSpPr>
        <p:spPr bwMode="auto">
          <a:xfrm>
            <a:off x="304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7827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WordArt 4"/>
          <p:cNvSpPr>
            <a:spLocks noChangeArrowheads="1" noChangeShapeType="1" noTextEdit="1"/>
          </p:cNvSpPr>
          <p:nvPr/>
        </p:nvSpPr>
        <p:spPr bwMode="auto">
          <a:xfrm>
            <a:off x="2819400" y="3810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chuông vàng </a:t>
            </a:r>
          </a:p>
        </p:txBody>
      </p:sp>
      <p:grpSp>
        <p:nvGrpSpPr>
          <p:cNvPr id="77829" name="Group 5"/>
          <p:cNvGrpSpPr>
            <a:grpSpLocks/>
          </p:cNvGrpSpPr>
          <p:nvPr/>
        </p:nvGrpSpPr>
        <p:grpSpPr bwMode="auto">
          <a:xfrm>
            <a:off x="7162800" y="6019800"/>
            <a:ext cx="1168400" cy="561975"/>
            <a:chOff x="4512" y="3792"/>
            <a:chExt cx="736" cy="354"/>
          </a:xfrm>
        </p:grpSpPr>
        <p:pic>
          <p:nvPicPr>
            <p:cNvPr id="77870" name="Picture 6" descr="ani32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71" name="Text Box 7"/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.VnArial Narrow" pitchFamily="34" charset="0"/>
                </a:rPr>
                <a:t>Home</a:t>
              </a:r>
            </a:p>
          </p:txBody>
        </p:sp>
      </p:grpSp>
      <p:sp>
        <p:nvSpPr>
          <p:cNvPr id="77830" name="AutoShape 8"/>
          <p:cNvSpPr>
            <a:spLocks noChangeArrowheads="1"/>
          </p:cNvSpPr>
          <p:nvPr/>
        </p:nvSpPr>
        <p:spPr bwMode="auto">
          <a:xfrm>
            <a:off x="0" y="228600"/>
            <a:ext cx="16764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77831" name="AutoShape 9"/>
          <p:cNvSpPr>
            <a:spLocks noChangeArrowheads="1"/>
          </p:cNvSpPr>
          <p:nvPr/>
        </p:nvSpPr>
        <p:spPr bwMode="auto">
          <a:xfrm>
            <a:off x="0" y="228600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77832" name="Text Box 10"/>
          <p:cNvSpPr txBox="1">
            <a:spLocks noChangeArrowheads="1"/>
          </p:cNvSpPr>
          <p:nvPr/>
        </p:nvSpPr>
        <p:spPr bwMode="auto">
          <a:xfrm>
            <a:off x="0" y="228600"/>
            <a:ext cx="161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Câu hỏi 1</a:t>
            </a:r>
          </a:p>
        </p:txBody>
      </p:sp>
      <p:pic>
        <p:nvPicPr>
          <p:cNvPr id="77833" name="Picture 11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4" name="Picture 12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5" name="Text Box 13"/>
          <p:cNvSpPr txBox="1">
            <a:spLocks noChangeArrowheads="1"/>
          </p:cNvSpPr>
          <p:nvPr/>
        </p:nvSpPr>
        <p:spPr bwMode="auto">
          <a:xfrm>
            <a:off x="762000" y="1143000"/>
            <a:ext cx="8001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VNI-Times" pitchFamily="2" charset="0"/>
              </a:rPr>
              <a:t>Để tiết kiệm nước </a:t>
            </a: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altLang="en-US" sz="4000" b="1">
                <a:solidFill>
                  <a:srgbClr val="FF0000"/>
                </a:solidFill>
                <a:latin typeface="VNI-Times" pitchFamily="2" charset="0"/>
              </a:rPr>
              <a:t> ta cần phải ?</a:t>
            </a:r>
          </a:p>
        </p:txBody>
      </p:sp>
      <p:sp>
        <p:nvSpPr>
          <p:cNvPr id="82958" name="AutoShape 14"/>
          <p:cNvSpPr>
            <a:spLocks noChangeArrowheads="1"/>
          </p:cNvSpPr>
          <p:nvPr/>
        </p:nvSpPr>
        <p:spPr bwMode="auto">
          <a:xfrm>
            <a:off x="685800" y="2590800"/>
            <a:ext cx="7848600" cy="1066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77837" name="Text Box 15"/>
          <p:cNvSpPr txBox="1">
            <a:spLocks noChangeArrowheads="1"/>
          </p:cNvSpPr>
          <p:nvPr/>
        </p:nvSpPr>
        <p:spPr bwMode="auto">
          <a:xfrm>
            <a:off x="762000" y="2438400"/>
            <a:ext cx="81534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000" b="1">
                <a:latin typeface=".VnArial Narrow" pitchFamily="34" charset="0"/>
              </a:rPr>
              <a:t> </a:t>
            </a:r>
            <a:r>
              <a:rPr lang="en-US" altLang="en-US" sz="4000" b="1">
                <a:latin typeface="Times New Roman" pitchFamily="18" charset="0"/>
              </a:rPr>
              <a:t>Khóa vòi nước không để nước chảy tràn lan.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4000" b="1">
                <a:latin typeface=".VnArial Narrow" pitchFamily="34" charset="0"/>
              </a:rPr>
              <a:t> </a:t>
            </a:r>
            <a:r>
              <a:rPr lang="en-US" altLang="en-US" sz="4000" b="1">
                <a:latin typeface="Times New Roman" pitchFamily="18" charset="0"/>
              </a:rPr>
              <a:t>Nguồn nước là vô tận cứ dùng thoải mái</a:t>
            </a:r>
            <a:r>
              <a:rPr lang="en-US" altLang="en-US" sz="4000" b="1">
                <a:latin typeface=".VnArial Narrow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4000" b="1">
                <a:latin typeface=".VnArial Narrow" pitchFamily="34" charset="0"/>
              </a:rPr>
              <a:t> </a:t>
            </a:r>
            <a:r>
              <a:rPr lang="en-US" altLang="en-US" sz="4000" b="1">
                <a:latin typeface="Times New Roman" pitchFamily="18" charset="0"/>
              </a:rPr>
              <a:t>Có thể xịt nước tưới cây tự do</a:t>
            </a:r>
            <a:r>
              <a:rPr lang="en-US" altLang="en-US" sz="3000" b="1">
                <a:latin typeface="Times New Roman" pitchFamily="18" charset="0"/>
              </a:rPr>
              <a:t>.</a:t>
            </a: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1812925" y="6130925"/>
            <a:ext cx="896938" cy="369888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82961" name="Group 17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77868" name="AutoShape 1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7869" name="Text Box 1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82964" name="Group 20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77866" name="AutoShape 2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7867" name="Text Box 2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82967" name="Group 23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77864" name="AutoShape 2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7865" name="Text Box 2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82970" name="Group 26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77862" name="AutoShape 2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7863" name="Text Box 2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82973" name="Group 29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77860" name="AutoShape 3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7861" name="Text Box 3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82976" name="Group 32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77858" name="AutoShape 3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7859" name="Text Box 3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82979" name="Group 35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77856" name="AutoShape 3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7857" name="Text Box 3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82982" name="Group 38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77854" name="AutoShape 3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7855" name="Text Box 4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82985" name="Group 41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77852" name="AutoShape 4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7853" name="Text Box 4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82988" name="Group 44"/>
          <p:cNvGrpSpPr>
            <a:grpSpLocks/>
          </p:cNvGrpSpPr>
          <p:nvPr/>
        </p:nvGrpSpPr>
        <p:grpSpPr bwMode="auto">
          <a:xfrm>
            <a:off x="7696200" y="5027613"/>
            <a:ext cx="1371600" cy="1295400"/>
            <a:chOff x="4574" y="3342"/>
            <a:chExt cx="960" cy="912"/>
          </a:xfrm>
        </p:grpSpPr>
        <p:sp>
          <p:nvSpPr>
            <p:cNvPr id="77850" name="AutoShape 4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7851" name="Text Box 46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  <a:latin typeface=".VnTime" pitchFamily="34" charset="0"/>
                </a:rPr>
                <a:t>HÕt giê</a:t>
              </a:r>
            </a:p>
          </p:txBody>
        </p:sp>
      </p:grpSp>
      <p:sp>
        <p:nvSpPr>
          <p:cNvPr id="82991" name="Text Box 47"/>
          <p:cNvSpPr txBox="1">
            <a:spLocks noChangeArrowheads="1"/>
          </p:cNvSpPr>
          <p:nvPr/>
        </p:nvSpPr>
        <p:spPr bwMode="auto">
          <a:xfrm>
            <a:off x="1371600" y="6354763"/>
            <a:ext cx="436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10s</a:t>
            </a:r>
          </a:p>
        </p:txBody>
      </p:sp>
    </p:spTree>
    <p:extLst>
      <p:ext uri="{BB962C8B-B14F-4D97-AF65-F5344CB8AC3E}">
        <p14:creationId xmlns:p14="http://schemas.microsoft.com/office/powerpoint/2010/main" val="2435997191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9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6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29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91"/>
                  </p:tgtEl>
                </p:cond>
              </p:nextCondLst>
            </p:seq>
          </p:childTnLst>
        </p:cTn>
      </p:par>
    </p:tnLst>
    <p:bldLst>
      <p:bldP spid="82958" grpId="0" animBg="1"/>
      <p:bldP spid="82958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WordArt 4"/>
          <p:cNvSpPr>
            <a:spLocks noChangeArrowheads="1" noChangeShapeType="1" noTextEdit="1"/>
          </p:cNvSpPr>
          <p:nvPr/>
        </p:nvSpPr>
        <p:spPr bwMode="auto">
          <a:xfrm>
            <a:off x="28194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 </a:t>
            </a:r>
          </a:p>
        </p:txBody>
      </p:sp>
      <p:grpSp>
        <p:nvGrpSpPr>
          <p:cNvPr id="78852" name="Group 5"/>
          <p:cNvGrpSpPr>
            <a:grpSpLocks/>
          </p:cNvGrpSpPr>
          <p:nvPr/>
        </p:nvGrpSpPr>
        <p:grpSpPr bwMode="auto">
          <a:xfrm>
            <a:off x="7162800" y="6019800"/>
            <a:ext cx="1168400" cy="561975"/>
            <a:chOff x="4512" y="3792"/>
            <a:chExt cx="736" cy="354"/>
          </a:xfrm>
        </p:grpSpPr>
        <p:pic>
          <p:nvPicPr>
            <p:cNvPr id="78892" name="Picture 6" descr="ani32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93" name="Text Box 7"/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.VnArial Narrow" pitchFamily="34" charset="0"/>
                </a:rPr>
                <a:t>Home</a:t>
              </a:r>
            </a:p>
          </p:txBody>
        </p:sp>
      </p:grpSp>
      <p:sp>
        <p:nvSpPr>
          <p:cNvPr id="78853" name="AutoShape 8"/>
          <p:cNvSpPr>
            <a:spLocks noChangeArrowheads="1"/>
          </p:cNvSpPr>
          <p:nvPr/>
        </p:nvSpPr>
        <p:spPr bwMode="auto">
          <a:xfrm>
            <a:off x="3810000" y="1295400"/>
            <a:ext cx="16764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78854" name="AutoShape 9"/>
          <p:cNvSpPr>
            <a:spLocks noChangeArrowheads="1"/>
          </p:cNvSpPr>
          <p:nvPr/>
        </p:nvSpPr>
        <p:spPr bwMode="auto">
          <a:xfrm>
            <a:off x="3886200" y="1371600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78855" name="Text Box 10"/>
          <p:cNvSpPr txBox="1">
            <a:spLocks noChangeArrowheads="1"/>
          </p:cNvSpPr>
          <p:nvPr/>
        </p:nvSpPr>
        <p:spPr bwMode="auto">
          <a:xfrm>
            <a:off x="3810000" y="1371600"/>
            <a:ext cx="161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Câu hỏi 2</a:t>
            </a:r>
          </a:p>
        </p:txBody>
      </p:sp>
      <p:pic>
        <p:nvPicPr>
          <p:cNvPr id="78856" name="Picture 11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12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8" name="Text Box 13"/>
          <p:cNvSpPr txBox="1">
            <a:spLocks noChangeArrowheads="1"/>
          </p:cNvSpPr>
          <p:nvPr/>
        </p:nvSpPr>
        <p:spPr bwMode="auto">
          <a:xfrm>
            <a:off x="1143000" y="1828800"/>
            <a:ext cx="7772400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FontTx/>
              <a:buNone/>
            </a:pPr>
            <a:r>
              <a:rPr lang="en-US" altLang="en-US" sz="5400">
                <a:latin typeface="Times New Roman" pitchFamily="18" charset="0"/>
                <a:cs typeface="Times New Roman" pitchFamily="18" charset="0"/>
              </a:rPr>
              <a:t>Nước sạch luôn sẵn có trong thiên nhiên. Đúng hay sai ?</a:t>
            </a:r>
          </a:p>
        </p:txBody>
      </p:sp>
      <p:sp>
        <p:nvSpPr>
          <p:cNvPr id="83982" name="AutoShape 14"/>
          <p:cNvSpPr>
            <a:spLocks noChangeArrowheads="1"/>
          </p:cNvSpPr>
          <p:nvPr/>
        </p:nvSpPr>
        <p:spPr bwMode="auto">
          <a:xfrm>
            <a:off x="4724400" y="4267200"/>
            <a:ext cx="1295400" cy="1143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3366CC"/>
                </a:solidFill>
                <a:latin typeface="VNI-Times" pitchFamily="2" charset="0"/>
              </a:rPr>
              <a:t>Sai</a:t>
            </a: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1812925" y="6130925"/>
            <a:ext cx="896938" cy="369888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3985" name="Group 17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78890" name="AutoShape 1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8891" name="Text Box 1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83988" name="Group 20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78888" name="AutoShape 2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8889" name="Text Box 2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83991" name="Group 23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78886" name="AutoShape 2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8887" name="Text Box 2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83994" name="Group 26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78884" name="AutoShape 2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8885" name="Text Box 2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83997" name="Group 29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78882" name="AutoShape 3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8883" name="Text Box 3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84000" name="Group 32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78880" name="AutoShape 3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8881" name="Text Box 3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84003" name="Group 35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78878" name="AutoShape 3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8879" name="Text Box 3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84006" name="Group 38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78876" name="AutoShape 3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8877" name="Text Box 4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84009" name="Group 41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78874" name="AutoShape 4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8875" name="Text Box 4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84012" name="Group 44"/>
          <p:cNvGrpSpPr>
            <a:grpSpLocks/>
          </p:cNvGrpSpPr>
          <p:nvPr/>
        </p:nvGrpSpPr>
        <p:grpSpPr bwMode="auto">
          <a:xfrm>
            <a:off x="7848600" y="5180013"/>
            <a:ext cx="1371600" cy="1295400"/>
            <a:chOff x="4574" y="3342"/>
            <a:chExt cx="960" cy="912"/>
          </a:xfrm>
        </p:grpSpPr>
        <p:sp>
          <p:nvSpPr>
            <p:cNvPr id="78872" name="AutoShape 4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8873" name="Text Box 46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  <a:latin typeface=".VnTime" pitchFamily="34" charset="0"/>
                </a:rPr>
                <a:t>HÕt giê</a:t>
              </a:r>
            </a:p>
          </p:txBody>
        </p:sp>
      </p:grpSp>
      <p:sp>
        <p:nvSpPr>
          <p:cNvPr id="84015" name="Text Box 47"/>
          <p:cNvSpPr txBox="1">
            <a:spLocks noChangeArrowheads="1"/>
          </p:cNvSpPr>
          <p:nvPr/>
        </p:nvSpPr>
        <p:spPr bwMode="auto">
          <a:xfrm>
            <a:off x="1422400" y="6324600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10s</a:t>
            </a:r>
          </a:p>
        </p:txBody>
      </p:sp>
    </p:spTree>
    <p:extLst>
      <p:ext uri="{BB962C8B-B14F-4D97-AF65-F5344CB8AC3E}">
        <p14:creationId xmlns:p14="http://schemas.microsoft.com/office/powerpoint/2010/main" val="3038054261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4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015"/>
                  </p:tgtEl>
                </p:cond>
              </p:nextCondLst>
            </p:seq>
          </p:childTnLst>
        </p:cTn>
      </p:par>
    </p:tnLst>
    <p:bldLst>
      <p:bldP spid="83982" grpId="0" animBg="1"/>
      <p:bldP spid="8398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304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9875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WordArt 4"/>
          <p:cNvSpPr>
            <a:spLocks noChangeArrowheads="1" noChangeShapeType="1" noTextEdit="1"/>
          </p:cNvSpPr>
          <p:nvPr/>
        </p:nvSpPr>
        <p:spPr bwMode="auto">
          <a:xfrm>
            <a:off x="2819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 </a:t>
            </a:r>
          </a:p>
        </p:txBody>
      </p:sp>
      <p:grpSp>
        <p:nvGrpSpPr>
          <p:cNvPr id="79877" name="Group 5"/>
          <p:cNvGrpSpPr>
            <a:grpSpLocks/>
          </p:cNvGrpSpPr>
          <p:nvPr/>
        </p:nvGrpSpPr>
        <p:grpSpPr bwMode="auto">
          <a:xfrm>
            <a:off x="7162800" y="6019800"/>
            <a:ext cx="1168400" cy="561975"/>
            <a:chOff x="4512" y="3792"/>
            <a:chExt cx="736" cy="354"/>
          </a:xfrm>
        </p:grpSpPr>
        <p:pic>
          <p:nvPicPr>
            <p:cNvPr id="79918" name="Picture 6" descr="ani32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919" name="Text Box 7"/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.VnArial Narrow" pitchFamily="34" charset="0"/>
                </a:rPr>
                <a:t>Home</a:t>
              </a:r>
            </a:p>
          </p:txBody>
        </p:sp>
      </p:grpSp>
      <p:sp>
        <p:nvSpPr>
          <p:cNvPr id="79878" name="AutoShape 8"/>
          <p:cNvSpPr>
            <a:spLocks noChangeArrowheads="1"/>
          </p:cNvSpPr>
          <p:nvPr/>
        </p:nvSpPr>
        <p:spPr bwMode="auto">
          <a:xfrm>
            <a:off x="0" y="228600"/>
            <a:ext cx="16764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79879" name="AutoShape 9"/>
          <p:cNvSpPr>
            <a:spLocks noChangeArrowheads="1"/>
          </p:cNvSpPr>
          <p:nvPr/>
        </p:nvSpPr>
        <p:spPr bwMode="auto">
          <a:xfrm>
            <a:off x="0" y="228600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79880" name="Text Box 10"/>
          <p:cNvSpPr txBox="1">
            <a:spLocks noChangeArrowheads="1"/>
          </p:cNvSpPr>
          <p:nvPr/>
        </p:nvSpPr>
        <p:spPr bwMode="auto">
          <a:xfrm>
            <a:off x="0" y="228600"/>
            <a:ext cx="161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Câu hỏi 3</a:t>
            </a:r>
          </a:p>
        </p:txBody>
      </p:sp>
      <p:pic>
        <p:nvPicPr>
          <p:cNvPr id="79881" name="Picture 11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2" name="Picture 12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3" name="Text Box 13"/>
          <p:cNvSpPr txBox="1">
            <a:spLocks noChangeArrowheads="1"/>
          </p:cNvSpPr>
          <p:nvPr/>
        </p:nvSpPr>
        <p:spPr bwMode="auto">
          <a:xfrm>
            <a:off x="1143000" y="1371600"/>
            <a:ext cx="74676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Chúng ta phải tiết kiệm nước vì ?</a:t>
            </a: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1143000" y="5334000"/>
            <a:ext cx="3352800" cy="617538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b="1"/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1812925" y="6130925"/>
            <a:ext cx="896938" cy="369888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85008" name="Group 16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79916" name="AutoShape 1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9917" name="Text Box 1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7991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991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85014" name="Group 22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79912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991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85017" name="Group 25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7991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991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85020" name="Group 28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7990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9909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85023" name="Group 31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79906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990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85026" name="Group 34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7990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990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85029" name="Group 37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7990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9903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85032" name="Group 40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7990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990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85035" name="Group 43"/>
          <p:cNvGrpSpPr>
            <a:grpSpLocks/>
          </p:cNvGrpSpPr>
          <p:nvPr/>
        </p:nvGrpSpPr>
        <p:grpSpPr bwMode="auto">
          <a:xfrm>
            <a:off x="7848600" y="5180013"/>
            <a:ext cx="1371600" cy="1295400"/>
            <a:chOff x="4574" y="3342"/>
            <a:chExt cx="960" cy="912"/>
          </a:xfrm>
        </p:grpSpPr>
        <p:sp>
          <p:nvSpPr>
            <p:cNvPr id="7989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989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  <a:latin typeface=".VnTime" pitchFamily="34" charset="0"/>
                </a:rPr>
                <a:t>HÕt giê</a:t>
              </a:r>
            </a:p>
          </p:txBody>
        </p:sp>
      </p:grpSp>
      <p:sp>
        <p:nvSpPr>
          <p:cNvPr id="85038" name="Text Box 46"/>
          <p:cNvSpPr txBox="1">
            <a:spLocks noChangeArrowheads="1"/>
          </p:cNvSpPr>
          <p:nvPr/>
        </p:nvSpPr>
        <p:spPr bwMode="auto">
          <a:xfrm>
            <a:off x="1447800" y="6324600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10s</a:t>
            </a:r>
          </a:p>
        </p:txBody>
      </p:sp>
      <p:sp>
        <p:nvSpPr>
          <p:cNvPr id="79897" name="Text Box 47"/>
          <p:cNvSpPr txBox="1">
            <a:spLocks noChangeArrowheads="1"/>
          </p:cNvSpPr>
          <p:nvPr/>
        </p:nvSpPr>
        <p:spPr bwMode="auto">
          <a:xfrm>
            <a:off x="1143000" y="2286000"/>
            <a:ext cx="7620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Phải tốn nhiều công sức, tiền của mới có nước sạch để dùng.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4000">
                <a:latin typeface=".VnArial Narrow" pitchFamily="34" charset="0"/>
              </a:rPr>
              <a:t> </a:t>
            </a:r>
            <a:r>
              <a:rPr lang="en-US" altLang="en-US" sz="4000">
                <a:latin typeface="Times New Roman" pitchFamily="18" charset="0"/>
              </a:rPr>
              <a:t>Tiết kiệm nước để mọi người có nước dùng</a:t>
            </a:r>
            <a:r>
              <a:rPr lang="en-US" altLang="en-US" sz="4000">
                <a:latin typeface=".VnArial Narrow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4000" b="1">
                <a:latin typeface=".VnArial Narrow" pitchFamily="34" charset="0"/>
              </a:rPr>
              <a:t> </a:t>
            </a:r>
            <a:r>
              <a:rPr lang="en-US" altLang="en-US" sz="4000" b="1">
                <a:latin typeface="Times New Roman" pitchFamily="18" charset="0"/>
              </a:rPr>
              <a:t>Cả 2 ý trên</a:t>
            </a:r>
          </a:p>
        </p:txBody>
      </p:sp>
    </p:spTree>
    <p:extLst>
      <p:ext uri="{BB962C8B-B14F-4D97-AF65-F5344CB8AC3E}">
        <p14:creationId xmlns:p14="http://schemas.microsoft.com/office/powerpoint/2010/main" val="4166975022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0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5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38"/>
                  </p:tgtEl>
                </p:cond>
              </p:nextCondLst>
            </p:seq>
          </p:childTnLst>
        </p:cTn>
      </p:par>
    </p:tnLst>
    <p:bldLst>
      <p:bldP spid="8500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WordArt 3"/>
          <p:cNvSpPr>
            <a:spLocks noChangeArrowheads="1" noChangeShapeType="1" noTextEdit="1"/>
          </p:cNvSpPr>
          <p:nvPr/>
        </p:nvSpPr>
        <p:spPr bwMode="auto">
          <a:xfrm>
            <a:off x="2819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 </a:t>
            </a:r>
          </a:p>
        </p:txBody>
      </p:sp>
      <p:grpSp>
        <p:nvGrpSpPr>
          <p:cNvPr id="80900" name="Group 4"/>
          <p:cNvGrpSpPr>
            <a:grpSpLocks/>
          </p:cNvGrpSpPr>
          <p:nvPr/>
        </p:nvGrpSpPr>
        <p:grpSpPr bwMode="auto">
          <a:xfrm>
            <a:off x="7162800" y="6019800"/>
            <a:ext cx="1168400" cy="561975"/>
            <a:chOff x="4512" y="3792"/>
            <a:chExt cx="736" cy="354"/>
          </a:xfrm>
        </p:grpSpPr>
        <p:pic>
          <p:nvPicPr>
            <p:cNvPr id="80940" name="Picture 5" descr="ani32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41" name="Text Box 6"/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.VnArial Narrow" pitchFamily="34" charset="0"/>
                </a:rPr>
                <a:t>Home</a:t>
              </a:r>
            </a:p>
          </p:txBody>
        </p:sp>
      </p:grpSp>
      <p:sp>
        <p:nvSpPr>
          <p:cNvPr id="80901" name="AutoShape 7"/>
          <p:cNvSpPr>
            <a:spLocks noChangeArrowheads="1"/>
          </p:cNvSpPr>
          <p:nvPr/>
        </p:nvSpPr>
        <p:spPr bwMode="auto">
          <a:xfrm>
            <a:off x="3810000" y="1295400"/>
            <a:ext cx="16764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80902" name="AutoShape 8"/>
          <p:cNvSpPr>
            <a:spLocks noChangeArrowheads="1"/>
          </p:cNvSpPr>
          <p:nvPr/>
        </p:nvSpPr>
        <p:spPr bwMode="auto">
          <a:xfrm>
            <a:off x="3886200" y="1371600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80903" name="Text Box 9"/>
          <p:cNvSpPr txBox="1">
            <a:spLocks noChangeArrowheads="1"/>
          </p:cNvSpPr>
          <p:nvPr/>
        </p:nvSpPr>
        <p:spPr bwMode="auto">
          <a:xfrm>
            <a:off x="3883025" y="1295400"/>
            <a:ext cx="18240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80904" name="Picture 10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11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6" name="Text Box 12"/>
          <p:cNvSpPr txBox="1">
            <a:spLocks noChangeArrowheads="1"/>
          </p:cNvSpPr>
          <p:nvPr/>
        </p:nvSpPr>
        <p:spPr bwMode="auto">
          <a:xfrm>
            <a:off x="457200" y="1905000"/>
            <a:ext cx="8915400" cy="3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3366CC"/>
                </a:solidFill>
                <a:latin typeface="Times New Roman" pitchFamily="18" charset="0"/>
              </a:rPr>
              <a:t>Tiết kiệm nước là một cách bảo vệ nguồn tài nguyên nước. Đúng hay sai?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5400">
              <a:solidFill>
                <a:srgbClr val="3366CC"/>
              </a:solidFill>
              <a:latin typeface="Times New Roman" pitchFamily="18" charset="0"/>
            </a:endParaRPr>
          </a:p>
        </p:txBody>
      </p:sp>
      <p:sp>
        <p:nvSpPr>
          <p:cNvPr id="88077" name="AutoShape 13"/>
          <p:cNvSpPr>
            <a:spLocks noChangeArrowheads="1"/>
          </p:cNvSpPr>
          <p:nvPr/>
        </p:nvSpPr>
        <p:spPr bwMode="auto">
          <a:xfrm>
            <a:off x="2971800" y="4724400"/>
            <a:ext cx="3505200" cy="838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itchFamily="18" charset="0"/>
              </a:rPr>
              <a:t>Đúng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1812925" y="6130925"/>
            <a:ext cx="896938" cy="369888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88079" name="Group 15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80938" name="AutoShape 1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80939" name="Text Box 1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88082" name="Group 18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80936" name="AutoShape 1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80937" name="Text Box 2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88085" name="Group 21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80934" name="AutoShape 2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80935" name="Text Box 2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88088" name="Group 24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80932" name="AutoShape 2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80933" name="Text Box 2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88091" name="Group 27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80930" name="AutoShape 2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80931" name="Text Box 2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88094" name="Group 30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80928" name="AutoShape 3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80929" name="Text Box 3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88097" name="Group 33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80926" name="AutoShape 3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80927" name="Text Box 3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88100" name="Group 36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80924" name="AutoShape 3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80925" name="Text Box 3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88103" name="Group 39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80922" name="AutoShape 4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80923" name="Text Box 4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88106" name="Group 42"/>
          <p:cNvGrpSpPr>
            <a:grpSpLocks/>
          </p:cNvGrpSpPr>
          <p:nvPr/>
        </p:nvGrpSpPr>
        <p:grpSpPr bwMode="auto">
          <a:xfrm>
            <a:off x="7848600" y="5180013"/>
            <a:ext cx="1371600" cy="1295400"/>
            <a:chOff x="4574" y="3342"/>
            <a:chExt cx="960" cy="912"/>
          </a:xfrm>
        </p:grpSpPr>
        <p:sp>
          <p:nvSpPr>
            <p:cNvPr id="80920" name="AutoShape 4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80921" name="Text Box 44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  <a:latin typeface=".VnTime" pitchFamily="34" charset="0"/>
                </a:rPr>
                <a:t>HÕt giê</a:t>
              </a:r>
            </a:p>
          </p:txBody>
        </p:sp>
      </p:grpSp>
      <p:sp>
        <p:nvSpPr>
          <p:cNvPr id="88109" name="Text Box 45"/>
          <p:cNvSpPr txBox="1">
            <a:spLocks noChangeArrowheads="1"/>
          </p:cNvSpPr>
          <p:nvPr/>
        </p:nvSpPr>
        <p:spPr bwMode="auto">
          <a:xfrm>
            <a:off x="1422400" y="6324600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10s</a:t>
            </a:r>
          </a:p>
        </p:txBody>
      </p:sp>
    </p:spTree>
    <p:extLst>
      <p:ext uri="{BB962C8B-B14F-4D97-AF65-F5344CB8AC3E}">
        <p14:creationId xmlns:p14="http://schemas.microsoft.com/office/powerpoint/2010/main" val="2204023419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8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109"/>
                  </p:tgtEl>
                </p:cond>
              </p:nextCondLst>
            </p:seq>
          </p:childTnLst>
        </p:cTn>
      </p:par>
    </p:tnLst>
    <p:bldLst>
      <p:bldP spid="88077" grpId="0" animBg="1"/>
      <p:bldP spid="8807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36664" y="460109"/>
            <a:ext cx="18774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Biển </a:t>
            </a:r>
          </a:p>
        </p:txBody>
      </p:sp>
    </p:spTree>
    <p:extLst>
      <p:ext uri="{BB962C8B-B14F-4D97-AF65-F5344CB8AC3E}">
        <p14:creationId xmlns:p14="http://schemas.microsoft.com/office/powerpoint/2010/main" val="57756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endParaRPr lang="en-US" alt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7523" name="Picture 3" descr="2361059746_a64c8762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738"/>
            <a:ext cx="9144000" cy="724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17866" y="304800"/>
            <a:ext cx="21082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Sông </a:t>
            </a:r>
          </a:p>
        </p:txBody>
      </p:sp>
    </p:spTree>
    <p:extLst>
      <p:ext uri="{BB962C8B-B14F-4D97-AF65-F5344CB8AC3E}">
        <p14:creationId xmlns:p14="http://schemas.microsoft.com/office/powerpoint/2010/main" val="16528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4035" name="Picture 4" descr="G:\New folder\bild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323138"/>
          </a:xfrm>
          <a:noFill/>
        </p:spPr>
      </p:pic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3997325" y="6162675"/>
            <a:ext cx="1108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Arial" charset="0"/>
              </a:rPr>
              <a:t>Ao</a:t>
            </a:r>
          </a:p>
        </p:txBody>
      </p:sp>
    </p:spTree>
    <p:extLst>
      <p:ext uri="{BB962C8B-B14F-4D97-AF65-F5344CB8AC3E}">
        <p14:creationId xmlns:p14="http://schemas.microsoft.com/office/powerpoint/2010/main" val="27180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7" descr="den ngoc son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3476" y="5477470"/>
            <a:ext cx="11079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Hồ</a:t>
            </a:r>
          </a:p>
        </p:txBody>
      </p:sp>
    </p:spTree>
    <p:extLst>
      <p:ext uri="{BB962C8B-B14F-4D97-AF65-F5344CB8AC3E}">
        <p14:creationId xmlns:p14="http://schemas.microsoft.com/office/powerpoint/2010/main" val="17800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3" name="Picture 3" descr="C:\Users\Admin\Pictures\FHRUZRCAH06A29CAXJBK43CA8DOBKCCA7U4HPRCAPLTWSQCADVVKR2CAHOFDZHCAP2NRSWCAJKFLBQCAR3T470CA5MS4XDCA0XI3VQCA7TI8M7CA17RRK3CAGAKFNQCAB4F905CAO3FYZRCAG9L3GRCA8O0JB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3276600" y="304800"/>
            <a:ext cx="2146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Arial" charset="0"/>
              </a:rPr>
              <a:t>Giếng</a:t>
            </a:r>
          </a:p>
        </p:txBody>
      </p:sp>
    </p:spTree>
    <p:extLst>
      <p:ext uri="{BB962C8B-B14F-4D97-AF65-F5344CB8AC3E}">
        <p14:creationId xmlns:p14="http://schemas.microsoft.com/office/powerpoint/2010/main" val="55255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9" descr="2b8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8600" y="54864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24384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51054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8600" y="32004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35052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3279" y="22327"/>
            <a:ext cx="18774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Suối</a:t>
            </a: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75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509</Words>
  <Application>Microsoft Office PowerPoint</Application>
  <PresentationFormat>On-screen Show (4:3)</PresentationFormat>
  <Paragraphs>130</Paragraphs>
  <Slides>38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2006-08-16T00:00:00Z</dcterms:created>
  <dcterms:modified xsi:type="dcterms:W3CDTF">2023-04-04T02:08:56Z</dcterms:modified>
</cp:coreProperties>
</file>