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3"/>
  </p:notesMasterIdLst>
  <p:sldIdLst>
    <p:sldId id="256" r:id="rId2"/>
    <p:sldId id="259" r:id="rId3"/>
    <p:sldId id="282" r:id="rId4"/>
    <p:sldId id="291" r:id="rId5"/>
    <p:sldId id="268" r:id="rId6"/>
    <p:sldId id="292" r:id="rId7"/>
    <p:sldId id="293" r:id="rId8"/>
    <p:sldId id="294" r:id="rId9"/>
    <p:sldId id="295" r:id="rId10"/>
    <p:sldId id="269" r:id="rId11"/>
    <p:sldId id="296" r:id="rId12"/>
  </p:sldIdLst>
  <p:sldSz cx="9144000" cy="5143500" type="screen16x9"/>
  <p:notesSz cx="6858000" cy="9144000"/>
  <p:embeddedFontLst>
    <p:embeddedFont>
      <p:font typeface=".VnMystical" panose="020B7200000000000000" pitchFamily="34" charset="0"/>
      <p:regular r:id="rId14"/>
    </p:embeddedFont>
    <p:embeddedFont>
      <p:font typeface="Chelsea Market" panose="020B0604020202020204" charset="0"/>
      <p:regular r:id="rId15"/>
    </p:embeddedFont>
    <p:embeddedFont>
      <p:font typeface="Exo 2" panose="020B0604020202020204" charset="0"/>
      <p:regular r:id="rId16"/>
      <p:bold r:id="rId17"/>
      <p:italic r:id="rId18"/>
      <p:boldItalic r:id="rId19"/>
    </p:embeddedFont>
    <p:embeddedFont>
      <p:font typeface="Franklin Gothic Book" panose="020B0503020102020204" pitchFamily="34" charset="0"/>
      <p:regular r:id="rId20"/>
      <p:italic r:id="rId21"/>
    </p:embeddedFont>
    <p:embeddedFont>
      <p:font typeface="Franklin Gothic Demi" panose="020B0703020102020204" pitchFamily="34" charset="0"/>
      <p:regular r:id="rId22"/>
      <p:italic r:id="rId23"/>
    </p:embeddedFont>
    <p:embeddedFont>
      <p:font typeface="Fredoka One" panose="020B0604020202020204" charset="0"/>
      <p:regular r:id="rId24"/>
    </p:embeddedFont>
    <p:embeddedFont>
      <p:font typeface="Lilita One" panose="020B0604020202020204" charset="0"/>
      <p:regular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Questrial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AA9CAD-A5F1-44A5-973E-5E218C095706}">
  <a:tblStyle styleId="{86AA9CAD-A5F1-44A5-973E-5E218C0957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4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533394eeb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1533394eeb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3926b7999d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3926b7999d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16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533394eeb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1533394eeb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70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82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1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533394eeb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533394eeb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23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519" name="Google Shape;519;p13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520" name="Google Shape;520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1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524" name="Google Shape;524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13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528" name="Google Shape;52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13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557" name="Google Shape;557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13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3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13" name="Google Shape;13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2" name="Google Shape;22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25" name="Google Shape;25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32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33" name="Google Shape;33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53" name="Google Shape;53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54" name="Google Shape;54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" name="Google Shape;59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66" name="Google Shape;66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70" name="Google Shape;70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75" name="Google Shape;7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04" name="Google Shape;104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"/>
          <p:cNvSpPr/>
          <p:nvPr/>
        </p:nvSpPr>
        <p:spPr>
          <a:xfrm rot="10800000">
            <a:off x="8044890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6"/>
          <p:cNvGrpSpPr/>
          <p:nvPr/>
        </p:nvGrpSpPr>
        <p:grpSpPr>
          <a:xfrm rot="10800000" flipH="1">
            <a:off x="7400919" y="4112416"/>
            <a:ext cx="1838299" cy="1089040"/>
            <a:chOff x="238125" y="3383650"/>
            <a:chExt cx="1287775" cy="762900"/>
          </a:xfrm>
        </p:grpSpPr>
        <p:sp>
          <p:nvSpPr>
            <p:cNvPr id="136" name="Google Shape;136;p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6"/>
          <p:cNvSpPr/>
          <p:nvPr/>
        </p:nvSpPr>
        <p:spPr>
          <a:xfrm rot="-5737592" flipH="1">
            <a:off x="-1909447" y="282920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6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145" name="Google Shape;14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154" name="Google Shape;15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157" name="Google Shape;15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163" name="Google Shape;16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192" name="Google Shape;19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2" name="Google Shape;22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31" name="Google Shape;23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35" name="Google Shape;23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38" name="Google Shape;23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67" name="Google Shape;26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98" name="Google Shape;29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2662658" y="810379"/>
            <a:ext cx="6367911" cy="3922930"/>
            <a:chOff x="1569550" y="629994"/>
            <a:chExt cx="5900038" cy="3634698"/>
          </a:xfrm>
        </p:grpSpPr>
        <p:grpSp>
          <p:nvGrpSpPr>
            <p:cNvPr id="356" name="Google Shape;35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57" name="Google Shape;35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2" name="Google Shape;36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3890575" y="2470449"/>
            <a:ext cx="4533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64" name="Google Shape;364;p9"/>
          <p:cNvSpPr txBox="1">
            <a:spLocks noGrp="1"/>
          </p:cNvSpPr>
          <p:nvPr>
            <p:ph type="title"/>
          </p:nvPr>
        </p:nvSpPr>
        <p:spPr>
          <a:xfrm>
            <a:off x="3890600" y="1707885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365" name="Google Shape;365;p9"/>
          <p:cNvSpPr/>
          <p:nvPr/>
        </p:nvSpPr>
        <p:spPr>
          <a:xfrm rot="-10459115">
            <a:off x="-1615191" y="4422128"/>
            <a:ext cx="6161576" cy="3441099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9"/>
          <p:cNvGrpSpPr/>
          <p:nvPr/>
        </p:nvGrpSpPr>
        <p:grpSpPr>
          <a:xfrm flipH="1">
            <a:off x="-6539" y="-10007"/>
            <a:ext cx="3109462" cy="1842098"/>
            <a:chOff x="238125" y="3383650"/>
            <a:chExt cx="1287775" cy="762900"/>
          </a:xfrm>
        </p:grpSpPr>
        <p:sp>
          <p:nvSpPr>
            <p:cNvPr id="367" name="Google Shape;36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9"/>
          <p:cNvGrpSpPr/>
          <p:nvPr/>
        </p:nvGrpSpPr>
        <p:grpSpPr>
          <a:xfrm rot="5400000" flipH="1">
            <a:off x="7418010" y="3221735"/>
            <a:ext cx="1296319" cy="2563468"/>
            <a:chOff x="961675" y="1958725"/>
            <a:chExt cx="563225" cy="1113825"/>
          </a:xfrm>
        </p:grpSpPr>
        <p:sp>
          <p:nvSpPr>
            <p:cNvPr id="371" name="Google Shape;37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9"/>
          <p:cNvSpPr/>
          <p:nvPr/>
        </p:nvSpPr>
        <p:spPr>
          <a:xfrm>
            <a:off x="1914965" y="12301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" name="Google Shape;374;p9"/>
          <p:cNvGrpSpPr/>
          <p:nvPr/>
        </p:nvGrpSpPr>
        <p:grpSpPr>
          <a:xfrm>
            <a:off x="5344099" y="1011675"/>
            <a:ext cx="475779" cy="475800"/>
            <a:chOff x="1460350" y="2402425"/>
            <a:chExt cx="208950" cy="208950"/>
          </a:xfrm>
        </p:grpSpPr>
        <p:sp>
          <p:nvSpPr>
            <p:cNvPr id="375" name="Google Shape;37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9"/>
          <p:cNvGrpSpPr/>
          <p:nvPr/>
        </p:nvGrpSpPr>
        <p:grpSpPr>
          <a:xfrm rot="3427705">
            <a:off x="5076528" y="4180104"/>
            <a:ext cx="340783" cy="340829"/>
            <a:chOff x="1460350" y="2402425"/>
            <a:chExt cx="208950" cy="208950"/>
          </a:xfrm>
        </p:grpSpPr>
        <p:sp>
          <p:nvSpPr>
            <p:cNvPr id="404" name="Google Shape;40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9"/>
          <p:cNvSpPr/>
          <p:nvPr/>
        </p:nvSpPr>
        <p:spPr>
          <a:xfrm>
            <a:off x="8188388" y="8663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 txBox="1">
            <a:spLocks noGrp="1"/>
          </p:cNvSpPr>
          <p:nvPr>
            <p:ph type="title"/>
          </p:nvPr>
        </p:nvSpPr>
        <p:spPr>
          <a:xfrm>
            <a:off x="729275" y="3037700"/>
            <a:ext cx="41934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11"/>
          <p:cNvGrpSpPr/>
          <p:nvPr/>
        </p:nvGrpSpPr>
        <p:grpSpPr>
          <a:xfrm>
            <a:off x="975797" y="471897"/>
            <a:ext cx="7011015" cy="4319112"/>
            <a:chOff x="1569550" y="629994"/>
            <a:chExt cx="5900038" cy="3634698"/>
          </a:xfrm>
        </p:grpSpPr>
        <p:grpSp>
          <p:nvGrpSpPr>
            <p:cNvPr id="437" name="Google Shape;437;p11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38" name="Google Shape;438;p11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" name="Google Shape;443;p11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158700"/>
            <a:ext cx="6576000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11"/>
          <p:cNvSpPr txBox="1">
            <a:spLocks noGrp="1"/>
          </p:cNvSpPr>
          <p:nvPr>
            <p:ph type="subTitle" idx="1"/>
          </p:nvPr>
        </p:nvSpPr>
        <p:spPr>
          <a:xfrm>
            <a:off x="1284000" y="3469400"/>
            <a:ext cx="65760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1"/>
          <p:cNvSpPr/>
          <p:nvPr/>
        </p:nvSpPr>
        <p:spPr>
          <a:xfrm rot="275769" flipH="1">
            <a:off x="7186141" y="28425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448" name="Google Shape;448;p1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11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452" name="Google Shape;452;p1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1"/>
          <p:cNvSpPr/>
          <p:nvPr/>
        </p:nvSpPr>
        <p:spPr>
          <a:xfrm rot="-5062406">
            <a:off x="-1276747" y="-658918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475065" y="44389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1"/>
          <p:cNvSpPr/>
          <p:nvPr/>
        </p:nvSpPr>
        <p:spPr>
          <a:xfrm>
            <a:off x="6926213" y="7521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11"/>
          <p:cNvGrpSpPr/>
          <p:nvPr/>
        </p:nvGrpSpPr>
        <p:grpSpPr>
          <a:xfrm>
            <a:off x="8186099" y="3457800"/>
            <a:ext cx="475779" cy="475800"/>
            <a:chOff x="1460350" y="2402425"/>
            <a:chExt cx="208950" cy="208950"/>
          </a:xfrm>
        </p:grpSpPr>
        <p:sp>
          <p:nvSpPr>
            <p:cNvPr id="458" name="Google Shape;45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11"/>
          <p:cNvGrpSpPr/>
          <p:nvPr/>
        </p:nvGrpSpPr>
        <p:grpSpPr>
          <a:xfrm rot="3427705">
            <a:off x="878003" y="3612129"/>
            <a:ext cx="340783" cy="340829"/>
            <a:chOff x="1460350" y="2402425"/>
            <a:chExt cx="208950" cy="208950"/>
          </a:xfrm>
        </p:grpSpPr>
        <p:sp>
          <p:nvSpPr>
            <p:cNvPr id="487" name="Google Shape;487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11"/>
          <p:cNvSpPr/>
          <p:nvPr/>
        </p:nvSpPr>
        <p:spPr>
          <a:xfrm>
            <a:off x="930365" y="567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66">
          <p15:clr>
            <a:srgbClr val="EA4335"/>
          </p15:clr>
        </p15:guide>
        <p15:guide id="2" orient="horz" pos="280">
          <p15:clr>
            <a:srgbClr val="EA4335"/>
          </p15:clr>
        </p15:guide>
        <p15:guide id="3" pos="5294">
          <p15:clr>
            <a:srgbClr val="EA4335"/>
          </p15:clr>
        </p15:guide>
        <p15:guide id="4" orient="horz" pos="29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pear-png/download/345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pear-png/download/345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pear-png/download/345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exels.com/photo/grape-fruits-708777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7"/>
          <p:cNvSpPr/>
          <p:nvPr/>
        </p:nvSpPr>
        <p:spPr>
          <a:xfrm rot="-5062406">
            <a:off x="-1580299" y="-164875"/>
            <a:ext cx="2834478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7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1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600" name="Google Shape;60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1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604" name="Google Shape;60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7"/>
          <p:cNvGrpSpPr/>
          <p:nvPr/>
        </p:nvGrpSpPr>
        <p:grpSpPr>
          <a:xfrm rot="10800000">
            <a:off x="559946" y="585334"/>
            <a:ext cx="6259524" cy="3856085"/>
            <a:chOff x="6012925" y="2964625"/>
            <a:chExt cx="1368950" cy="1009975"/>
          </a:xfrm>
        </p:grpSpPr>
        <p:sp>
          <p:nvSpPr>
            <p:cNvPr id="607" name="Google Shape;607;p1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17"/>
          <p:cNvSpPr/>
          <p:nvPr/>
        </p:nvSpPr>
        <p:spPr>
          <a:xfrm>
            <a:off x="4877433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7"/>
          <p:cNvSpPr/>
          <p:nvPr/>
        </p:nvSpPr>
        <p:spPr>
          <a:xfrm>
            <a:off x="1556840" y="39954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7"/>
          <p:cNvSpPr/>
          <p:nvPr/>
        </p:nvSpPr>
        <p:spPr>
          <a:xfrm rot="10800000">
            <a:off x="3152255" y="3351960"/>
            <a:ext cx="764445" cy="85903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7"/>
          <p:cNvGrpSpPr/>
          <p:nvPr/>
        </p:nvGrpSpPr>
        <p:grpSpPr>
          <a:xfrm rot="293485">
            <a:off x="6295278" y="1521614"/>
            <a:ext cx="3042176" cy="3498555"/>
            <a:chOff x="6352925" y="3496200"/>
            <a:chExt cx="1008550" cy="1159850"/>
          </a:xfrm>
        </p:grpSpPr>
        <p:sp>
          <p:nvSpPr>
            <p:cNvPr id="652" name="Google Shape;652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17"/>
          <p:cNvGrpSpPr/>
          <p:nvPr/>
        </p:nvGrpSpPr>
        <p:grpSpPr>
          <a:xfrm>
            <a:off x="6214984" y="1398274"/>
            <a:ext cx="666734" cy="607738"/>
            <a:chOff x="4890550" y="655525"/>
            <a:chExt cx="312200" cy="284575"/>
          </a:xfrm>
        </p:grpSpPr>
        <p:sp>
          <p:nvSpPr>
            <p:cNvPr id="759" name="Google Shape;759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084;p39">
            <a:extLst>
              <a:ext uri="{FF2B5EF4-FFF2-40B4-BE49-F238E27FC236}">
                <a16:creationId xmlns:a16="http://schemas.microsoft.com/office/drawing/2014/main" id="{75CCAFAA-FE87-491B-9D72-0684026A41DA}"/>
              </a:ext>
            </a:extLst>
          </p:cNvPr>
          <p:cNvSpPr txBox="1">
            <a:spLocks/>
          </p:cNvSpPr>
          <p:nvPr/>
        </p:nvSpPr>
        <p:spPr>
          <a:xfrm>
            <a:off x="1233906" y="1149099"/>
            <a:ext cx="5322300" cy="2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ilita One"/>
              <a:buNone/>
              <a:defRPr sz="5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2D31"/>
              </a:buClr>
              <a:buSzPts val="5200"/>
              <a:buFont typeface="Lilita One"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TẬP TÔ CHỮ:</a:t>
            </a:r>
            <a:b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</a:br>
            <a:r>
              <a:rPr lang="en-US" sz="8000" dirty="0">
                <a:solidFill>
                  <a:srgbClr val="9658F3">
                    <a:lumMod val="40000"/>
                    <a:lumOff val="60000"/>
                  </a:srgb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L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,</a:t>
            </a:r>
            <a:r>
              <a:rPr lang="en-US" sz="8000" dirty="0">
                <a:solidFill>
                  <a:srgbClr val="26E288">
                    <a:lumMod val="60000"/>
                    <a:lumOff val="40000"/>
                  </a:srgb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M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,N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FC595D">
                  <a:lumMod val="60000"/>
                  <a:lumOff val="40000"/>
                </a:srgbClr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F494B12-D726-4385-8993-E90B929DDCBC}"/>
              </a:ext>
            </a:extLst>
          </p:cNvPr>
          <p:cNvSpPr/>
          <p:nvPr/>
        </p:nvSpPr>
        <p:spPr>
          <a:xfrm>
            <a:off x="1551378" y="37194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Mẫu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giáo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lớn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198C5">
                    <a:lumMod val="60000"/>
                    <a:lumOff val="40000"/>
                  </a:srgbClr>
                </a:solidFill>
                <a:latin typeface="Arial" charset="0"/>
              </a:rPr>
              <a:t>A5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Năm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học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60000"/>
                    <a:lumOff val="40000"/>
                  </a:srgbClr>
                </a:solidFill>
                <a:latin typeface="Arial" charset="0"/>
              </a:rPr>
              <a:t>2022-2023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Thời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gian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: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25- 30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phút</a:t>
            </a:r>
            <a:endParaRPr lang="en-US" sz="2000" b="1" dirty="0">
              <a:ln w="10541" cmpd="sng">
                <a:solidFill>
                  <a:srgbClr val="EFEFEF">
                    <a:lumMod val="10000"/>
                  </a:srgbClr>
                </a:solidFill>
                <a:prstDash val="solid"/>
              </a:ln>
              <a:solidFill>
                <a:srgbClr val="372D31">
                  <a:lumMod val="75000"/>
                  <a:lumOff val="25000"/>
                </a:srgbClr>
              </a:solidFill>
              <a:latin typeface="Arial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23D2C46B-E2E1-4C3A-8A00-F0CC6E89150A}"/>
              </a:ext>
            </a:extLst>
          </p:cNvPr>
          <p:cNvSpPr/>
          <p:nvPr/>
        </p:nvSpPr>
        <p:spPr>
          <a:xfrm>
            <a:off x="126633" y="427070"/>
            <a:ext cx="35179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rgbClr val="372D31">
                      <a:alpha val="40000"/>
                    </a:srgbClr>
                  </a:outerShdw>
                </a:effectLst>
                <a:latin typeface="Arial" charset="0"/>
              </a:rPr>
              <a:t>PHÒNG GIÁO DỤC VÀ ĐÀO TẠO QUẬN LONG BIÊN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BAF0205-8B3C-4D22-B3A2-216939BFDCB3}"/>
              </a:ext>
            </a:extLst>
          </p:cNvPr>
          <p:cNvGrpSpPr/>
          <p:nvPr/>
        </p:nvGrpSpPr>
        <p:grpSpPr>
          <a:xfrm>
            <a:off x="5576126" y="45663"/>
            <a:ext cx="2275353" cy="1079650"/>
            <a:chOff x="5677894" y="46158"/>
            <a:chExt cx="2275353" cy="107965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269E0B26-5171-4D49-A1CE-76EFBDBA1A64}"/>
                </a:ext>
              </a:extLst>
            </p:cNvPr>
            <p:cNvSpPr/>
            <p:nvPr/>
          </p:nvSpPr>
          <p:spPr>
            <a:xfrm>
              <a:off x="5677894" y="602588"/>
              <a:ext cx="2275353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ln w="10541" cmpd="sng">
                    <a:solidFill>
                      <a:srgbClr val="BBE0E3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EFEFEF">
                      <a:lumMod val="75000"/>
                    </a:srgbClr>
                  </a:solidFill>
                  <a:latin typeface="Arial" charset="0"/>
                </a:rPr>
                <a:t>TRƯỜNG MẦM NON NGỌC THỤY</a:t>
              </a:r>
            </a:p>
          </p:txBody>
        </p:sp>
        <p:pic>
          <p:nvPicPr>
            <p:cNvPr id="191" name="Picture 1">
              <a:extLst>
                <a:ext uri="{FF2B5EF4-FFF2-40B4-BE49-F238E27FC236}">
                  <a16:creationId xmlns:a16="http://schemas.microsoft.com/office/drawing/2014/main" id="{DDAF795D-38A6-477D-B5CF-445810D47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295" y="46158"/>
              <a:ext cx="59055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30"/>
          <p:cNvSpPr/>
          <p:nvPr/>
        </p:nvSpPr>
        <p:spPr>
          <a:xfrm>
            <a:off x="871200" y="2112700"/>
            <a:ext cx="1407600" cy="1407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0"/>
          <p:cNvSpPr/>
          <p:nvPr/>
        </p:nvSpPr>
        <p:spPr>
          <a:xfrm>
            <a:off x="326065" y="1701823"/>
            <a:ext cx="2594343" cy="2473228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.VnMystical" panose="020B7200000000000000" pitchFamily="34" charset="0"/>
                <a:ea typeface="Fredoka One"/>
                <a:cs typeface="Fredoka One"/>
                <a:sym typeface="Fredoka One"/>
              </a:rPr>
              <a:t>TR</a:t>
            </a:r>
            <a:r>
              <a:rPr lang="vi-VN" sz="2000" dirty="0">
                <a:solidFill>
                  <a:srgbClr val="FFFFFF"/>
                </a:solidFill>
                <a:latin typeface="Franklin Gothic Demi" panose="020B0703020102020204" pitchFamily="34" charset="0"/>
                <a:ea typeface="Fredoka One"/>
                <a:cs typeface="Fredoka One"/>
                <a:sym typeface="Fredoka One"/>
              </a:rPr>
              <a:t>Ư</a:t>
            </a:r>
            <a:r>
              <a:rPr lang="en-US" sz="2000" dirty="0">
                <a:solidFill>
                  <a:srgbClr val="FFFFFF"/>
                </a:solidFill>
                <a:latin typeface=".VnMystical" panose="020B7200000000000000" pitchFamily="34" charset="0"/>
                <a:ea typeface="Fredoka One"/>
                <a:cs typeface="Fredoka One"/>
                <a:sym typeface="Fredoka One"/>
              </a:rPr>
              <a:t>NG BÀY SẢN PHẨM</a:t>
            </a:r>
            <a:endParaRPr sz="2000" dirty="0">
              <a:solidFill>
                <a:srgbClr val="FFFFFF"/>
              </a:solidFill>
              <a:latin typeface=".VnMystical" panose="020B7200000000000000" pitchFamily="34" charset="0"/>
              <a:ea typeface="Fredoka One"/>
              <a:cs typeface="Fredoka One"/>
              <a:sym typeface="Fredoka One"/>
            </a:endParaRPr>
          </a:p>
        </p:txBody>
      </p:sp>
      <p:pic>
        <p:nvPicPr>
          <p:cNvPr id="3074" name="Picture 2" descr="Mẫu chữ nét đứt - Tập tô, tập viết cho bé chuẩn bị vào lớp 1">
            <a:extLst>
              <a:ext uri="{FF2B5EF4-FFF2-40B4-BE49-F238E27FC236}">
                <a16:creationId xmlns:a16="http://schemas.microsoft.com/office/drawing/2014/main" id="{514034FA-862D-4F64-B4C7-F5042F65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76" y="510362"/>
            <a:ext cx="1240317" cy="18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ẫu chữ nét đứt cho bé tập tô - Ruby Hotel - Chuyên trang khách sạn du lịch">
            <a:extLst>
              <a:ext uri="{FF2B5EF4-FFF2-40B4-BE49-F238E27FC236}">
                <a16:creationId xmlns:a16="http://schemas.microsoft.com/office/drawing/2014/main" id="{79AF2E29-18F5-4852-9FDE-C001321B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94" y="2571750"/>
            <a:ext cx="1442920" cy="20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ách Lớp Một Thật Vui - Tập Tô 3 - Tô Chữ - FAHASA.COM">
            <a:extLst>
              <a:ext uri="{FF2B5EF4-FFF2-40B4-BE49-F238E27FC236}">
                <a16:creationId xmlns:a16="http://schemas.microsoft.com/office/drawing/2014/main" id="{8FAC0FC0-F4F9-4A7B-AB3B-0578C23F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0" y="2547013"/>
            <a:ext cx="1374617" cy="19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13;p73">
            <a:extLst>
              <a:ext uri="{FF2B5EF4-FFF2-40B4-BE49-F238E27FC236}">
                <a16:creationId xmlns:a16="http://schemas.microsoft.com/office/drawing/2014/main" id="{FEFA963B-5197-4F18-BF33-72087B4A51C7}"/>
              </a:ext>
            </a:extLst>
          </p:cNvPr>
          <p:cNvSpPr txBox="1">
            <a:spLocks/>
          </p:cNvSpPr>
          <p:nvPr/>
        </p:nvSpPr>
        <p:spPr>
          <a:xfrm>
            <a:off x="1053342" y="806321"/>
            <a:ext cx="34347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5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helsea Market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sym typeface="Chelsea Market"/>
              </a:rPr>
              <a:t>TẠM BIỆT </a:t>
            </a:r>
          </a:p>
        </p:txBody>
      </p:sp>
      <p:sp>
        <p:nvSpPr>
          <p:cNvPr id="5" name="Google Shape;2214;p73">
            <a:extLst>
              <a:ext uri="{FF2B5EF4-FFF2-40B4-BE49-F238E27FC236}">
                <a16:creationId xmlns:a16="http://schemas.microsoft.com/office/drawing/2014/main" id="{D7F991F4-8A8E-46C0-92BE-B1CAB8FB3E92}"/>
              </a:ext>
            </a:extLst>
          </p:cNvPr>
          <p:cNvSpPr txBox="1">
            <a:spLocks/>
          </p:cNvSpPr>
          <p:nvPr/>
        </p:nvSpPr>
        <p:spPr>
          <a:xfrm>
            <a:off x="747811" y="1679321"/>
            <a:ext cx="3879777" cy="140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DF5"/>
              </a:buClr>
              <a:buSzPts val="1100"/>
              <a:buFont typeface="Questrial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B8891"/>
                </a:solidFill>
                <a:effectLst/>
                <a:uLnTx/>
                <a:uFillTx/>
                <a:latin typeface="Patrick Hand" charset="0"/>
                <a:cs typeface="Patrick Hand" charset="0"/>
                <a:sym typeface="Patrick Hand" charset="0"/>
              </a:rPr>
              <a:t>HẸN CÁC CON VÀO BÀI HỌC LẦN SAU!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133239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0"/>
          <p:cNvSpPr txBox="1">
            <a:spLocks noGrp="1"/>
          </p:cNvSpPr>
          <p:nvPr>
            <p:ph type="title" idx="4294967295"/>
          </p:nvPr>
        </p:nvSpPr>
        <p:spPr>
          <a:xfrm>
            <a:off x="3832399" y="1305625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 1.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17" name="Google Shape;817;p20"/>
          <p:cNvSpPr txBox="1">
            <a:spLocks noGrp="1"/>
          </p:cNvSpPr>
          <p:nvPr>
            <p:ph type="title" idx="4294967295"/>
          </p:nvPr>
        </p:nvSpPr>
        <p:spPr>
          <a:xfrm>
            <a:off x="3832399" y="2217275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 2.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19" name="Google Shape;819;p20"/>
          <p:cNvSpPr txBox="1">
            <a:spLocks noGrp="1"/>
          </p:cNvSpPr>
          <p:nvPr>
            <p:ph type="title" idx="4294967295"/>
          </p:nvPr>
        </p:nvSpPr>
        <p:spPr>
          <a:xfrm>
            <a:off x="3832399" y="3128925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3.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21" name="Google Shape;821;p20"/>
          <p:cNvSpPr txBox="1">
            <a:spLocks noGrp="1"/>
          </p:cNvSpPr>
          <p:nvPr>
            <p:ph type="title" idx="4294967295"/>
          </p:nvPr>
        </p:nvSpPr>
        <p:spPr>
          <a:xfrm>
            <a:off x="3832399" y="4040575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 4.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35" name="Google Shape;835;p20"/>
          <p:cNvSpPr txBox="1">
            <a:spLocks noGrp="1"/>
          </p:cNvSpPr>
          <p:nvPr>
            <p:ph type="title" idx="4294967295"/>
          </p:nvPr>
        </p:nvSpPr>
        <p:spPr>
          <a:xfrm>
            <a:off x="1274788" y="1975466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GB" altLang="en-US" sz="2800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2800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endParaRPr sz="2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7" name="Google Shape;837;p20"/>
          <p:cNvSpPr txBox="1">
            <a:spLocks noGrp="1"/>
          </p:cNvSpPr>
          <p:nvPr>
            <p:ph type="title" idx="4294967295"/>
          </p:nvPr>
        </p:nvSpPr>
        <p:spPr>
          <a:xfrm>
            <a:off x="1251921" y="3752582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vi-VN" altLang="en-US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Tập tô chữ cái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839" name="Google Shape;839;p20"/>
          <p:cNvSpPr txBox="1">
            <a:spLocks noGrp="1"/>
          </p:cNvSpPr>
          <p:nvPr>
            <p:ph type="title" idx="4294967295"/>
          </p:nvPr>
        </p:nvSpPr>
        <p:spPr>
          <a:xfrm>
            <a:off x="6099018" y="1111503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en-US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41" name="Google Shape;841;p20"/>
          <p:cNvSpPr txBox="1">
            <a:spLocks noGrp="1"/>
          </p:cNvSpPr>
          <p:nvPr>
            <p:ph type="title" idx="4294967295"/>
          </p:nvPr>
        </p:nvSpPr>
        <p:spPr>
          <a:xfrm>
            <a:off x="6007365" y="293692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Ôn nhận biết chữ cái</a:t>
            </a:r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b="1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br>
              <a:rPr lang="vi-VN" altLang="en-US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dirty="0">
              <a:solidFill>
                <a:schemeClr val="lt1"/>
              </a:solidFill>
            </a:endParaRPr>
          </a:p>
        </p:txBody>
      </p:sp>
      <p:cxnSp>
        <p:nvCxnSpPr>
          <p:cNvPr id="843" name="Google Shape;843;p20"/>
          <p:cNvCxnSpPr>
            <a:cxnSpLocks/>
          </p:cNvCxnSpPr>
          <p:nvPr/>
        </p:nvCxnSpPr>
        <p:spPr>
          <a:xfrm rot="10800000">
            <a:off x="3187297" y="4016432"/>
            <a:ext cx="1200600" cy="343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20"/>
          <p:cNvCxnSpPr>
            <a:cxnSpLocks/>
          </p:cNvCxnSpPr>
          <p:nvPr/>
        </p:nvCxnSpPr>
        <p:spPr>
          <a:xfrm flipH="1">
            <a:off x="4792607" y="3170418"/>
            <a:ext cx="1200600" cy="262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Google Shape;845;p20"/>
          <p:cNvCxnSpPr>
            <a:cxnSpLocks/>
          </p:cNvCxnSpPr>
          <p:nvPr/>
        </p:nvCxnSpPr>
        <p:spPr>
          <a:xfrm rot="10800000">
            <a:off x="3192876" y="2306600"/>
            <a:ext cx="1200600" cy="2043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6" name="Google Shape;846;p20"/>
          <p:cNvCxnSpPr>
            <a:cxnSpLocks/>
          </p:cNvCxnSpPr>
          <p:nvPr/>
        </p:nvCxnSpPr>
        <p:spPr>
          <a:xfrm flipH="1">
            <a:off x="4842431" y="1424368"/>
            <a:ext cx="1200600" cy="188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7" name="Google Shape;847;p20"/>
          <p:cNvCxnSpPr>
            <a:stCxn id="817" idx="0"/>
            <a:endCxn id="815" idx="2"/>
          </p:cNvCxnSpPr>
          <p:nvPr/>
        </p:nvCxnSpPr>
        <p:spPr>
          <a:xfrm rot="-5400000">
            <a:off x="4380349" y="2024975"/>
            <a:ext cx="384000" cy="600"/>
          </a:xfrm>
          <a:prstGeom prst="curvedConnector3">
            <a:avLst>
              <a:gd name="adj1" fmla="val 4999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8" name="Google Shape;848;p20"/>
          <p:cNvCxnSpPr>
            <a:stCxn id="819" idx="0"/>
            <a:endCxn id="817" idx="2"/>
          </p:cNvCxnSpPr>
          <p:nvPr/>
        </p:nvCxnSpPr>
        <p:spPr>
          <a:xfrm rot="-5400000">
            <a:off x="4380349" y="2936625"/>
            <a:ext cx="384000" cy="600"/>
          </a:xfrm>
          <a:prstGeom prst="curvedConnector3">
            <a:avLst>
              <a:gd name="adj1" fmla="val 4999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9" name="Google Shape;849;p20"/>
          <p:cNvCxnSpPr>
            <a:stCxn id="821" idx="0"/>
            <a:endCxn id="819" idx="2"/>
          </p:cNvCxnSpPr>
          <p:nvPr/>
        </p:nvCxnSpPr>
        <p:spPr>
          <a:xfrm rot="-5400000">
            <a:off x="4380349" y="3848275"/>
            <a:ext cx="384000" cy="600"/>
          </a:xfrm>
          <a:prstGeom prst="curvedConnector3">
            <a:avLst>
              <a:gd name="adj1" fmla="val 4999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" grpId="0"/>
      <p:bldP spid="817" grpId="0"/>
      <p:bldP spid="819" grpId="0"/>
      <p:bldP spid="821" grpId="0"/>
      <p:bldP spid="835" grpId="0"/>
      <p:bldP spid="837" grpId="0"/>
      <p:bldP spid="839" grpId="0"/>
      <p:bldP spid="8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720563" y="1257300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en-US" altLang="en-US" sz="24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4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4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sz="24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4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lang="en-US" sz="2400" b="1" dirty="0">
              <a:solidFill>
                <a:srgbClr val="FF6B6B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1413981" y="1453118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1.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9" name="Google Shape;1003;p45">
            <a:extLst>
              <a:ext uri="{FF2B5EF4-FFF2-40B4-BE49-F238E27FC236}">
                <a16:creationId xmlns:a16="http://schemas.microsoft.com/office/drawing/2014/main" id="{BE401D9E-BE10-48CE-BEE7-F4E12D16C9F6}"/>
              </a:ext>
            </a:extLst>
          </p:cNvPr>
          <p:cNvSpPr txBox="1">
            <a:spLocks/>
          </p:cNvSpPr>
          <p:nvPr/>
        </p:nvSpPr>
        <p:spPr>
          <a:xfrm>
            <a:off x="3782200" y="1532232"/>
            <a:ext cx="43347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1. Kiến thức: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tô các chữ cái </a:t>
            </a:r>
            <a:r>
              <a:rPr lang="en-US" altLang="en-US" sz="1600" dirty="0">
                <a:solidFill>
                  <a:srgbClr val="9658F3">
                    <a:lumMod val="40000"/>
                    <a:lumOff val="60000"/>
                  </a:srgbClr>
                </a:solidFill>
                <a:latin typeface="Poppins"/>
                <a:cs typeface="Poppins"/>
                <a:sym typeface="Poppins"/>
              </a:rPr>
              <a:t>L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,</a:t>
            </a:r>
            <a:r>
              <a:rPr lang="en-US" altLang="en-US" sz="1600" dirty="0">
                <a:solidFill>
                  <a:srgbClr val="26E288">
                    <a:lumMod val="60000"/>
                    <a:lumOff val="40000"/>
                  </a:srgbClr>
                </a:solidFill>
                <a:latin typeface="Poppins"/>
                <a:cs typeface="Poppins"/>
                <a:sym typeface="Poppins"/>
              </a:rPr>
              <a:t>M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,</a:t>
            </a:r>
            <a:r>
              <a:rPr lang="en-US" altLang="en-US" sz="1600" dirty="0">
                <a:solidFill>
                  <a:srgbClr val="8FDDEF">
                    <a:lumMod val="50000"/>
                  </a:srgbClr>
                </a:solidFill>
                <a:latin typeface="Poppins"/>
                <a:cs typeface="Poppins"/>
                <a:sym typeface="Poppins"/>
              </a:rPr>
              <a:t>N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từ nét chấm mờ không chờm ra ngoài.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Củng cố nhận biết phát âm đúng chữ cái </a:t>
            </a:r>
            <a:r>
              <a:rPr lang="en-US" altLang="en-US" sz="1600" dirty="0">
                <a:solidFill>
                  <a:srgbClr val="9658F3">
                    <a:lumMod val="40000"/>
                    <a:lumOff val="60000"/>
                  </a:srgbClr>
                </a:solidFill>
                <a:latin typeface="Poppins"/>
                <a:cs typeface="Poppins"/>
                <a:sym typeface="Poppins"/>
              </a:rPr>
              <a:t>L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,</a:t>
            </a:r>
            <a:r>
              <a:rPr lang="en-US" altLang="en-US" sz="1600" dirty="0">
                <a:solidFill>
                  <a:srgbClr val="26E288">
                    <a:lumMod val="60000"/>
                    <a:lumOff val="40000"/>
                  </a:srgbClr>
                </a:solidFill>
                <a:latin typeface="Poppins"/>
                <a:cs typeface="Poppins"/>
                <a:sym typeface="Poppins"/>
              </a:rPr>
              <a:t>M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,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N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2. Kỹ năng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ngồi đúng t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Questrial"/>
                <a:cs typeface="Poppins"/>
                <a:sym typeface="Poppins"/>
              </a:rPr>
              <a:t>ư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thế, biết cầm bút bằng tay phải.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Rèn kĩ năng tô quan sát cho trẻ, phát huy khả năng ghi nhớ phản xạ nhanh ở trẻ.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3. Thái độ:</a:t>
            </a:r>
            <a:endParaRPr kumimoji="0" lang="vi-VN" altLang="en-US" sz="1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hứng thú học, trẻ biết ngồi ngay ngắn, giữ gìn vở sạch sẽ gọn gang.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Quest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sym typeface="Quest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 animBg="1"/>
      <p:bldP spid="163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720563" y="1257300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en-GB" altLang="en-US" sz="28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28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2800" b="1" dirty="0" err="1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endParaRPr lang="en-GB" sz="2200" b="1" dirty="0">
              <a:solidFill>
                <a:srgbClr val="FF6B6B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1413981" y="1453118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2.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5" name="Google Shape;1396;p56">
            <a:extLst>
              <a:ext uri="{FF2B5EF4-FFF2-40B4-BE49-F238E27FC236}">
                <a16:creationId xmlns:a16="http://schemas.microsoft.com/office/drawing/2014/main" id="{317855FE-8DC6-41FE-B78C-676CBEC41F15}"/>
              </a:ext>
            </a:extLst>
          </p:cNvPr>
          <p:cNvSpPr txBox="1">
            <a:spLocks/>
          </p:cNvSpPr>
          <p:nvPr/>
        </p:nvSpPr>
        <p:spPr>
          <a:xfrm>
            <a:off x="2568000" y="1862221"/>
            <a:ext cx="65760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11000" b="0" i="0" u="none" strike="noStrike" cap="none">
                <a:solidFill>
                  <a:srgbClr val="10112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Chelsea Marke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1.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giảng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Powerpoint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chiếu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tính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Tranh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mẫu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2.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Vở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tập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bút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màu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01122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1604640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 animBg="1"/>
      <p:bldP spid="1635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9"/>
          <p:cNvSpPr/>
          <p:nvPr/>
        </p:nvSpPr>
        <p:spPr>
          <a:xfrm>
            <a:off x="1315150" y="2600700"/>
            <a:ext cx="905100" cy="90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4190125" y="2600700"/>
            <a:ext cx="905100" cy="90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6923400" y="2600700"/>
            <a:ext cx="905100" cy="90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29"/>
          <p:cNvSpPr/>
          <p:nvPr/>
        </p:nvSpPr>
        <p:spPr>
          <a:xfrm>
            <a:off x="3103575" y="1504950"/>
            <a:ext cx="3078300" cy="39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29"/>
          <p:cNvSpPr/>
          <p:nvPr/>
        </p:nvSpPr>
        <p:spPr>
          <a:xfrm>
            <a:off x="3103600" y="1257300"/>
            <a:ext cx="3078144" cy="890283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FF6B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Book" panose="020B0503020102020204" pitchFamily="34" charset="0"/>
                <a:ea typeface="Fredoka One"/>
                <a:cs typeface="Fredoka One"/>
                <a:sym typeface="Fredoka One"/>
              </a:rPr>
              <a:t>GÂY HỨNG THÚ</a:t>
            </a:r>
            <a:endParaRPr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ranklin Gothic Book" panose="020B0503020102020204" pitchFamily="34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61ED9-DBB8-48C1-AB77-4CEA8CE38317}"/>
              </a:ext>
            </a:extLst>
          </p:cNvPr>
          <p:cNvSpPr txBox="1"/>
          <p:nvPr/>
        </p:nvSpPr>
        <p:spPr>
          <a:xfrm>
            <a:off x="1016969" y="2563333"/>
            <a:ext cx="7251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ch</a:t>
            </a:r>
            <a:r>
              <a:rPr lang="vi-VN" sz="2000" dirty="0"/>
              <a:t>ơ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</a:t>
            </a:r>
            <a:r>
              <a:rPr lang="vi-VN" sz="2000" dirty="0"/>
              <a:t>ơ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“</a:t>
            </a:r>
            <a:r>
              <a:rPr lang="en-US" sz="2000" dirty="0" err="1">
                <a:solidFill>
                  <a:srgbClr val="00B050"/>
                </a:solidFill>
              </a:rPr>
              <a:t>Gieo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hạt</a:t>
            </a:r>
            <a:r>
              <a:rPr lang="en-US" sz="2000" dirty="0">
                <a:solidFill>
                  <a:srgbClr val="00B050"/>
                </a:solidFill>
              </a:rPr>
              <a:t>”</a:t>
            </a:r>
          </a:p>
        </p:txBody>
      </p:sp>
      <p:pic>
        <p:nvPicPr>
          <p:cNvPr id="1026" name="Picture 2" descr="Trò chơi: Gieo hạt nảy mầm - Nhà trẻ D1 | Mầm non Bắc Biên">
            <a:extLst>
              <a:ext uri="{FF2B5EF4-FFF2-40B4-BE49-F238E27FC236}">
                <a16:creationId xmlns:a16="http://schemas.microsoft.com/office/drawing/2014/main" id="{AF791EF9-0B4A-4E50-B768-05809198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30532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720563" y="1257300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vi-VN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Ôn nhận biết chữ cái </a:t>
            </a:r>
            <a:r>
              <a:rPr lang="vi-VN" altLang="en-US" sz="2400" b="1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br>
              <a:rPr lang="vi-VN" altLang="en-US" sz="2400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lang="vi-VN" sz="2400" dirty="0">
              <a:solidFill>
                <a:srgbClr val="FF6B6B"/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1413981" y="1350545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3.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09437-27EC-4B7D-BCC3-6F34572D8727}"/>
              </a:ext>
            </a:extLst>
          </p:cNvPr>
          <p:cNvSpPr txBox="1"/>
          <p:nvPr/>
        </p:nvSpPr>
        <p:spPr>
          <a:xfrm>
            <a:off x="3600893" y="1257300"/>
            <a:ext cx="187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92D050"/>
                </a:solidFill>
              </a:rPr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AD24B-8C5B-4788-85D2-6EB7B28FC991}"/>
              </a:ext>
            </a:extLst>
          </p:cNvPr>
          <p:cNvSpPr txBox="1"/>
          <p:nvPr/>
        </p:nvSpPr>
        <p:spPr>
          <a:xfrm>
            <a:off x="3661535" y="2400452"/>
            <a:ext cx="233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QUẢ </a:t>
            </a:r>
            <a:r>
              <a:rPr lang="en-US" sz="4400" dirty="0">
                <a:solidFill>
                  <a:srgbClr val="92D050"/>
                </a:solidFill>
              </a:rPr>
              <a:t>L</a:t>
            </a:r>
            <a:r>
              <a:rPr lang="en-US" sz="4400" dirty="0"/>
              <a:t>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C0EAA-CAAF-47B0-BE9F-6D66656B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65131" y="1565520"/>
            <a:ext cx="2252644" cy="2171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901DA-26BD-4CB6-B712-36B79BEE1E78}"/>
              </a:ext>
            </a:extLst>
          </p:cNvPr>
          <p:cNvSpPr txBox="1"/>
          <p:nvPr/>
        </p:nvSpPr>
        <p:spPr>
          <a:xfrm>
            <a:off x="6465131" y="7127233"/>
            <a:ext cx="1726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ngall.com/pear-png/download/345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5910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 animBg="1"/>
      <p:bldP spid="1635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720563" y="1257300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vi-VN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Ôn nhận biết chữ cái </a:t>
            </a:r>
            <a:r>
              <a:rPr lang="vi-VN" altLang="en-US" sz="2400" b="1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br>
              <a:rPr lang="vi-VN" altLang="en-US" sz="2400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lang="vi-VN" sz="2400" dirty="0">
              <a:solidFill>
                <a:srgbClr val="FF6B6B"/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1413981" y="1350545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3.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09437-27EC-4B7D-BCC3-6F34572D8727}"/>
              </a:ext>
            </a:extLst>
          </p:cNvPr>
          <p:cNvSpPr txBox="1"/>
          <p:nvPr/>
        </p:nvSpPr>
        <p:spPr>
          <a:xfrm>
            <a:off x="3600893" y="1257300"/>
            <a:ext cx="187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AD24B-8C5B-4788-85D2-6EB7B28FC991}"/>
              </a:ext>
            </a:extLst>
          </p:cNvPr>
          <p:cNvSpPr txBox="1"/>
          <p:nvPr/>
        </p:nvSpPr>
        <p:spPr>
          <a:xfrm>
            <a:off x="3600893" y="2571750"/>
            <a:ext cx="233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US" sz="3200" dirty="0"/>
              <a:t>ÚI BƯỞI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901DA-26BD-4CB6-B712-36B79BEE1E78}"/>
              </a:ext>
            </a:extLst>
          </p:cNvPr>
          <p:cNvSpPr txBox="1"/>
          <p:nvPr/>
        </p:nvSpPr>
        <p:spPr>
          <a:xfrm>
            <a:off x="6465131" y="7127233"/>
            <a:ext cx="1726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pear-png/download/345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2050" name="Picture 2" descr="Mách bạn mẹo cực hay: Nhìn cuống đoán ngay có bao nhiêu múi bưởi - BepXua">
            <a:extLst>
              <a:ext uri="{FF2B5EF4-FFF2-40B4-BE49-F238E27FC236}">
                <a16:creationId xmlns:a16="http://schemas.microsoft.com/office/drawing/2014/main" id="{7DB4DCE4-040A-41E8-89DF-B5E2456B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64" y="150235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164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 animBg="1"/>
      <p:bldP spid="1635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720563" y="1257300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vi-VN" altLang="en-US" sz="2400" b="1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Ôn nhận biết chữ cái </a:t>
            </a:r>
            <a:r>
              <a:rPr lang="vi-VN" altLang="en-US" sz="2400" b="1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br>
              <a:rPr lang="vi-VN" altLang="en-US" sz="2400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lang="vi-VN" sz="2400" dirty="0">
              <a:solidFill>
                <a:srgbClr val="FF6B6B"/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1413981" y="1350545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3.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09437-27EC-4B7D-BCC3-6F34572D8727}"/>
              </a:ext>
            </a:extLst>
          </p:cNvPr>
          <p:cNvSpPr txBox="1"/>
          <p:nvPr/>
        </p:nvSpPr>
        <p:spPr>
          <a:xfrm>
            <a:off x="3600893" y="1257300"/>
            <a:ext cx="187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AD24B-8C5B-4788-85D2-6EB7B28FC991}"/>
              </a:ext>
            </a:extLst>
          </p:cNvPr>
          <p:cNvSpPr txBox="1"/>
          <p:nvPr/>
        </p:nvSpPr>
        <p:spPr>
          <a:xfrm>
            <a:off x="3600893" y="2439341"/>
            <a:ext cx="233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CHÙM </a:t>
            </a:r>
            <a:r>
              <a:rPr lang="en-US" sz="2800" dirty="0">
                <a:solidFill>
                  <a:srgbClr val="7030A0"/>
                </a:solidFill>
              </a:rPr>
              <a:t>N</a:t>
            </a:r>
            <a:r>
              <a:rPr lang="en-US" sz="2800" dirty="0">
                <a:solidFill>
                  <a:schemeClr val="tx1"/>
                </a:solidFill>
              </a:rPr>
              <a:t>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901DA-26BD-4CB6-B712-36B79BEE1E78}"/>
              </a:ext>
            </a:extLst>
          </p:cNvPr>
          <p:cNvSpPr txBox="1"/>
          <p:nvPr/>
        </p:nvSpPr>
        <p:spPr>
          <a:xfrm>
            <a:off x="6465131" y="7127233"/>
            <a:ext cx="1726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pear-png/download/345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703D6-8228-48ED-A6C5-3FDF3E251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9298" y="1350545"/>
            <a:ext cx="2883702" cy="19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 animBg="1"/>
      <p:bldP spid="1635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43"/>
          <p:cNvSpPr/>
          <p:nvPr/>
        </p:nvSpPr>
        <p:spPr>
          <a:xfrm>
            <a:off x="132228" y="917058"/>
            <a:ext cx="2413200" cy="344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210A06"/>
              </a:buClr>
              <a:buSzPts val="2400"/>
            </a:pPr>
            <a:r>
              <a:rPr lang="pt-BR" altLang="en-US" sz="2400" dirty="0">
                <a:solidFill>
                  <a:srgbClr val="FF6B6B">
                    <a:lumMod val="7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Tập tô chữ cái</a:t>
            </a:r>
            <a:r>
              <a:rPr lang="pt-BR" altLang="en-US" sz="2400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pt-BR" altLang="en-US" sz="2400" dirty="0">
                <a:solidFill>
                  <a:srgbClr val="00B050"/>
                </a:solidFill>
                <a:latin typeface="Patrick Hand SC" charset="0"/>
                <a:cs typeface="Patrick Hand SC" charset="0"/>
                <a:sym typeface="Patrick Hand SC" charset="0"/>
              </a:rPr>
              <a:t>L,M,N</a:t>
            </a:r>
            <a:endParaRPr lang="pt-BR" sz="2400" dirty="0">
              <a:solidFill>
                <a:srgbClr val="00B050"/>
              </a:solidFill>
              <a:latin typeface="Fredoka One"/>
              <a:sym typeface="Fredoka One"/>
            </a:endParaRPr>
          </a:p>
        </p:txBody>
      </p:sp>
      <p:sp>
        <p:nvSpPr>
          <p:cNvPr id="1635" name="Google Shape;1635;p43"/>
          <p:cNvSpPr/>
          <p:nvPr/>
        </p:nvSpPr>
        <p:spPr>
          <a:xfrm>
            <a:off x="825646" y="1094742"/>
            <a:ext cx="1026363" cy="1023352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4.</a:t>
            </a:r>
            <a:endParaRPr sz="3200" b="1" dirty="0">
              <a:solidFill>
                <a:schemeClr val="accent5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0C59C947-2AC2-4881-90A1-0C5625DA1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498" y="917058"/>
            <a:ext cx="6138530" cy="37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32" grpId="0" animBg="1"/>
      <p:bldP spid="1635" grpId="0" animBg="1"/>
    </p:bldLst>
  </p:timing>
</p:sld>
</file>

<file path=ppt/theme/theme1.xml><?xml version="1.0" encoding="utf-8"?>
<a:theme xmlns:a="http://schemas.openxmlformats.org/drawingml/2006/main" name="Physics Class for Kids: Kinetic Energy Infographics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360</Words>
  <Application>Microsoft Office PowerPoint</Application>
  <PresentationFormat>On-screen Show (16:9)</PresentationFormat>
  <Paragraphs>55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Franklin Gothic Demi</vt:lpstr>
      <vt:lpstr>Poppins</vt:lpstr>
      <vt:lpstr>Patrick Hand</vt:lpstr>
      <vt:lpstr>Adobe Hebrew</vt:lpstr>
      <vt:lpstr>Fredoka One</vt:lpstr>
      <vt:lpstr>Patrick Hand SC</vt:lpstr>
      <vt:lpstr>Chelsea Market</vt:lpstr>
      <vt:lpstr>Roboto Condensed Light</vt:lpstr>
      <vt:lpstr>.VnMystical</vt:lpstr>
      <vt:lpstr>Lilita One</vt:lpstr>
      <vt:lpstr>Franklin Gothic Book</vt:lpstr>
      <vt:lpstr>Exo 2</vt:lpstr>
      <vt:lpstr>Questrial</vt:lpstr>
      <vt:lpstr>Physics Class for Kids: Kinetic Energy Infographics by Slidesgo</vt:lpstr>
      <vt:lpstr>PowerPoint Presentation</vt:lpstr>
      <vt:lpstr> 1.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Duy Anh</cp:lastModifiedBy>
  <cp:revision>7</cp:revision>
  <dcterms:modified xsi:type="dcterms:W3CDTF">2022-11-04T14:55:16Z</dcterms:modified>
</cp:coreProperties>
</file>