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3"/>
  </p:notesMasterIdLst>
  <p:sldIdLst>
    <p:sldId id="256" r:id="rId3"/>
    <p:sldId id="302" r:id="rId4"/>
    <p:sldId id="285" r:id="rId5"/>
    <p:sldId id="278" r:id="rId6"/>
    <p:sldId id="293" r:id="rId7"/>
    <p:sldId id="279" r:id="rId8"/>
    <p:sldId id="280" r:id="rId9"/>
    <p:sldId id="281" r:id="rId10"/>
    <p:sldId id="271" r:id="rId11"/>
    <p:sldId id="275" r:id="rId12"/>
    <p:sldId id="262" r:id="rId13"/>
    <p:sldId id="272" r:id="rId14"/>
    <p:sldId id="273" r:id="rId15"/>
    <p:sldId id="263" r:id="rId16"/>
    <p:sldId id="264" r:id="rId17"/>
    <p:sldId id="265" r:id="rId18"/>
    <p:sldId id="268" r:id="rId19"/>
    <p:sldId id="269" r:id="rId20"/>
    <p:sldId id="267" r:id="rId21"/>
    <p:sldId id="270" r:id="rId22"/>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006600"/>
    <a:srgbClr val="000099"/>
    <a:srgbClr val="2605EF"/>
    <a:srgbClr val="40C6F0"/>
    <a:srgbClr val="008000"/>
    <a:srgbClr val="6CC4A2"/>
    <a:srgbClr val="05AB0D"/>
    <a:srgbClr val="54AF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snapToGrid="0">
      <p:cViewPr varScale="1">
        <p:scale>
          <a:sx n="61" d="100"/>
          <a:sy n="61" d="100"/>
        </p:scale>
        <p:origin x="53"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2930" tIns="46465" rIns="92930" bIns="46465" rtlCol="0"/>
          <a:lstStyle>
            <a:lvl1pPr algn="l">
              <a:defRPr sz="1200"/>
            </a:lvl1pPr>
          </a:lstStyle>
          <a:p>
            <a:endParaRPr lang="en-SG"/>
          </a:p>
        </p:txBody>
      </p:sp>
      <p:sp>
        <p:nvSpPr>
          <p:cNvPr id="3" name="Date Placeholder 2"/>
          <p:cNvSpPr>
            <a:spLocks noGrp="1"/>
          </p:cNvSpPr>
          <p:nvPr>
            <p:ph type="dt" idx="1"/>
          </p:nvPr>
        </p:nvSpPr>
        <p:spPr>
          <a:xfrm>
            <a:off x="3815374" y="0"/>
            <a:ext cx="2918831" cy="495029"/>
          </a:xfrm>
          <a:prstGeom prst="rect">
            <a:avLst/>
          </a:prstGeom>
        </p:spPr>
        <p:txBody>
          <a:bodyPr vert="horz" lIns="92930" tIns="46465" rIns="92930" bIns="46465" rtlCol="0"/>
          <a:lstStyle>
            <a:lvl1pPr algn="r">
              <a:defRPr sz="1200"/>
            </a:lvl1pPr>
          </a:lstStyle>
          <a:p>
            <a:fld id="{C5F10F6D-D2EF-4283-B5FC-58B0C48F6C3D}" type="datetimeFigureOut">
              <a:rPr lang="en-SG" smtClean="0"/>
              <a:t>13/11/2023</a:t>
            </a:fld>
            <a:endParaRPr lang="en-SG"/>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2930" tIns="46465" rIns="92930" bIns="46465" rtlCol="0" anchor="ctr"/>
          <a:lstStyle/>
          <a:p>
            <a:endParaRPr lang="en-SG"/>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2930" tIns="46465" rIns="92930" bIns="4646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6" name="Footer Placeholder 5"/>
          <p:cNvSpPr>
            <a:spLocks noGrp="1"/>
          </p:cNvSpPr>
          <p:nvPr>
            <p:ph type="ftr" sz="quarter" idx="4"/>
          </p:nvPr>
        </p:nvSpPr>
        <p:spPr>
          <a:xfrm>
            <a:off x="0" y="9371286"/>
            <a:ext cx="2918831" cy="495028"/>
          </a:xfrm>
          <a:prstGeom prst="rect">
            <a:avLst/>
          </a:prstGeom>
        </p:spPr>
        <p:txBody>
          <a:bodyPr vert="horz" lIns="92930" tIns="46465" rIns="92930" bIns="46465" rtlCol="0" anchor="b"/>
          <a:lstStyle>
            <a:lvl1pPr algn="l">
              <a:defRPr sz="1200"/>
            </a:lvl1pPr>
          </a:lstStyle>
          <a:p>
            <a:endParaRPr lang="en-SG"/>
          </a:p>
        </p:txBody>
      </p:sp>
      <p:sp>
        <p:nvSpPr>
          <p:cNvPr id="7" name="Slide Number Placeholder 6"/>
          <p:cNvSpPr>
            <a:spLocks noGrp="1"/>
          </p:cNvSpPr>
          <p:nvPr>
            <p:ph type="sldNum" sz="quarter" idx="5"/>
          </p:nvPr>
        </p:nvSpPr>
        <p:spPr>
          <a:xfrm>
            <a:off x="3815374" y="9371286"/>
            <a:ext cx="2918831" cy="495028"/>
          </a:xfrm>
          <a:prstGeom prst="rect">
            <a:avLst/>
          </a:prstGeom>
        </p:spPr>
        <p:txBody>
          <a:bodyPr vert="horz" lIns="92930" tIns="46465" rIns="92930" bIns="46465" rtlCol="0" anchor="b"/>
          <a:lstStyle>
            <a:lvl1pPr algn="r">
              <a:defRPr sz="1200"/>
            </a:lvl1pPr>
          </a:lstStyle>
          <a:p>
            <a:fld id="{D5CF65EA-6272-4FB3-AAB4-CC631812490E}" type="slidenum">
              <a:rPr lang="en-SG" smtClean="0"/>
              <a:t>‹#›</a:t>
            </a:fld>
            <a:endParaRPr lang="en-SG"/>
          </a:p>
        </p:txBody>
      </p:sp>
    </p:spTree>
    <p:extLst>
      <p:ext uri="{BB962C8B-B14F-4D97-AF65-F5344CB8AC3E}">
        <p14:creationId xmlns:p14="http://schemas.microsoft.com/office/powerpoint/2010/main" val="41707247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SG"/>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SG"/>
          </a:p>
        </p:txBody>
      </p:sp>
      <p:sp>
        <p:nvSpPr>
          <p:cNvPr id="4" name="Date Placeholder 3"/>
          <p:cNvSpPr>
            <a:spLocks noGrp="1"/>
          </p:cNvSpPr>
          <p:nvPr>
            <p:ph type="dt" sz="half" idx="10"/>
          </p:nvPr>
        </p:nvSpPr>
        <p:spPr/>
        <p:txBody>
          <a:bodyPr/>
          <a:lstStyle/>
          <a:p>
            <a:fld id="{E1F18060-48B3-4E99-B0CE-F6DB53D2FF34}" type="datetimeFigureOut">
              <a:rPr lang="en-SG" smtClean="0"/>
              <a:t>13/11/2023</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E6267778-AD23-4B10-A101-BE44B4F229DF}" type="slidenum">
              <a:rPr lang="en-SG" smtClean="0"/>
              <a:t>‹#›</a:t>
            </a:fld>
            <a:endParaRPr lang="en-SG"/>
          </a:p>
        </p:txBody>
      </p:sp>
    </p:spTree>
    <p:extLst>
      <p:ext uri="{BB962C8B-B14F-4D97-AF65-F5344CB8AC3E}">
        <p14:creationId xmlns:p14="http://schemas.microsoft.com/office/powerpoint/2010/main" val="2581393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p:cNvSpPr>
            <a:spLocks noGrp="1"/>
          </p:cNvSpPr>
          <p:nvPr>
            <p:ph type="dt" sz="half" idx="10"/>
          </p:nvPr>
        </p:nvSpPr>
        <p:spPr/>
        <p:txBody>
          <a:bodyPr/>
          <a:lstStyle/>
          <a:p>
            <a:fld id="{E1F18060-48B3-4E99-B0CE-F6DB53D2FF34}" type="datetimeFigureOut">
              <a:rPr lang="en-SG" smtClean="0"/>
              <a:t>13/11/2023</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E6267778-AD23-4B10-A101-BE44B4F229DF}" type="slidenum">
              <a:rPr lang="en-SG" smtClean="0"/>
              <a:t>‹#›</a:t>
            </a:fld>
            <a:endParaRPr lang="en-SG"/>
          </a:p>
        </p:txBody>
      </p:sp>
    </p:spTree>
    <p:extLst>
      <p:ext uri="{BB962C8B-B14F-4D97-AF65-F5344CB8AC3E}">
        <p14:creationId xmlns:p14="http://schemas.microsoft.com/office/powerpoint/2010/main" val="4176964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SG"/>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p:cNvSpPr>
            <a:spLocks noGrp="1"/>
          </p:cNvSpPr>
          <p:nvPr>
            <p:ph type="dt" sz="half" idx="10"/>
          </p:nvPr>
        </p:nvSpPr>
        <p:spPr/>
        <p:txBody>
          <a:bodyPr/>
          <a:lstStyle/>
          <a:p>
            <a:fld id="{E1F18060-48B3-4E99-B0CE-F6DB53D2FF34}" type="datetimeFigureOut">
              <a:rPr lang="en-SG" smtClean="0"/>
              <a:t>13/11/2023</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E6267778-AD23-4B10-A101-BE44B4F229DF}" type="slidenum">
              <a:rPr lang="en-SG" smtClean="0"/>
              <a:t>‹#›</a:t>
            </a:fld>
            <a:endParaRPr lang="en-SG"/>
          </a:p>
        </p:txBody>
      </p:sp>
    </p:spTree>
    <p:extLst>
      <p:ext uri="{BB962C8B-B14F-4D97-AF65-F5344CB8AC3E}">
        <p14:creationId xmlns:p14="http://schemas.microsoft.com/office/powerpoint/2010/main" val="2829002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FF5228-EC74-4884-84F8-7D397BA57DA2}"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FAC96-6E92-493C-9CA9-FCC1F94DB04C}" type="slidenum">
              <a:rPr lang="en-US" smtClean="0"/>
              <a:t>‹#›</a:t>
            </a:fld>
            <a:endParaRPr lang="en-US"/>
          </a:p>
        </p:txBody>
      </p:sp>
    </p:spTree>
    <p:extLst>
      <p:ext uri="{BB962C8B-B14F-4D97-AF65-F5344CB8AC3E}">
        <p14:creationId xmlns:p14="http://schemas.microsoft.com/office/powerpoint/2010/main" val="7636773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FF5228-EC74-4884-84F8-7D397BA57DA2}"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FAC96-6E92-493C-9CA9-FCC1F94DB04C}" type="slidenum">
              <a:rPr lang="en-US" smtClean="0"/>
              <a:t>‹#›</a:t>
            </a:fld>
            <a:endParaRPr lang="en-US"/>
          </a:p>
        </p:txBody>
      </p:sp>
    </p:spTree>
    <p:extLst>
      <p:ext uri="{BB962C8B-B14F-4D97-AF65-F5344CB8AC3E}">
        <p14:creationId xmlns:p14="http://schemas.microsoft.com/office/powerpoint/2010/main" val="1066317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FF5228-EC74-4884-84F8-7D397BA57DA2}"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FAC96-6E92-493C-9CA9-FCC1F94DB04C}" type="slidenum">
              <a:rPr lang="en-US" smtClean="0"/>
              <a:t>‹#›</a:t>
            </a:fld>
            <a:endParaRPr lang="en-US"/>
          </a:p>
        </p:txBody>
      </p:sp>
    </p:spTree>
    <p:extLst>
      <p:ext uri="{BB962C8B-B14F-4D97-AF65-F5344CB8AC3E}">
        <p14:creationId xmlns:p14="http://schemas.microsoft.com/office/powerpoint/2010/main" val="2645862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FF5228-EC74-4884-84F8-7D397BA57DA2}" type="datetimeFigureOut">
              <a:rPr lang="en-US" smtClean="0"/>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FFAC96-6E92-493C-9CA9-FCC1F94DB04C}" type="slidenum">
              <a:rPr lang="en-US" smtClean="0"/>
              <a:t>‹#›</a:t>
            </a:fld>
            <a:endParaRPr lang="en-US"/>
          </a:p>
        </p:txBody>
      </p:sp>
    </p:spTree>
    <p:extLst>
      <p:ext uri="{BB962C8B-B14F-4D97-AF65-F5344CB8AC3E}">
        <p14:creationId xmlns:p14="http://schemas.microsoft.com/office/powerpoint/2010/main" val="29623813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FF5228-EC74-4884-84F8-7D397BA57DA2}" type="datetimeFigureOut">
              <a:rPr lang="en-US" smtClean="0"/>
              <a:t>11/13/2023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FFAC96-6E92-493C-9CA9-FCC1F94DB04C}" type="slidenum">
              <a:rPr lang="en-US" smtClean="0"/>
              <a:t>‹#›</a:t>
            </a:fld>
            <a:endParaRPr lang="en-US"/>
          </a:p>
        </p:txBody>
      </p:sp>
    </p:spTree>
    <p:extLst>
      <p:ext uri="{BB962C8B-B14F-4D97-AF65-F5344CB8AC3E}">
        <p14:creationId xmlns:p14="http://schemas.microsoft.com/office/powerpoint/2010/main" val="14790656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FF5228-EC74-4884-84F8-7D397BA57DA2}" type="datetimeFigureOut">
              <a:rPr lang="en-US" smtClean="0"/>
              <a:t>11/13/2023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FFAC96-6E92-493C-9CA9-FCC1F94DB04C}" type="slidenum">
              <a:rPr lang="en-US" smtClean="0"/>
              <a:t>‹#›</a:t>
            </a:fld>
            <a:endParaRPr lang="en-US"/>
          </a:p>
        </p:txBody>
      </p:sp>
    </p:spTree>
    <p:extLst>
      <p:ext uri="{BB962C8B-B14F-4D97-AF65-F5344CB8AC3E}">
        <p14:creationId xmlns:p14="http://schemas.microsoft.com/office/powerpoint/2010/main" val="4887534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FF5228-EC74-4884-84F8-7D397BA57DA2}" type="datetimeFigureOut">
              <a:rPr lang="en-US" smtClean="0"/>
              <a:t>11/13/2023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FFAC96-6E92-493C-9CA9-FCC1F94DB04C}" type="slidenum">
              <a:rPr lang="en-US" smtClean="0"/>
              <a:t>‹#›</a:t>
            </a:fld>
            <a:endParaRPr lang="en-US"/>
          </a:p>
        </p:txBody>
      </p:sp>
    </p:spTree>
    <p:extLst>
      <p:ext uri="{BB962C8B-B14F-4D97-AF65-F5344CB8AC3E}">
        <p14:creationId xmlns:p14="http://schemas.microsoft.com/office/powerpoint/2010/main" val="28609714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FF5228-EC74-4884-84F8-7D397BA57DA2}" type="datetimeFigureOut">
              <a:rPr lang="en-US" smtClean="0"/>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FFAC96-6E92-493C-9CA9-FCC1F94DB04C}" type="slidenum">
              <a:rPr lang="en-US" smtClean="0"/>
              <a:t>‹#›</a:t>
            </a:fld>
            <a:endParaRPr lang="en-US"/>
          </a:p>
        </p:txBody>
      </p:sp>
    </p:spTree>
    <p:extLst>
      <p:ext uri="{BB962C8B-B14F-4D97-AF65-F5344CB8AC3E}">
        <p14:creationId xmlns:p14="http://schemas.microsoft.com/office/powerpoint/2010/main" val="2733711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SG"/>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p:cNvSpPr>
            <a:spLocks noGrp="1"/>
          </p:cNvSpPr>
          <p:nvPr>
            <p:ph type="dt" sz="half" idx="10"/>
          </p:nvPr>
        </p:nvSpPr>
        <p:spPr/>
        <p:txBody>
          <a:bodyPr/>
          <a:lstStyle/>
          <a:p>
            <a:fld id="{E1F18060-48B3-4E99-B0CE-F6DB53D2FF34}" type="datetimeFigureOut">
              <a:rPr lang="en-SG" smtClean="0"/>
              <a:t>13/11/2023</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E6267778-AD23-4B10-A101-BE44B4F229DF}" type="slidenum">
              <a:rPr lang="en-SG" smtClean="0"/>
              <a:t>‹#›</a:t>
            </a:fld>
            <a:endParaRPr lang="en-SG"/>
          </a:p>
        </p:txBody>
      </p:sp>
    </p:spTree>
    <p:extLst>
      <p:ext uri="{BB962C8B-B14F-4D97-AF65-F5344CB8AC3E}">
        <p14:creationId xmlns:p14="http://schemas.microsoft.com/office/powerpoint/2010/main" val="4400642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FF5228-EC74-4884-84F8-7D397BA57DA2}" type="datetimeFigureOut">
              <a:rPr lang="en-US" smtClean="0"/>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FFAC96-6E92-493C-9CA9-FCC1F94DB04C}" type="slidenum">
              <a:rPr lang="en-US" smtClean="0"/>
              <a:t>‹#›</a:t>
            </a:fld>
            <a:endParaRPr lang="en-US"/>
          </a:p>
        </p:txBody>
      </p:sp>
    </p:spTree>
    <p:extLst>
      <p:ext uri="{BB962C8B-B14F-4D97-AF65-F5344CB8AC3E}">
        <p14:creationId xmlns:p14="http://schemas.microsoft.com/office/powerpoint/2010/main" val="9471419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FF5228-EC74-4884-84F8-7D397BA57DA2}"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FAC96-6E92-493C-9CA9-FCC1F94DB04C}" type="slidenum">
              <a:rPr lang="en-US" smtClean="0"/>
              <a:t>‹#›</a:t>
            </a:fld>
            <a:endParaRPr lang="en-US"/>
          </a:p>
        </p:txBody>
      </p:sp>
    </p:spTree>
    <p:extLst>
      <p:ext uri="{BB962C8B-B14F-4D97-AF65-F5344CB8AC3E}">
        <p14:creationId xmlns:p14="http://schemas.microsoft.com/office/powerpoint/2010/main" val="3295025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FF5228-EC74-4884-84F8-7D397BA57DA2}"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FAC96-6E92-493C-9CA9-FCC1F94DB04C}" type="slidenum">
              <a:rPr lang="en-US" smtClean="0"/>
              <a:t>‹#›</a:t>
            </a:fld>
            <a:endParaRPr lang="en-US"/>
          </a:p>
        </p:txBody>
      </p:sp>
    </p:spTree>
    <p:extLst>
      <p:ext uri="{BB962C8B-B14F-4D97-AF65-F5344CB8AC3E}">
        <p14:creationId xmlns:p14="http://schemas.microsoft.com/office/powerpoint/2010/main" val="2802316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SG"/>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1F18060-48B3-4E99-B0CE-F6DB53D2FF34}" type="datetimeFigureOut">
              <a:rPr lang="en-SG" smtClean="0"/>
              <a:t>13/11/2023</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E6267778-AD23-4B10-A101-BE44B4F229DF}" type="slidenum">
              <a:rPr lang="en-SG" smtClean="0"/>
              <a:t>‹#›</a:t>
            </a:fld>
            <a:endParaRPr lang="en-SG"/>
          </a:p>
        </p:txBody>
      </p:sp>
    </p:spTree>
    <p:extLst>
      <p:ext uri="{BB962C8B-B14F-4D97-AF65-F5344CB8AC3E}">
        <p14:creationId xmlns:p14="http://schemas.microsoft.com/office/powerpoint/2010/main" val="1205145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SG"/>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Date Placeholder 4"/>
          <p:cNvSpPr>
            <a:spLocks noGrp="1"/>
          </p:cNvSpPr>
          <p:nvPr>
            <p:ph type="dt" sz="half" idx="10"/>
          </p:nvPr>
        </p:nvSpPr>
        <p:spPr/>
        <p:txBody>
          <a:bodyPr/>
          <a:lstStyle/>
          <a:p>
            <a:fld id="{E1F18060-48B3-4E99-B0CE-F6DB53D2FF34}" type="datetimeFigureOut">
              <a:rPr lang="en-SG" smtClean="0"/>
              <a:t>13/11/2023</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E6267778-AD23-4B10-A101-BE44B4F229DF}" type="slidenum">
              <a:rPr lang="en-SG" smtClean="0"/>
              <a:t>‹#›</a:t>
            </a:fld>
            <a:endParaRPr lang="en-SG"/>
          </a:p>
        </p:txBody>
      </p:sp>
    </p:spTree>
    <p:extLst>
      <p:ext uri="{BB962C8B-B14F-4D97-AF65-F5344CB8AC3E}">
        <p14:creationId xmlns:p14="http://schemas.microsoft.com/office/powerpoint/2010/main" val="1339553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SG"/>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7" name="Date Placeholder 6"/>
          <p:cNvSpPr>
            <a:spLocks noGrp="1"/>
          </p:cNvSpPr>
          <p:nvPr>
            <p:ph type="dt" sz="half" idx="10"/>
          </p:nvPr>
        </p:nvSpPr>
        <p:spPr/>
        <p:txBody>
          <a:bodyPr/>
          <a:lstStyle/>
          <a:p>
            <a:fld id="{E1F18060-48B3-4E99-B0CE-F6DB53D2FF34}" type="datetimeFigureOut">
              <a:rPr lang="en-SG" smtClean="0"/>
              <a:t>13/11/2023</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E6267778-AD23-4B10-A101-BE44B4F229DF}" type="slidenum">
              <a:rPr lang="en-SG" smtClean="0"/>
              <a:t>‹#›</a:t>
            </a:fld>
            <a:endParaRPr lang="en-SG"/>
          </a:p>
        </p:txBody>
      </p:sp>
    </p:spTree>
    <p:extLst>
      <p:ext uri="{BB962C8B-B14F-4D97-AF65-F5344CB8AC3E}">
        <p14:creationId xmlns:p14="http://schemas.microsoft.com/office/powerpoint/2010/main" val="525679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SG"/>
          </a:p>
        </p:txBody>
      </p:sp>
      <p:sp>
        <p:nvSpPr>
          <p:cNvPr id="3" name="Date Placeholder 2"/>
          <p:cNvSpPr>
            <a:spLocks noGrp="1"/>
          </p:cNvSpPr>
          <p:nvPr>
            <p:ph type="dt" sz="half" idx="10"/>
          </p:nvPr>
        </p:nvSpPr>
        <p:spPr/>
        <p:txBody>
          <a:bodyPr/>
          <a:lstStyle/>
          <a:p>
            <a:fld id="{E1F18060-48B3-4E99-B0CE-F6DB53D2FF34}" type="datetimeFigureOut">
              <a:rPr lang="en-SG" smtClean="0"/>
              <a:t>13/11/2023</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E6267778-AD23-4B10-A101-BE44B4F229DF}" type="slidenum">
              <a:rPr lang="en-SG" smtClean="0"/>
              <a:t>‹#›</a:t>
            </a:fld>
            <a:endParaRPr lang="en-SG"/>
          </a:p>
        </p:txBody>
      </p:sp>
    </p:spTree>
    <p:extLst>
      <p:ext uri="{BB962C8B-B14F-4D97-AF65-F5344CB8AC3E}">
        <p14:creationId xmlns:p14="http://schemas.microsoft.com/office/powerpoint/2010/main" val="2749580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F18060-48B3-4E99-B0CE-F6DB53D2FF34}" type="datetimeFigureOut">
              <a:rPr lang="en-SG" smtClean="0"/>
              <a:t>13/11/2023</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E6267778-AD23-4B10-A101-BE44B4F229DF}" type="slidenum">
              <a:rPr lang="en-SG" smtClean="0"/>
              <a:t>‹#›</a:t>
            </a:fld>
            <a:endParaRPr lang="en-SG"/>
          </a:p>
        </p:txBody>
      </p:sp>
    </p:spTree>
    <p:extLst>
      <p:ext uri="{BB962C8B-B14F-4D97-AF65-F5344CB8AC3E}">
        <p14:creationId xmlns:p14="http://schemas.microsoft.com/office/powerpoint/2010/main" val="3368386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1F18060-48B3-4E99-B0CE-F6DB53D2FF34}" type="datetimeFigureOut">
              <a:rPr lang="en-SG" smtClean="0"/>
              <a:t>13/11/2023</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E6267778-AD23-4B10-A101-BE44B4F229DF}" type="slidenum">
              <a:rPr lang="en-SG" smtClean="0"/>
              <a:t>‹#›</a:t>
            </a:fld>
            <a:endParaRPr lang="en-SG"/>
          </a:p>
        </p:txBody>
      </p:sp>
    </p:spTree>
    <p:extLst>
      <p:ext uri="{BB962C8B-B14F-4D97-AF65-F5344CB8AC3E}">
        <p14:creationId xmlns:p14="http://schemas.microsoft.com/office/powerpoint/2010/main" val="4173513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1F18060-48B3-4E99-B0CE-F6DB53D2FF34}" type="datetimeFigureOut">
              <a:rPr lang="en-SG" smtClean="0"/>
              <a:t>13/11/2023</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E6267778-AD23-4B10-A101-BE44B4F229DF}" type="slidenum">
              <a:rPr lang="en-SG" smtClean="0"/>
              <a:t>‹#›</a:t>
            </a:fld>
            <a:endParaRPr lang="en-SG"/>
          </a:p>
        </p:txBody>
      </p:sp>
    </p:spTree>
    <p:extLst>
      <p:ext uri="{BB962C8B-B14F-4D97-AF65-F5344CB8AC3E}">
        <p14:creationId xmlns:p14="http://schemas.microsoft.com/office/powerpoint/2010/main" val="930256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SG"/>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F18060-48B3-4E99-B0CE-F6DB53D2FF34}" type="datetimeFigureOut">
              <a:rPr lang="en-SG" smtClean="0"/>
              <a:t>13/11/2023</a:t>
            </a:fld>
            <a:endParaRPr lang="en-SG"/>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267778-AD23-4B10-A101-BE44B4F229DF}" type="slidenum">
              <a:rPr lang="en-SG" smtClean="0"/>
              <a:t>‹#›</a:t>
            </a:fld>
            <a:endParaRPr lang="en-SG"/>
          </a:p>
        </p:txBody>
      </p:sp>
    </p:spTree>
    <p:extLst>
      <p:ext uri="{BB962C8B-B14F-4D97-AF65-F5344CB8AC3E}">
        <p14:creationId xmlns:p14="http://schemas.microsoft.com/office/powerpoint/2010/main" val="754928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FF5228-EC74-4884-84F8-7D397BA57DA2}" type="datetimeFigureOut">
              <a:rPr lang="en-US" smtClean="0"/>
              <a:t>11/13/2023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FFAC96-6E92-493C-9CA9-FCC1F94DB04C}" type="slidenum">
              <a:rPr lang="en-US" smtClean="0"/>
              <a:t>‹#›</a:t>
            </a:fld>
            <a:endParaRPr lang="en-US"/>
          </a:p>
        </p:txBody>
      </p:sp>
    </p:spTree>
    <p:extLst>
      <p:ext uri="{BB962C8B-B14F-4D97-AF65-F5344CB8AC3E}">
        <p14:creationId xmlns:p14="http://schemas.microsoft.com/office/powerpoint/2010/main" val="28584632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5" name="Rectangle 4"/>
          <p:cNvSpPr>
            <a:spLocks noChangeArrowheads="1"/>
          </p:cNvSpPr>
          <p:nvPr/>
        </p:nvSpPr>
        <p:spPr bwMode="auto">
          <a:xfrm>
            <a:off x="3433005" y="352744"/>
            <a:ext cx="6557138"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PHÒNG GIÁO DỤC VÀ ĐÀO TẠO QUẬN LONG BIÊN</a:t>
            </a:r>
            <a:br>
              <a:rPr kumimoji="0" lang="en-US" altLang="en-US" sz="1600" b="1" i="0" u="none" strike="noStrike" cap="none" normalizeH="0" baseline="0" dirty="0">
                <a:ln>
                  <a:noFill/>
                </a:ln>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br>
            <a:r>
              <a:rPr kumimoji="0" lang="en-US" altLang="en-US" sz="1600" b="1" i="0" u="none" strike="noStrike" cap="none" normalizeH="0" baseline="0" dirty="0">
                <a:ln>
                  <a:noFill/>
                </a:ln>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TRƯỜNG MẦM NON </a:t>
            </a:r>
            <a:r>
              <a:rPr kumimoji="0" lang="vi-VN" altLang="en-US" sz="1600" b="1" i="0" u="none" strike="noStrike" cap="none" normalizeH="0" baseline="0" dirty="0">
                <a:ln>
                  <a:noFill/>
                </a:ln>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NGUYỆT QUẾ</a:t>
            </a:r>
            <a:endParaRPr kumimoji="0" lang="vi-VN" altLang="en-US" sz="1600" b="0" i="0" u="none" strike="noStrike" cap="none" normalizeH="0" baseline="0" dirty="0">
              <a:ln>
                <a:noFill/>
              </a:ln>
              <a:solidFill>
                <a:srgbClr val="FF0000"/>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vi-VN" altLang="en-US" sz="2800" b="0" i="0" u="none" strike="noStrike" cap="none" normalizeH="0" baseline="0" dirty="0">
              <a:ln>
                <a:noFill/>
              </a:ln>
              <a:solidFill>
                <a:schemeClr val="tx1"/>
              </a:solidFill>
              <a:effectLst/>
              <a:latin typeface="Arial" panose="020B0604020202020204" pitchFamily="34" charset="0"/>
            </a:endParaRPr>
          </a:p>
        </p:txBody>
      </p:sp>
      <p:sp>
        <p:nvSpPr>
          <p:cNvPr id="6" name="Rectangle 5"/>
          <p:cNvSpPr/>
          <p:nvPr/>
        </p:nvSpPr>
        <p:spPr>
          <a:xfrm>
            <a:off x="2903615" y="1586564"/>
            <a:ext cx="8826500" cy="873572"/>
          </a:xfrm>
          <a:prstGeom prst="rect">
            <a:avLst/>
          </a:prstGeom>
        </p:spPr>
        <p:txBody>
          <a:bodyPr wrap="square">
            <a:spAutoFit/>
          </a:bodyPr>
          <a:lstStyle/>
          <a:p>
            <a:pPr algn="ctr">
              <a:lnSpc>
                <a:spcPct val="150000"/>
              </a:lnSpc>
              <a:spcBef>
                <a:spcPts val="1000"/>
              </a:spcBef>
              <a:spcAft>
                <a:spcPts val="0"/>
              </a:spcAft>
            </a:pPr>
            <a:r>
              <a:rPr lang="vi-VN" b="1" dirty="0">
                <a:solidFill>
                  <a:srgbClr val="FF0000"/>
                </a:solidFill>
                <a:latin typeface="Times New Roman" panose="02020603050405020304" pitchFamily="18" charset="0"/>
              </a:rPr>
              <a:t>MỘT SỐ KINH NGHIỆM TRONG CÔNG TÁC ỨNG DỤNG PHƯƠNG PHÁP GIÁO DỤC STEAM TRONG CÁC HOẠT ĐỘNG CHO TRẺ 4-5 TUỔI</a:t>
            </a:r>
            <a:endParaRPr lang="en-SG" sz="1400" dirty="0">
              <a:effectLst/>
              <a:latin typeface="Times New Roman" panose="02020603050405020304" pitchFamily="18" charset="0"/>
              <a:ea typeface="Times New Roman" panose="02020603050405020304" pitchFamily="18" charset="0"/>
            </a:endParaRPr>
          </a:p>
        </p:txBody>
      </p:sp>
      <p:sp>
        <p:nvSpPr>
          <p:cNvPr id="7" name="Rectangle 6"/>
          <p:cNvSpPr/>
          <p:nvPr/>
        </p:nvSpPr>
        <p:spPr>
          <a:xfrm>
            <a:off x="4095142" y="3000705"/>
            <a:ext cx="6956612" cy="1023165"/>
          </a:xfrm>
          <a:prstGeom prst="rect">
            <a:avLst/>
          </a:prstGeom>
        </p:spPr>
        <p:txBody>
          <a:bodyPr wrap="square">
            <a:spAutoFit/>
          </a:bodyPr>
          <a:lstStyle/>
          <a:p>
            <a:pPr>
              <a:lnSpc>
                <a:spcPct val="150000"/>
              </a:lnSpc>
              <a:spcAft>
                <a:spcPts val="0"/>
              </a:spcAft>
            </a:pPr>
            <a:r>
              <a:rPr lang="en-US" sz="1400" b="1" dirty="0" err="1">
                <a:solidFill>
                  <a:srgbClr val="0070C0"/>
                </a:solidFill>
                <a:latin typeface="Times New Roman" panose="02020603050405020304" pitchFamily="18" charset="0"/>
              </a:rPr>
              <a:t>Họ</a:t>
            </a:r>
            <a:r>
              <a:rPr lang="en-US" sz="1400" b="1" dirty="0">
                <a:solidFill>
                  <a:srgbClr val="0070C0"/>
                </a:solidFill>
                <a:latin typeface="Times New Roman" panose="02020603050405020304" pitchFamily="18" charset="0"/>
              </a:rPr>
              <a:t> </a:t>
            </a:r>
            <a:r>
              <a:rPr lang="en-US" sz="1400" b="1" dirty="0" err="1">
                <a:solidFill>
                  <a:srgbClr val="0070C0"/>
                </a:solidFill>
                <a:latin typeface="Times New Roman" panose="02020603050405020304" pitchFamily="18" charset="0"/>
              </a:rPr>
              <a:t>và</a:t>
            </a:r>
            <a:r>
              <a:rPr lang="en-US" sz="1400" b="1" dirty="0">
                <a:solidFill>
                  <a:srgbClr val="0070C0"/>
                </a:solidFill>
                <a:latin typeface="Times New Roman" panose="02020603050405020304" pitchFamily="18" charset="0"/>
              </a:rPr>
              <a:t> </a:t>
            </a:r>
            <a:r>
              <a:rPr lang="en-US" sz="1400" b="1" dirty="0" err="1">
                <a:solidFill>
                  <a:srgbClr val="0070C0"/>
                </a:solidFill>
                <a:latin typeface="Times New Roman" panose="02020603050405020304" pitchFamily="18" charset="0"/>
              </a:rPr>
              <a:t>tên</a:t>
            </a:r>
            <a:r>
              <a:rPr lang="en-US" sz="1400" b="1" dirty="0">
                <a:solidFill>
                  <a:srgbClr val="0070C0"/>
                </a:solidFill>
                <a:latin typeface="Times New Roman" panose="02020603050405020304" pitchFamily="18" charset="0"/>
              </a:rPr>
              <a:t> </a:t>
            </a:r>
            <a:r>
              <a:rPr lang="en-US" sz="1400" b="1" dirty="0" err="1">
                <a:solidFill>
                  <a:srgbClr val="0070C0"/>
                </a:solidFill>
                <a:latin typeface="Times New Roman" panose="02020603050405020304" pitchFamily="18" charset="0"/>
              </a:rPr>
              <a:t>tác</a:t>
            </a:r>
            <a:r>
              <a:rPr lang="en-US" sz="1400" b="1" dirty="0">
                <a:solidFill>
                  <a:srgbClr val="0070C0"/>
                </a:solidFill>
                <a:latin typeface="Times New Roman" panose="02020603050405020304" pitchFamily="18" charset="0"/>
              </a:rPr>
              <a:t> </a:t>
            </a:r>
            <a:r>
              <a:rPr lang="en-US" sz="1400" b="1" dirty="0" err="1">
                <a:solidFill>
                  <a:srgbClr val="0070C0"/>
                </a:solidFill>
                <a:latin typeface="Times New Roman" panose="02020603050405020304" pitchFamily="18" charset="0"/>
              </a:rPr>
              <a:t>giả</a:t>
            </a:r>
            <a:r>
              <a:rPr lang="en-US" sz="1400" b="1" dirty="0">
                <a:solidFill>
                  <a:srgbClr val="0070C0"/>
                </a:solidFill>
                <a:latin typeface="Times New Roman" panose="02020603050405020304" pitchFamily="18" charset="0"/>
              </a:rPr>
              <a:t>: </a:t>
            </a:r>
            <a:r>
              <a:rPr lang="vi-VN" sz="1400" b="1" dirty="0">
                <a:solidFill>
                  <a:srgbClr val="0070C0"/>
                </a:solidFill>
                <a:latin typeface="Times New Roman" panose="02020603050405020304" pitchFamily="18" charset="0"/>
              </a:rPr>
              <a:t>Nguyễn Thị Minh Thu</a:t>
            </a:r>
            <a:endParaRPr lang="en-SG" sz="1050" b="1" dirty="0">
              <a:solidFill>
                <a:srgbClr val="0070C0"/>
              </a:solidFill>
              <a:effectLst/>
              <a:latin typeface="Times New Roman" panose="02020603050405020304" pitchFamily="18" charset="0"/>
              <a:ea typeface="Times New Roman" panose="02020603050405020304" pitchFamily="18" charset="0"/>
            </a:endParaRPr>
          </a:p>
          <a:p>
            <a:pPr>
              <a:lnSpc>
                <a:spcPct val="150000"/>
              </a:lnSpc>
              <a:spcAft>
                <a:spcPts val="0"/>
              </a:spcAft>
            </a:pPr>
            <a:r>
              <a:rPr lang="en-US" sz="1400" b="1" dirty="0" err="1">
                <a:solidFill>
                  <a:srgbClr val="0070C0"/>
                </a:solidFill>
                <a:latin typeface="Times New Roman" panose="02020603050405020304" pitchFamily="18" charset="0"/>
              </a:rPr>
              <a:t>Chức</a:t>
            </a:r>
            <a:r>
              <a:rPr lang="en-US" sz="1400" b="1" dirty="0">
                <a:solidFill>
                  <a:srgbClr val="0070C0"/>
                </a:solidFill>
                <a:latin typeface="Times New Roman" panose="02020603050405020304" pitchFamily="18" charset="0"/>
              </a:rPr>
              <a:t> </a:t>
            </a:r>
            <a:r>
              <a:rPr lang="en-US" sz="1400" b="1" dirty="0" err="1">
                <a:solidFill>
                  <a:srgbClr val="0070C0"/>
                </a:solidFill>
                <a:latin typeface="Times New Roman" panose="02020603050405020304" pitchFamily="18" charset="0"/>
              </a:rPr>
              <a:t>vụ</a:t>
            </a:r>
            <a:r>
              <a:rPr lang="en-US" sz="1400" b="1" dirty="0">
                <a:solidFill>
                  <a:srgbClr val="0070C0"/>
                </a:solidFill>
                <a:latin typeface="Times New Roman" panose="02020603050405020304" pitchFamily="18" charset="0"/>
              </a:rPr>
              <a:t>: </a:t>
            </a:r>
            <a:r>
              <a:rPr lang="vi-VN" sz="1400" b="1" dirty="0">
                <a:solidFill>
                  <a:srgbClr val="0070C0"/>
                </a:solidFill>
                <a:latin typeface="Times New Roman" panose="02020603050405020304" pitchFamily="18" charset="0"/>
              </a:rPr>
              <a:t>Giáo viên - </a:t>
            </a:r>
            <a:r>
              <a:rPr lang="en-US" sz="1400" b="1" dirty="0">
                <a:solidFill>
                  <a:srgbClr val="0070C0"/>
                </a:solidFill>
                <a:latin typeface="Times New Roman" panose="02020603050405020304" pitchFamily="18" charset="0"/>
              </a:rPr>
              <a:t>  ĐT: </a:t>
            </a:r>
            <a:r>
              <a:rPr lang="vi-VN" sz="1400" b="1" dirty="0">
                <a:solidFill>
                  <a:srgbClr val="0070C0"/>
                </a:solidFill>
                <a:latin typeface="Times New Roman" panose="02020603050405020304" pitchFamily="18" charset="0"/>
              </a:rPr>
              <a:t>0979563383</a:t>
            </a:r>
            <a:endParaRPr lang="en-SG" sz="1050" b="1" dirty="0">
              <a:solidFill>
                <a:srgbClr val="0070C0"/>
              </a:solidFill>
              <a:effectLst/>
              <a:latin typeface="Times New Roman" panose="02020603050405020304" pitchFamily="18" charset="0"/>
              <a:ea typeface="Times New Roman" panose="02020603050405020304" pitchFamily="18" charset="0"/>
            </a:endParaRPr>
          </a:p>
          <a:p>
            <a:pPr>
              <a:lnSpc>
                <a:spcPct val="150000"/>
              </a:lnSpc>
              <a:spcAft>
                <a:spcPts val="0"/>
              </a:spcAft>
            </a:pPr>
            <a:r>
              <a:rPr lang="en-US" sz="1400" b="1" dirty="0" err="1">
                <a:solidFill>
                  <a:srgbClr val="0070C0"/>
                </a:solidFill>
                <a:latin typeface="Times New Roman" panose="02020603050405020304" pitchFamily="18" charset="0"/>
              </a:rPr>
              <a:t>Đơn</a:t>
            </a:r>
            <a:r>
              <a:rPr lang="en-US" sz="1400" b="1" dirty="0">
                <a:solidFill>
                  <a:srgbClr val="0070C0"/>
                </a:solidFill>
                <a:latin typeface="Times New Roman" panose="02020603050405020304" pitchFamily="18" charset="0"/>
              </a:rPr>
              <a:t> </a:t>
            </a:r>
            <a:r>
              <a:rPr lang="en-US" sz="1400" b="1" dirty="0" err="1">
                <a:solidFill>
                  <a:srgbClr val="0070C0"/>
                </a:solidFill>
                <a:latin typeface="Times New Roman" panose="02020603050405020304" pitchFamily="18" charset="0"/>
              </a:rPr>
              <a:t>vị</a:t>
            </a:r>
            <a:r>
              <a:rPr lang="en-US" sz="1400" b="1" dirty="0">
                <a:solidFill>
                  <a:srgbClr val="0070C0"/>
                </a:solidFill>
                <a:latin typeface="Times New Roman" panose="02020603050405020304" pitchFamily="18" charset="0"/>
              </a:rPr>
              <a:t> </a:t>
            </a:r>
            <a:r>
              <a:rPr lang="en-US" sz="1400" b="1" dirty="0" err="1">
                <a:solidFill>
                  <a:srgbClr val="0070C0"/>
                </a:solidFill>
                <a:latin typeface="Times New Roman" panose="02020603050405020304" pitchFamily="18" charset="0"/>
              </a:rPr>
              <a:t>công</a:t>
            </a:r>
            <a:r>
              <a:rPr lang="en-US" sz="1400" b="1" dirty="0">
                <a:solidFill>
                  <a:srgbClr val="0070C0"/>
                </a:solidFill>
                <a:latin typeface="Times New Roman" panose="02020603050405020304" pitchFamily="18" charset="0"/>
              </a:rPr>
              <a:t> </a:t>
            </a:r>
            <a:r>
              <a:rPr lang="en-US" sz="1400" b="1" dirty="0" err="1">
                <a:solidFill>
                  <a:srgbClr val="0070C0"/>
                </a:solidFill>
                <a:latin typeface="Times New Roman" panose="02020603050405020304" pitchFamily="18" charset="0"/>
              </a:rPr>
              <a:t>tác</a:t>
            </a:r>
            <a:r>
              <a:rPr lang="en-US" sz="1400" b="1" dirty="0">
                <a:solidFill>
                  <a:srgbClr val="0070C0"/>
                </a:solidFill>
                <a:latin typeface="Times New Roman" panose="02020603050405020304" pitchFamily="18" charset="0"/>
              </a:rPr>
              <a:t>: </a:t>
            </a:r>
            <a:r>
              <a:rPr lang="en-US" sz="1400" b="1" dirty="0" err="1">
                <a:solidFill>
                  <a:srgbClr val="0070C0"/>
                </a:solidFill>
                <a:latin typeface="Times New Roman" panose="02020603050405020304" pitchFamily="18" charset="0"/>
              </a:rPr>
              <a:t>Trường</a:t>
            </a:r>
            <a:r>
              <a:rPr lang="en-US" sz="1400" b="1" dirty="0">
                <a:solidFill>
                  <a:srgbClr val="0070C0"/>
                </a:solidFill>
                <a:latin typeface="Times New Roman" panose="02020603050405020304" pitchFamily="18" charset="0"/>
              </a:rPr>
              <a:t> </a:t>
            </a:r>
            <a:r>
              <a:rPr lang="en-US" sz="1400" b="1" dirty="0" err="1">
                <a:solidFill>
                  <a:srgbClr val="0070C0"/>
                </a:solidFill>
                <a:latin typeface="Times New Roman" panose="02020603050405020304" pitchFamily="18" charset="0"/>
              </a:rPr>
              <a:t>mầm</a:t>
            </a:r>
            <a:r>
              <a:rPr lang="en-US" sz="1400" b="1" dirty="0">
                <a:solidFill>
                  <a:srgbClr val="0070C0"/>
                </a:solidFill>
                <a:latin typeface="Times New Roman" panose="02020603050405020304" pitchFamily="18" charset="0"/>
              </a:rPr>
              <a:t> non </a:t>
            </a:r>
            <a:r>
              <a:rPr lang="vi-VN" sz="1400" b="1" dirty="0">
                <a:solidFill>
                  <a:srgbClr val="0070C0"/>
                </a:solidFill>
                <a:latin typeface="Times New Roman" panose="02020603050405020304" pitchFamily="18" charset="0"/>
              </a:rPr>
              <a:t>Nguyệt Quế</a:t>
            </a:r>
            <a:r>
              <a:rPr lang="vi-VN" sz="1050" b="1" dirty="0">
                <a:solidFill>
                  <a:srgbClr val="0070C0"/>
                </a:solidFill>
                <a:latin typeface="Times New Roman" panose="02020603050405020304" pitchFamily="18" charset="0"/>
              </a:rPr>
              <a:t>-</a:t>
            </a:r>
            <a:r>
              <a:rPr lang="en-US" sz="1400" b="1" dirty="0">
                <a:solidFill>
                  <a:srgbClr val="0070C0"/>
                </a:solidFill>
                <a:latin typeface="Times New Roman" panose="02020603050405020304" pitchFamily="18" charset="0"/>
              </a:rPr>
              <a:t> </a:t>
            </a:r>
            <a:r>
              <a:rPr lang="en-US" sz="1400" b="1" dirty="0" err="1">
                <a:solidFill>
                  <a:srgbClr val="0070C0"/>
                </a:solidFill>
                <a:latin typeface="Times New Roman" panose="02020603050405020304" pitchFamily="18" charset="0"/>
              </a:rPr>
              <a:t>Quận</a:t>
            </a:r>
            <a:r>
              <a:rPr lang="en-US" sz="1400" b="1" dirty="0">
                <a:solidFill>
                  <a:srgbClr val="0070C0"/>
                </a:solidFill>
                <a:latin typeface="Times New Roman" panose="02020603050405020304" pitchFamily="18" charset="0"/>
              </a:rPr>
              <a:t> Long </a:t>
            </a:r>
            <a:r>
              <a:rPr lang="en-US" sz="1400" b="1" dirty="0" err="1">
                <a:solidFill>
                  <a:srgbClr val="0070C0"/>
                </a:solidFill>
                <a:latin typeface="Times New Roman" panose="02020603050405020304" pitchFamily="18" charset="0"/>
              </a:rPr>
              <a:t>Biên</a:t>
            </a:r>
            <a:r>
              <a:rPr lang="en-US" sz="1400" b="1" dirty="0">
                <a:solidFill>
                  <a:srgbClr val="0070C0"/>
                </a:solidFill>
                <a:latin typeface="Times New Roman" panose="02020603050405020304" pitchFamily="18" charset="0"/>
              </a:rPr>
              <a:t> – Hà </a:t>
            </a:r>
            <a:r>
              <a:rPr lang="vi-VN" sz="1400" b="1" dirty="0">
                <a:solidFill>
                  <a:srgbClr val="0070C0"/>
                </a:solidFill>
                <a:latin typeface="Times New Roman" panose="02020603050405020304" pitchFamily="18" charset="0"/>
              </a:rPr>
              <a:t>Nội</a:t>
            </a:r>
            <a:endParaRPr lang="en-SG" sz="1600" b="1" dirty="0">
              <a:solidFill>
                <a:srgbClr val="006600"/>
              </a:solidFill>
              <a:effectLst/>
              <a:latin typeface="Times New Roman" panose="02020603050405020304" pitchFamily="18" charset="0"/>
              <a:ea typeface="Times New Roman" panose="02020603050405020304" pitchFamily="18" charset="0"/>
            </a:endParaRPr>
          </a:p>
        </p:txBody>
      </p:sp>
      <p:sp>
        <p:nvSpPr>
          <p:cNvPr id="2" name="TextBox 1"/>
          <p:cNvSpPr txBox="1"/>
          <p:nvPr/>
        </p:nvSpPr>
        <p:spPr>
          <a:xfrm>
            <a:off x="5702831" y="6142598"/>
            <a:ext cx="2017485" cy="338554"/>
          </a:xfrm>
          <a:prstGeom prst="rect">
            <a:avLst/>
          </a:prstGeom>
          <a:noFill/>
        </p:spPr>
        <p:txBody>
          <a:bodyPr wrap="square" rtlCol="0">
            <a:spAutoFit/>
          </a:bodyPr>
          <a:lstStyle/>
          <a:p>
            <a:r>
              <a:rPr lang="vi-VN" sz="1600" b="1" dirty="0">
                <a:solidFill>
                  <a:srgbClr val="FF0000"/>
                </a:solidFill>
                <a:latin typeface="+mj-lt"/>
              </a:rPr>
              <a:t>Năm học 2020 - 2021</a:t>
            </a:r>
            <a:endParaRPr lang="en-US" sz="1600" b="1" dirty="0">
              <a:solidFill>
                <a:srgbClr val="FF0000"/>
              </a:solidFill>
              <a:latin typeface="+mj-lt"/>
            </a:endParaRPr>
          </a:p>
        </p:txBody>
      </p:sp>
    </p:spTree>
    <p:extLst>
      <p:ext uri="{BB962C8B-B14F-4D97-AF65-F5344CB8AC3E}">
        <p14:creationId xmlns:p14="http://schemas.microsoft.com/office/powerpoint/2010/main" val="16101190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Rectangle 4"/>
          <p:cNvSpPr/>
          <p:nvPr/>
        </p:nvSpPr>
        <p:spPr>
          <a:xfrm>
            <a:off x="5017476" y="386082"/>
            <a:ext cx="3443618" cy="400110"/>
          </a:xfrm>
          <a:prstGeom prst="rect">
            <a:avLst/>
          </a:prstGeom>
        </p:spPr>
        <p:txBody>
          <a:bodyPr wrap="square">
            <a:spAutoFit/>
          </a:bodyPr>
          <a:lstStyle/>
          <a:p>
            <a:r>
              <a:rPr lang="en-US" sz="2000" b="1" dirty="0">
                <a:solidFill>
                  <a:srgbClr val="FF0000"/>
                </a:solidFill>
                <a:latin typeface="Times New Roman" panose="02020603050405020304" pitchFamily="18" charset="0"/>
                <a:cs typeface="Times New Roman" panose="02020603050405020304" pitchFamily="18" charset="0"/>
              </a:rPr>
              <a:t>II. GIẢI QUYẾT VẤN ĐỀ:</a:t>
            </a:r>
            <a:endParaRPr lang="en-SG" sz="2000" dirty="0">
              <a:solidFill>
                <a:srgbClr val="FF0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2430703" y="786192"/>
            <a:ext cx="8854832" cy="369332"/>
          </a:xfrm>
          <a:prstGeom prst="rect">
            <a:avLst/>
          </a:prstGeom>
        </p:spPr>
        <p:txBody>
          <a:bodyPr wrap="square">
            <a:spAutoFit/>
          </a:bodyPr>
          <a:lstStyle/>
          <a:p>
            <a:r>
              <a:rPr lang="vi-VN" b="1" dirty="0">
                <a:solidFill>
                  <a:srgbClr val="0070C0"/>
                </a:solidFill>
                <a:latin typeface="+mj-lt"/>
              </a:rPr>
              <a:t>3 . Các biện pháp đã tiến hành :</a:t>
            </a:r>
          </a:p>
        </p:txBody>
      </p:sp>
      <p:sp>
        <p:nvSpPr>
          <p:cNvPr id="7" name="Rectangle 6"/>
          <p:cNvSpPr/>
          <p:nvPr/>
        </p:nvSpPr>
        <p:spPr>
          <a:xfrm>
            <a:off x="2430703" y="1155524"/>
            <a:ext cx="8854832" cy="369332"/>
          </a:xfrm>
          <a:prstGeom prst="rect">
            <a:avLst/>
          </a:prstGeom>
        </p:spPr>
        <p:txBody>
          <a:bodyPr wrap="square">
            <a:spAutoFit/>
          </a:bodyPr>
          <a:lstStyle/>
          <a:p>
            <a:r>
              <a:rPr lang="en-US" dirty="0"/>
              <a:t> </a:t>
            </a:r>
            <a:r>
              <a:rPr lang="en-US" b="1" dirty="0">
                <a:latin typeface="Times New Roman" panose="02020603050405020304" pitchFamily="18" charset="0"/>
                <a:cs typeface="Times New Roman" panose="02020603050405020304" pitchFamily="18" charset="0"/>
              </a:rPr>
              <a:t>3.</a:t>
            </a:r>
            <a:r>
              <a:rPr lang="vi-VN" b="1" dirty="0">
                <a:latin typeface="Times New Roman" panose="02020603050405020304" pitchFamily="18" charset="0"/>
                <a:cs typeface="Times New Roman" panose="02020603050405020304" pitchFamily="18" charset="0"/>
              </a:rPr>
              <a:t>2</a:t>
            </a:r>
            <a:r>
              <a:rPr lang="en-US" b="1" dirty="0">
                <a:latin typeface="Times New Roman" panose="02020603050405020304" pitchFamily="18" charset="0"/>
                <a:cs typeface="Times New Roman" panose="02020603050405020304" pitchFamily="18" charset="0"/>
              </a:rPr>
              <a:t>. </a:t>
            </a:r>
            <a:r>
              <a:rPr lang="vi-VN" b="1" dirty="0">
                <a:latin typeface="Times New Roman" panose="02020603050405020304" pitchFamily="18" charset="0"/>
                <a:cs typeface="Times New Roman" panose="02020603050405020304" pitchFamily="18" charset="0"/>
              </a:rPr>
              <a:t>Xây dựng môi trường lớp học : </a:t>
            </a:r>
            <a:endParaRPr lang="en-SG" dirty="0">
              <a:latin typeface="Times New Roman" panose="02020603050405020304" pitchFamily="18" charset="0"/>
              <a:cs typeface="Times New Roman" panose="02020603050405020304" pitchFamily="18" charset="0"/>
            </a:endParaRPr>
          </a:p>
        </p:txBody>
      </p:sp>
      <p:sp>
        <p:nvSpPr>
          <p:cNvPr id="6" name="Rectangle 5"/>
          <p:cNvSpPr/>
          <p:nvPr/>
        </p:nvSpPr>
        <p:spPr>
          <a:xfrm>
            <a:off x="2430703" y="1710577"/>
            <a:ext cx="9350026" cy="3139321"/>
          </a:xfrm>
          <a:prstGeom prst="rect">
            <a:avLst/>
          </a:prstGeom>
        </p:spPr>
        <p:txBody>
          <a:bodyPr wrap="square">
            <a:spAutoFit/>
          </a:bodyPr>
          <a:lstStyle/>
          <a:p>
            <a:r>
              <a:rPr lang="vi-VN" dirty="0"/>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triển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pháp</a:t>
            </a:r>
            <a:r>
              <a:rPr lang="en-US" dirty="0">
                <a:latin typeface="Times New Roman" panose="02020603050405020304" pitchFamily="18" charset="0"/>
                <a:cs typeface="Times New Roman" panose="02020603050405020304" pitchFamily="18" charset="0"/>
              </a:rPr>
              <a:t> steam </a:t>
            </a:r>
            <a:r>
              <a:rPr lang="en-US" dirty="0" err="1">
                <a:latin typeface="Times New Roman" panose="02020603050405020304" pitchFamily="18" charset="0"/>
                <a:cs typeface="Times New Roman" panose="02020603050405020304" pitchFamily="18" charset="0"/>
              </a:rPr>
              <a:t>vào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 </a:t>
            </a:r>
            <a:r>
              <a:rPr lang="vi-VN" dirty="0">
                <a:latin typeface="Times New Roman" panose="02020603050405020304" pitchFamily="18" charset="0"/>
                <a:cs typeface="Times New Roman" panose="02020603050405020304" pitchFamily="18" charset="0"/>
              </a:rPr>
              <a:t>tôi </a:t>
            </a:r>
            <a:r>
              <a:rPr lang="en-US" dirty="0" err="1">
                <a:latin typeface="Times New Roman" panose="02020603050405020304" pitchFamily="18" charset="0"/>
                <a:cs typeface="Times New Roman" panose="02020603050405020304" pitchFamily="18" charset="0"/>
              </a:rPr>
              <a:t>luôn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tâm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lớp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đáp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cầu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thú</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trẻ</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trẻ</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bằng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phù</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lớp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theo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hướng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trẻ</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phù</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phú</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góc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lớp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mở</a:t>
            </a:r>
            <a:r>
              <a:rPr lang="en-US" dirty="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sử dụng đa dạng các nguyên vật liệu khác nhau </a:t>
            </a:r>
            <a:r>
              <a:rPr lang="en-US" dirty="0" err="1">
                <a:latin typeface="Times New Roman" panose="02020603050405020304" pitchFamily="18" charset="0"/>
                <a:cs typeface="Times New Roman" panose="02020603050405020304" pitchFamily="18" charset="0"/>
              </a:rPr>
              <a:t>tạo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dễ</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dàng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trẻ</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chọn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đồ</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đồ</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nghiệm</a:t>
            </a:r>
            <a:r>
              <a:rPr lang="en-US" dirty="0">
                <a:latin typeface="Times New Roman" panose="02020603050405020304" pitchFamily="18" charset="0"/>
                <a:cs typeface="Times New Roman" panose="02020603050405020304" pitchFamily="18" charset="0"/>
              </a:rPr>
              <a:t> . </a:t>
            </a:r>
            <a:endParaRPr lang="en-SG" dirty="0">
              <a:latin typeface="Times New Roman" panose="02020603050405020304" pitchFamily="18" charset="0"/>
              <a:cs typeface="Times New Roman" panose="02020603050405020304" pitchFamily="18" charset="0"/>
            </a:endParaRPr>
          </a:p>
          <a:p>
            <a:r>
              <a:rPr lang="vi-VN" dirty="0">
                <a:latin typeface="Times New Roman" panose="02020603050405020304" pitchFamily="18" charset="0"/>
                <a:cs typeface="Times New Roman" panose="02020603050405020304" pitchFamily="18" charset="0"/>
              </a:rPr>
              <a:t>	Một trong những góc chơi không thể thiếu khi set up môi trường lớp cho trẻ , đó là góc ứng dụng steam . Đây không chỉ là nơi trẻ thỏa sức sáng tạo mà còn là nơi thử nghiệm những ý tưởng trong ngày , trong tuần của trẻ . Góc chơi này có thể đưa trẻ đến gần với kỹ thuật , công nghệ tương lai mà trẻ tự kiến tạo lên .</a:t>
            </a:r>
            <a:endParaRPr lang="en-S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5335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randombar(horizont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Rectangle 4"/>
          <p:cNvSpPr/>
          <p:nvPr/>
        </p:nvSpPr>
        <p:spPr>
          <a:xfrm>
            <a:off x="5017476" y="386082"/>
            <a:ext cx="3443618" cy="400110"/>
          </a:xfrm>
          <a:prstGeom prst="rect">
            <a:avLst/>
          </a:prstGeom>
        </p:spPr>
        <p:txBody>
          <a:bodyPr wrap="square">
            <a:spAutoFit/>
          </a:bodyPr>
          <a:lstStyle/>
          <a:p>
            <a:r>
              <a:rPr lang="en-US" sz="2000" b="1" dirty="0">
                <a:solidFill>
                  <a:srgbClr val="FF0000"/>
                </a:solidFill>
                <a:latin typeface="Times New Roman" panose="02020603050405020304" pitchFamily="18" charset="0"/>
                <a:cs typeface="Times New Roman" panose="02020603050405020304" pitchFamily="18" charset="0"/>
              </a:rPr>
              <a:t>II. GIẢI QUYẾT VẤN ĐỀ:</a:t>
            </a:r>
            <a:endParaRPr lang="en-SG" sz="2000" dirty="0">
              <a:solidFill>
                <a:srgbClr val="FF0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2430703" y="786192"/>
            <a:ext cx="8854832" cy="369332"/>
          </a:xfrm>
          <a:prstGeom prst="rect">
            <a:avLst/>
          </a:prstGeom>
        </p:spPr>
        <p:txBody>
          <a:bodyPr wrap="square">
            <a:spAutoFit/>
          </a:bodyPr>
          <a:lstStyle/>
          <a:p>
            <a:r>
              <a:rPr lang="vi-VN" b="1" dirty="0">
                <a:solidFill>
                  <a:srgbClr val="0070C0"/>
                </a:solidFill>
                <a:latin typeface="+mj-lt"/>
              </a:rPr>
              <a:t>3 . Các biện pháp đã tiến hành :</a:t>
            </a:r>
          </a:p>
        </p:txBody>
      </p:sp>
      <p:sp>
        <p:nvSpPr>
          <p:cNvPr id="7" name="Rectangle 6"/>
          <p:cNvSpPr/>
          <p:nvPr/>
        </p:nvSpPr>
        <p:spPr>
          <a:xfrm>
            <a:off x="2430703" y="1155524"/>
            <a:ext cx="8854832" cy="369332"/>
          </a:xfrm>
          <a:prstGeom prst="rect">
            <a:avLst/>
          </a:prstGeom>
        </p:spPr>
        <p:txBody>
          <a:bodyPr wrap="square">
            <a:spAutoFit/>
          </a:bodyPr>
          <a:lstStyle/>
          <a:p>
            <a:r>
              <a:rPr lang="en-US" dirty="0"/>
              <a:t> </a:t>
            </a:r>
            <a:r>
              <a:rPr lang="en-US" b="1" dirty="0">
                <a:latin typeface="Times New Roman" panose="02020603050405020304" pitchFamily="18" charset="0"/>
                <a:cs typeface="Times New Roman" panose="02020603050405020304" pitchFamily="18" charset="0"/>
              </a:rPr>
              <a:t>3.</a:t>
            </a:r>
            <a:r>
              <a:rPr lang="vi-VN" b="1" dirty="0">
                <a:latin typeface="Times New Roman" panose="02020603050405020304" pitchFamily="18" charset="0"/>
                <a:cs typeface="Times New Roman" panose="02020603050405020304" pitchFamily="18" charset="0"/>
              </a:rPr>
              <a:t>3</a:t>
            </a:r>
            <a:r>
              <a:rPr lang="en-US" b="1" dirty="0">
                <a:latin typeface="Times New Roman" panose="02020603050405020304" pitchFamily="18" charset="0"/>
                <a:cs typeface="Times New Roman" panose="02020603050405020304" pitchFamily="18" charset="0"/>
              </a:rPr>
              <a:t>. </a:t>
            </a:r>
            <a:r>
              <a:rPr lang="vi-VN" b="1" dirty="0">
                <a:latin typeface="Times New Roman" panose="02020603050405020304" pitchFamily="18" charset="0"/>
                <a:cs typeface="Times New Roman" panose="02020603050405020304" pitchFamily="18" charset="0"/>
              </a:rPr>
              <a:t>Ứng dụng phương pháp steam vào</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các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hoạt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động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trong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ngày</a:t>
            </a:r>
            <a:r>
              <a:rPr lang="vi-VN" b="1" dirty="0">
                <a:latin typeface="Times New Roman" panose="02020603050405020304" pitchFamily="18" charset="0"/>
                <a:cs typeface="Times New Roman" panose="02020603050405020304" pitchFamily="18" charset="0"/>
              </a:rPr>
              <a:t>: </a:t>
            </a:r>
            <a:endParaRPr lang="en-SG" dirty="0">
              <a:latin typeface="Times New Roman" panose="02020603050405020304" pitchFamily="18" charset="0"/>
              <a:cs typeface="Times New Roman" panose="02020603050405020304" pitchFamily="18" charset="0"/>
            </a:endParaRPr>
          </a:p>
        </p:txBody>
      </p:sp>
      <p:sp>
        <p:nvSpPr>
          <p:cNvPr id="12" name="Rectangle 11"/>
          <p:cNvSpPr/>
          <p:nvPr/>
        </p:nvSpPr>
        <p:spPr>
          <a:xfrm>
            <a:off x="2430703" y="1524856"/>
            <a:ext cx="8854832" cy="369332"/>
          </a:xfrm>
          <a:prstGeom prst="rect">
            <a:avLst/>
          </a:prstGeom>
        </p:spPr>
        <p:txBody>
          <a:bodyPr wrap="square">
            <a:spAutoFit/>
          </a:bodyPr>
          <a:lstStyle/>
          <a:p>
            <a:pPr algn="just"/>
            <a:r>
              <a:rPr lang="en-US" dirty="0" err="1">
                <a:latin typeface="Times New Roman" panose="02020603050405020304" pitchFamily="18" charset="0"/>
                <a:cs typeface="Times New Roman" panose="02020603050405020304" pitchFamily="18" charset="0"/>
              </a:rPr>
              <a:t>Tôi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lựa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chọn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nội</a:t>
            </a:r>
            <a:r>
              <a:rPr lang="en-US" dirty="0">
                <a:latin typeface="Times New Roman" panose="02020603050405020304" pitchFamily="18" charset="0"/>
                <a:cs typeface="Times New Roman" panose="02020603050405020304" pitchFamily="18" charset="0"/>
              </a:rPr>
              <a:t> dung </a:t>
            </a:r>
            <a:r>
              <a:rPr lang="en-US" dirty="0" err="1">
                <a:latin typeface="Times New Roman" panose="02020603050405020304" pitchFamily="18" charset="0"/>
                <a:cs typeface="Times New Roman" panose="02020603050405020304" pitchFamily="18" charset="0"/>
              </a:rPr>
              <a:t>tích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STEAM </a:t>
            </a:r>
            <a:r>
              <a:rPr lang="en-US" dirty="0" err="1">
                <a:latin typeface="Times New Roman" panose="02020603050405020304" pitchFamily="18" charset="0"/>
                <a:cs typeface="Times New Roman" panose="02020603050405020304" pitchFamily="18" charset="0"/>
              </a:rPr>
              <a:t>phù</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sau</a:t>
            </a:r>
            <a:r>
              <a:rPr lang="en-US" dirty="0">
                <a:latin typeface="Times New Roman" panose="02020603050405020304" pitchFamily="18" charset="0"/>
                <a:cs typeface="Times New Roman" panose="02020603050405020304" pitchFamily="18" charset="0"/>
              </a:rPr>
              <a:t>.</a:t>
            </a:r>
            <a:endParaRPr lang="en-SG" dirty="0">
              <a:latin typeface="Times New Roman" panose="02020603050405020304" pitchFamily="18" charset="0"/>
              <a:cs typeface="Times New Roman" panose="02020603050405020304" pitchFamily="18" charset="0"/>
            </a:endParaRPr>
          </a:p>
        </p:txBody>
      </p:sp>
      <p:sp>
        <p:nvSpPr>
          <p:cNvPr id="6" name="Rectangle 5"/>
          <p:cNvSpPr/>
          <p:nvPr/>
        </p:nvSpPr>
        <p:spPr>
          <a:xfrm>
            <a:off x="2430703" y="2023727"/>
            <a:ext cx="9350026" cy="3416320"/>
          </a:xfrm>
          <a:prstGeom prst="rect">
            <a:avLst/>
          </a:prstGeom>
        </p:spPr>
        <p:txBody>
          <a:bodyPr wrap="square">
            <a:spAutoFit/>
          </a:bodyPr>
          <a:lstStyle/>
          <a:p>
            <a:pPr marL="285750" indent="-285750">
              <a:buFont typeface="Arial" panose="020B0604020202020204" pitchFamily="34" charset="0"/>
              <a:buChar char="•"/>
            </a:pPr>
            <a:r>
              <a:rPr lang="en-US" b="1" u="sng" dirty="0" err="1">
                <a:latin typeface="Times New Roman" panose="02020603050405020304" pitchFamily="18" charset="0"/>
                <a:cs typeface="Times New Roman" panose="02020603050405020304" pitchFamily="18" charset="0"/>
              </a:rPr>
              <a:t>Hoạt</a:t>
            </a:r>
            <a:r>
              <a:rPr lang="en-US" b="1" u="sng" dirty="0">
                <a:latin typeface="Times New Roman" panose="02020603050405020304" pitchFamily="18" charset="0"/>
                <a:cs typeface="Times New Roman" panose="02020603050405020304" pitchFamily="18" charset="0"/>
              </a:rPr>
              <a:t> </a:t>
            </a:r>
            <a:r>
              <a:rPr lang="en-US" b="1" u="sng" dirty="0" err="1">
                <a:latin typeface="Times New Roman" panose="02020603050405020304" pitchFamily="18" charset="0"/>
                <a:cs typeface="Times New Roman" panose="02020603050405020304" pitchFamily="18" charset="0"/>
              </a:rPr>
              <a:t>động</a:t>
            </a:r>
            <a:r>
              <a:rPr lang="en-US" b="1" u="sng" dirty="0">
                <a:latin typeface="Times New Roman" panose="02020603050405020304" pitchFamily="18" charset="0"/>
                <a:cs typeface="Times New Roman" panose="02020603050405020304" pitchFamily="18" charset="0"/>
              </a:rPr>
              <a:t> </a:t>
            </a:r>
            <a:r>
              <a:rPr lang="en-US" b="1" u="sng" dirty="0" err="1">
                <a:latin typeface="Times New Roman" panose="02020603050405020304" pitchFamily="18" charset="0"/>
                <a:cs typeface="Times New Roman" panose="02020603050405020304" pitchFamily="18" charset="0"/>
              </a:rPr>
              <a:t>học</a:t>
            </a:r>
            <a:r>
              <a:rPr lang="en-US" b="1" u="sng" dirty="0">
                <a:latin typeface="Times New Roman" panose="02020603050405020304" pitchFamily="18" charset="0"/>
                <a:cs typeface="Times New Roman" panose="02020603050405020304" pitchFamily="18" charset="0"/>
              </a:rPr>
              <a:t>:</a:t>
            </a:r>
            <a:endParaRPr lang="vi-VN" b="1" u="sng" dirty="0">
              <a:latin typeface="Times New Roman" panose="02020603050405020304" pitchFamily="18" charset="0"/>
              <a:cs typeface="Times New Roman" panose="02020603050405020304" pitchFamily="18" charset="0"/>
            </a:endParaRPr>
          </a:p>
          <a:p>
            <a:endParaRPr lang="en-SG" dirty="0">
              <a:latin typeface="Times New Roman" panose="02020603050405020304" pitchFamily="18" charset="0"/>
              <a:cs typeface="Times New Roman" panose="02020603050405020304" pitchFamily="18" charset="0"/>
            </a:endParaRPr>
          </a:p>
          <a:p>
            <a:r>
              <a:rPr lang="vi-VN" dirty="0">
                <a:latin typeface="Times New Roman" panose="02020603050405020304" pitchFamily="18" charset="0"/>
                <a:cs typeface="Times New Roman" panose="02020603050405020304" pitchFamily="18" charset="0"/>
              </a:rPr>
              <a:t>- Hoạt động khám phá: Khai thác ở trẻ những hiểu biết về sự vật , hiện tượng qua các giờ học khám phá .</a:t>
            </a:r>
            <a:endParaRPr lang="en-SG" dirty="0">
              <a:latin typeface="Times New Roman" panose="02020603050405020304" pitchFamily="18" charset="0"/>
              <a:cs typeface="Times New Roman" panose="02020603050405020304" pitchFamily="18" charset="0"/>
            </a:endParaRPr>
          </a:p>
          <a:p>
            <a:r>
              <a:rPr lang="vi-VN" dirty="0">
                <a:latin typeface="Times New Roman" panose="02020603050405020304" pitchFamily="18" charset="0"/>
                <a:cs typeface="Times New Roman" panose="02020603050405020304" pitchFamily="18" charset="0"/>
              </a:rPr>
              <a:t>- Làm quen với văn học: Những câu chuyện mang tính giải thích hiện tượng khoa học mang lại cho trẻ những trải nghiệm, sự tò mò thú vị và cơ hội để trẻ mang những kiến thức đó vào các hoạt động khác để trải nghiệm.</a:t>
            </a:r>
            <a:endParaRPr lang="en-SG" dirty="0">
              <a:latin typeface="Times New Roman" panose="02020603050405020304" pitchFamily="18" charset="0"/>
              <a:cs typeface="Times New Roman" panose="02020603050405020304" pitchFamily="18" charset="0"/>
            </a:endParaRPr>
          </a:p>
          <a:p>
            <a:r>
              <a:rPr lang="vi-VN" dirty="0">
                <a:latin typeface="Times New Roman" panose="02020603050405020304" pitchFamily="18" charset="0"/>
                <a:cs typeface="Times New Roman" panose="02020603050405020304" pitchFamily="18" charset="0"/>
              </a:rPr>
              <a:t>- Hoạt động làm quen với toán : Hoạt động cho trẻ làm quen với toán với việc hình thành kĩ năng toán sơ đẳng góp phần đáng kể để trẻ tham gia hoạt động steam.</a:t>
            </a:r>
            <a:endParaRPr lang="en-SG" dirty="0">
              <a:latin typeface="Times New Roman" panose="02020603050405020304" pitchFamily="18" charset="0"/>
              <a:cs typeface="Times New Roman" panose="02020603050405020304" pitchFamily="18" charset="0"/>
            </a:endParaRPr>
          </a:p>
          <a:p>
            <a:r>
              <a:rPr lang="vi-VN" dirty="0">
                <a:latin typeface="Times New Roman" panose="02020603050405020304" pitchFamily="18" charset="0"/>
                <a:cs typeface="Times New Roman" panose="02020603050405020304" pitchFamily="18" charset="0"/>
              </a:rPr>
              <a:t> - Hoạt động tạo hình: là quá trình trẻ chơi sáng tạo với màu nước và vô vàn nguyên liệu, điều này tạo cơ hội cho trẻ biết sử dụng phối hợp các nguyên liệu khi tạo ra các sản phẩm, đây là tiền đề để trẻ biết cách kết hợp các nguyên liệu bất kì .</a:t>
            </a:r>
            <a:endParaRPr lang="en-S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1082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randombar(horizontal)">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randombar(horizontal)">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P spid="12"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Rectangle 4"/>
          <p:cNvSpPr/>
          <p:nvPr/>
        </p:nvSpPr>
        <p:spPr>
          <a:xfrm>
            <a:off x="5017476" y="386082"/>
            <a:ext cx="3443618" cy="400110"/>
          </a:xfrm>
          <a:prstGeom prst="rect">
            <a:avLst/>
          </a:prstGeom>
        </p:spPr>
        <p:txBody>
          <a:bodyPr wrap="square">
            <a:spAutoFit/>
          </a:bodyPr>
          <a:lstStyle/>
          <a:p>
            <a:r>
              <a:rPr lang="en-US" sz="2000" b="1" dirty="0">
                <a:solidFill>
                  <a:srgbClr val="FF0000"/>
                </a:solidFill>
                <a:latin typeface="Times New Roman" panose="02020603050405020304" pitchFamily="18" charset="0"/>
                <a:cs typeface="Times New Roman" panose="02020603050405020304" pitchFamily="18" charset="0"/>
              </a:rPr>
              <a:t>II. GIẢI QUYẾT VẤN ĐỀ:</a:t>
            </a:r>
            <a:endParaRPr lang="en-SG" sz="2000" dirty="0">
              <a:solidFill>
                <a:srgbClr val="FF0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2430703" y="786192"/>
            <a:ext cx="8854832" cy="369332"/>
          </a:xfrm>
          <a:prstGeom prst="rect">
            <a:avLst/>
          </a:prstGeom>
        </p:spPr>
        <p:txBody>
          <a:bodyPr wrap="square">
            <a:spAutoFit/>
          </a:bodyPr>
          <a:lstStyle/>
          <a:p>
            <a:r>
              <a:rPr lang="vi-VN" b="1" dirty="0">
                <a:solidFill>
                  <a:srgbClr val="0070C0"/>
                </a:solidFill>
                <a:latin typeface="+mj-lt"/>
              </a:rPr>
              <a:t>3 . Các biện pháp đã tiến hành :</a:t>
            </a:r>
          </a:p>
        </p:txBody>
      </p:sp>
      <p:sp>
        <p:nvSpPr>
          <p:cNvPr id="7" name="Rectangle 6"/>
          <p:cNvSpPr/>
          <p:nvPr/>
        </p:nvSpPr>
        <p:spPr>
          <a:xfrm>
            <a:off x="2430703" y="1155524"/>
            <a:ext cx="8854832" cy="369332"/>
          </a:xfrm>
          <a:prstGeom prst="rect">
            <a:avLst/>
          </a:prstGeom>
        </p:spPr>
        <p:txBody>
          <a:bodyPr wrap="square">
            <a:spAutoFit/>
          </a:bodyPr>
          <a:lstStyle/>
          <a:p>
            <a:r>
              <a:rPr lang="en-US" dirty="0"/>
              <a:t> </a:t>
            </a:r>
            <a:r>
              <a:rPr lang="en-US" b="1" dirty="0">
                <a:latin typeface="Times New Roman" panose="02020603050405020304" pitchFamily="18" charset="0"/>
                <a:cs typeface="Times New Roman" panose="02020603050405020304" pitchFamily="18" charset="0"/>
              </a:rPr>
              <a:t>3.</a:t>
            </a:r>
            <a:r>
              <a:rPr lang="vi-VN" b="1" dirty="0">
                <a:latin typeface="Times New Roman" panose="02020603050405020304" pitchFamily="18" charset="0"/>
                <a:cs typeface="Times New Roman" panose="02020603050405020304" pitchFamily="18" charset="0"/>
              </a:rPr>
              <a:t>3</a:t>
            </a:r>
            <a:r>
              <a:rPr lang="en-US" b="1" dirty="0">
                <a:latin typeface="Times New Roman" panose="02020603050405020304" pitchFamily="18" charset="0"/>
                <a:cs typeface="Times New Roman" panose="02020603050405020304" pitchFamily="18" charset="0"/>
              </a:rPr>
              <a:t>. </a:t>
            </a:r>
            <a:r>
              <a:rPr lang="vi-VN" b="1" dirty="0">
                <a:latin typeface="Times New Roman" panose="02020603050405020304" pitchFamily="18" charset="0"/>
                <a:cs typeface="Times New Roman" panose="02020603050405020304" pitchFamily="18" charset="0"/>
              </a:rPr>
              <a:t>Ứng dụng phương pháp steam vào</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các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hoạt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động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trong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ngày</a:t>
            </a:r>
            <a:r>
              <a:rPr lang="vi-VN" b="1" dirty="0">
                <a:latin typeface="Times New Roman" panose="02020603050405020304" pitchFamily="18" charset="0"/>
                <a:cs typeface="Times New Roman" panose="02020603050405020304" pitchFamily="18" charset="0"/>
              </a:rPr>
              <a:t>: </a:t>
            </a:r>
            <a:endParaRPr lang="en-SG" dirty="0">
              <a:latin typeface="Times New Roman" panose="02020603050405020304" pitchFamily="18" charset="0"/>
              <a:cs typeface="Times New Roman" panose="02020603050405020304" pitchFamily="18" charset="0"/>
            </a:endParaRPr>
          </a:p>
        </p:txBody>
      </p:sp>
      <p:sp>
        <p:nvSpPr>
          <p:cNvPr id="6" name="Rectangle 5"/>
          <p:cNvSpPr/>
          <p:nvPr/>
        </p:nvSpPr>
        <p:spPr>
          <a:xfrm>
            <a:off x="2487070" y="1641684"/>
            <a:ext cx="9350026" cy="4247317"/>
          </a:xfrm>
          <a:prstGeom prst="rect">
            <a:avLst/>
          </a:prstGeom>
        </p:spPr>
        <p:txBody>
          <a:bodyPr wrap="square">
            <a:spAutoFit/>
          </a:bodyPr>
          <a:lstStyle/>
          <a:p>
            <a:pPr marL="285750" indent="-285750">
              <a:buFont typeface="Arial" panose="020B0604020202020204" pitchFamily="34" charset="0"/>
              <a:buChar char="•"/>
            </a:pPr>
            <a:r>
              <a:rPr lang="en-US" b="1" u="sng" dirty="0" err="1">
                <a:latin typeface="Times New Roman" panose="02020603050405020304" pitchFamily="18" charset="0"/>
                <a:cs typeface="Times New Roman" panose="02020603050405020304" pitchFamily="18" charset="0"/>
              </a:rPr>
              <a:t>Hoạt</a:t>
            </a:r>
            <a:r>
              <a:rPr lang="en-US" b="1" u="sng" dirty="0">
                <a:latin typeface="Times New Roman" panose="02020603050405020304" pitchFamily="18" charset="0"/>
                <a:cs typeface="Times New Roman" panose="02020603050405020304" pitchFamily="18" charset="0"/>
              </a:rPr>
              <a:t> </a:t>
            </a:r>
            <a:r>
              <a:rPr lang="en-US" b="1" u="sng" dirty="0" err="1">
                <a:latin typeface="Times New Roman" panose="02020603050405020304" pitchFamily="18" charset="0"/>
                <a:cs typeface="Times New Roman" panose="02020603050405020304" pitchFamily="18" charset="0"/>
              </a:rPr>
              <a:t>động</a:t>
            </a:r>
            <a:r>
              <a:rPr lang="en-US" b="1" u="sng" dirty="0">
                <a:latin typeface="Times New Roman" panose="02020603050405020304" pitchFamily="18" charset="0"/>
                <a:cs typeface="Times New Roman" panose="02020603050405020304" pitchFamily="18" charset="0"/>
              </a:rPr>
              <a:t> </a:t>
            </a:r>
            <a:r>
              <a:rPr lang="vi-VN" b="1" u="sng" dirty="0">
                <a:latin typeface="Times New Roman" panose="02020603050405020304" pitchFamily="18" charset="0"/>
                <a:cs typeface="Times New Roman" panose="02020603050405020304" pitchFamily="18" charset="0"/>
              </a:rPr>
              <a:t>góc</a:t>
            </a:r>
            <a:r>
              <a:rPr lang="en-US" b="1" u="sng" dirty="0">
                <a:latin typeface="Times New Roman" panose="02020603050405020304" pitchFamily="18" charset="0"/>
                <a:cs typeface="Times New Roman" panose="02020603050405020304" pitchFamily="18" charset="0"/>
              </a:rPr>
              <a:t>:</a:t>
            </a:r>
            <a:endParaRPr lang="en-SG" dirty="0">
              <a:latin typeface="Times New Roman" panose="02020603050405020304" pitchFamily="18" charset="0"/>
              <a:cs typeface="Times New Roman" panose="02020603050405020304" pitchFamily="18" charset="0"/>
            </a:endParaRPr>
          </a:p>
          <a:p>
            <a:r>
              <a:rPr lang="en-SG" dirty="0">
                <a:latin typeface="Times New Roman" panose="02020603050405020304" pitchFamily="18" charset="0"/>
                <a:cs typeface="Times New Roman" panose="02020603050405020304" pitchFamily="18" charset="0"/>
              </a:rPr>
              <a:t> - </a:t>
            </a:r>
            <a:r>
              <a:rPr lang="en-SG" dirty="0" err="1">
                <a:latin typeface="Times New Roman" panose="02020603050405020304" pitchFamily="18" charset="0"/>
                <a:cs typeface="Times New Roman" panose="02020603050405020304" pitchFamily="18" charset="0"/>
              </a:rPr>
              <a:t>Góc</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toán</a:t>
            </a:r>
            <a:r>
              <a:rPr lang="en-SG" dirty="0">
                <a:latin typeface="Times New Roman" panose="02020603050405020304" pitchFamily="18" charset="0"/>
                <a:cs typeface="Times New Roman" panose="02020603050405020304" pitchFamily="18" charset="0"/>
              </a:rPr>
              <a:t>:</a:t>
            </a:r>
          </a:p>
          <a:p>
            <a:r>
              <a:rPr lang="en-SG" dirty="0">
                <a:latin typeface="Times New Roman" panose="02020603050405020304" pitchFamily="18" charset="0"/>
                <a:cs typeface="Times New Roman" panose="02020603050405020304" pitchFamily="18" charset="0"/>
              </a:rPr>
              <a:t> + Cho </a:t>
            </a:r>
            <a:r>
              <a:rPr lang="en-SG" dirty="0" err="1">
                <a:latin typeface="Times New Roman" panose="02020603050405020304" pitchFamily="18" charset="0"/>
                <a:cs typeface="Times New Roman" panose="02020603050405020304" pitchFamily="18" charset="0"/>
              </a:rPr>
              <a:t>trẻ</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chơi</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những</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trò</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chơi</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đồ</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chơi</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có</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mục</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đích</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ôn</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luyện</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khái</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niệm</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sơ</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đẳng</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về</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toán</a:t>
            </a:r>
            <a:r>
              <a:rPr lang="en-SG" dirty="0">
                <a:latin typeface="Times New Roman" panose="02020603050405020304" pitchFamily="18" charset="0"/>
                <a:cs typeface="Times New Roman" panose="02020603050405020304" pitchFamily="18" charset="0"/>
              </a:rPr>
              <a:t>.</a:t>
            </a:r>
          </a:p>
          <a:p>
            <a:r>
              <a:rPr lang="en-SG" dirty="0">
                <a:latin typeface="Times New Roman" panose="02020603050405020304" pitchFamily="18" charset="0"/>
                <a:cs typeface="Times New Roman" panose="02020603050405020304" pitchFamily="18" charset="0"/>
              </a:rPr>
              <a:t> + </a:t>
            </a:r>
            <a:r>
              <a:rPr lang="en-SG" dirty="0" err="1">
                <a:latin typeface="Times New Roman" panose="02020603050405020304" pitchFamily="18" charset="0"/>
                <a:cs typeface="Times New Roman" panose="02020603050405020304" pitchFamily="18" charset="0"/>
              </a:rPr>
              <a:t>Phát</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hiện</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tính</a:t>
            </a:r>
            <a:r>
              <a:rPr lang="en-SG" dirty="0">
                <a:latin typeface="Times New Roman" panose="02020603050405020304" pitchFamily="18" charset="0"/>
                <a:cs typeface="Times New Roman" panose="02020603050405020304" pitchFamily="18" charset="0"/>
              </a:rPr>
              <a:t> logic.</a:t>
            </a:r>
          </a:p>
          <a:p>
            <a:r>
              <a:rPr lang="en-SG" dirty="0">
                <a:latin typeface="Times New Roman" panose="02020603050405020304" pitchFamily="18" charset="0"/>
                <a:cs typeface="Times New Roman" panose="02020603050405020304" pitchFamily="18" charset="0"/>
              </a:rPr>
              <a:t> + </a:t>
            </a:r>
            <a:r>
              <a:rPr lang="en-SG" dirty="0" err="1">
                <a:latin typeface="Times New Roman" panose="02020603050405020304" pitchFamily="18" charset="0"/>
                <a:cs typeface="Times New Roman" panose="02020603050405020304" pitchFamily="18" charset="0"/>
              </a:rPr>
              <a:t>Ứng</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dụng</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của</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khái</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niệm</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toán</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vào</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cuộc</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sống</a:t>
            </a:r>
            <a:r>
              <a:rPr lang="en-SG" dirty="0">
                <a:latin typeface="Times New Roman" panose="02020603050405020304" pitchFamily="18" charset="0"/>
                <a:cs typeface="Times New Roman" panose="02020603050405020304" pitchFamily="18" charset="0"/>
              </a:rPr>
              <a:t>.</a:t>
            </a:r>
          </a:p>
          <a:p>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Góc</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tạo</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hình</a:t>
            </a:r>
            <a:r>
              <a:rPr lang="en-SG" dirty="0">
                <a:latin typeface="Times New Roman" panose="02020603050405020304" pitchFamily="18" charset="0"/>
                <a:cs typeface="Times New Roman" panose="02020603050405020304" pitchFamily="18" charset="0"/>
              </a:rPr>
              <a:t>:</a:t>
            </a:r>
          </a:p>
          <a:p>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Trẻ</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sử</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dụng</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kĩ</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năng</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tạo</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hình</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và</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tạo</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ra</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sản</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phẩm</a:t>
            </a:r>
            <a:endParaRPr lang="en-SG" dirty="0">
              <a:latin typeface="Times New Roman" panose="02020603050405020304" pitchFamily="18" charset="0"/>
              <a:cs typeface="Times New Roman" panose="02020603050405020304" pitchFamily="18" charset="0"/>
            </a:endParaRPr>
          </a:p>
          <a:p>
            <a:r>
              <a:rPr lang="en-SG" dirty="0">
                <a:latin typeface="Times New Roman" panose="02020603050405020304" pitchFamily="18" charset="0"/>
                <a:cs typeface="Times New Roman" panose="02020603050405020304" pitchFamily="18" charset="0"/>
              </a:rPr>
              <a:t> + </a:t>
            </a:r>
            <a:r>
              <a:rPr lang="en-SG" dirty="0" err="1">
                <a:latin typeface="Times New Roman" panose="02020603050405020304" pitchFamily="18" charset="0"/>
                <a:cs typeface="Times New Roman" panose="02020603050405020304" pitchFamily="18" charset="0"/>
              </a:rPr>
              <a:t>Phối</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hợp</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các</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kĩ</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năng</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tạo</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hình</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để</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tạo</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ra</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sản</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phẩm</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ứng</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dụng</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các</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kĩ</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năng</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đó</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trong</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cuộc</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sống</a:t>
            </a:r>
            <a:r>
              <a:rPr lang="en-SG" dirty="0">
                <a:latin typeface="Times New Roman" panose="02020603050405020304" pitchFamily="18" charset="0"/>
                <a:cs typeface="Times New Roman" panose="02020603050405020304" pitchFamily="18" charset="0"/>
              </a:rPr>
              <a:t>.</a:t>
            </a:r>
          </a:p>
          <a:p>
            <a:r>
              <a:rPr lang="en-SG" dirty="0">
                <a:latin typeface="Times New Roman" panose="02020603050405020304" pitchFamily="18" charset="0"/>
                <a:cs typeface="Times New Roman" panose="02020603050405020304" pitchFamily="18" charset="0"/>
              </a:rPr>
              <a:t> + </a:t>
            </a:r>
            <a:r>
              <a:rPr lang="en-SG" dirty="0" err="1">
                <a:latin typeface="Times New Roman" panose="02020603050405020304" pitchFamily="18" charset="0"/>
                <a:cs typeface="Times New Roman" panose="02020603050405020304" pitchFamily="18" charset="0"/>
              </a:rPr>
              <a:t>Vẽ</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sáng</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tạo</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theo</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tưởng</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tượng</a:t>
            </a:r>
            <a:r>
              <a:rPr lang="en-SG" dirty="0">
                <a:latin typeface="Times New Roman" panose="02020603050405020304" pitchFamily="18" charset="0"/>
                <a:cs typeface="Times New Roman" panose="02020603050405020304" pitchFamily="18" charset="0"/>
              </a:rPr>
              <a:t>.</a:t>
            </a:r>
          </a:p>
          <a:p>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Góc</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sách</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truyện</a:t>
            </a:r>
            <a:r>
              <a:rPr lang="en-SG" dirty="0">
                <a:latin typeface="Times New Roman" panose="02020603050405020304" pitchFamily="18" charset="0"/>
                <a:cs typeface="Times New Roman" panose="02020603050405020304" pitchFamily="18" charset="0"/>
              </a:rPr>
              <a:t>:</a:t>
            </a:r>
          </a:p>
          <a:p>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Tăng</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cường</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cho</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trẻ</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các</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loại</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sách</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hình</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về</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khoa</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học</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sách</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hướng</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dẫn</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thí</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nghiệm</a:t>
            </a:r>
            <a:r>
              <a:rPr lang="en-SG" dirty="0">
                <a:latin typeface="Times New Roman" panose="02020603050405020304" pitchFamily="18" charset="0"/>
                <a:cs typeface="Times New Roman" panose="02020603050405020304" pitchFamily="18" charset="0"/>
              </a:rPr>
              <a:t>.            </a:t>
            </a:r>
          </a:p>
          <a:p>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Sách</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hướng</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dẫn</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sử</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dụng</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dụng</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cụ</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kĩ</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thuật</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đúng</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cách</a:t>
            </a:r>
            <a:r>
              <a:rPr lang="en-SG" dirty="0">
                <a:latin typeface="Times New Roman" panose="02020603050405020304" pitchFamily="18" charset="0"/>
                <a:cs typeface="Times New Roman" panose="02020603050405020304" pitchFamily="18" charset="0"/>
              </a:rPr>
              <a:t> </a:t>
            </a:r>
            <a:r>
              <a:rPr lang="en-SG" dirty="0" err="1">
                <a:latin typeface="Times New Roman" panose="02020603050405020304" pitchFamily="18" charset="0"/>
                <a:cs typeface="Times New Roman" panose="02020603050405020304" pitchFamily="18" charset="0"/>
              </a:rPr>
              <a:t>và</a:t>
            </a:r>
            <a:r>
              <a:rPr lang="en-SG" dirty="0">
                <a:latin typeface="Times New Roman" panose="02020603050405020304" pitchFamily="18" charset="0"/>
                <a:cs typeface="Times New Roman" panose="02020603050405020304" pitchFamily="18" charset="0"/>
              </a:rPr>
              <a:t> an </a:t>
            </a:r>
            <a:r>
              <a:rPr lang="en-SG" dirty="0" err="1">
                <a:latin typeface="Times New Roman" panose="02020603050405020304" pitchFamily="18" charset="0"/>
                <a:cs typeface="Times New Roman" panose="02020603050405020304" pitchFamily="18" charset="0"/>
              </a:rPr>
              <a:t>toàn</a:t>
            </a:r>
            <a:r>
              <a:rPr lang="en-SG" dirty="0">
                <a:latin typeface="Times New Roman" panose="02020603050405020304" pitchFamily="18" charset="0"/>
                <a:cs typeface="Times New Roman" panose="02020603050405020304" pitchFamily="18" charset="0"/>
              </a:rPr>
              <a:t>.</a:t>
            </a:r>
          </a:p>
          <a:p>
            <a:r>
              <a:rPr lang="vi-VN" dirty="0">
                <a:latin typeface="Times New Roman" panose="02020603050405020304" pitchFamily="18" charset="0"/>
                <a:cs typeface="Times New Roman" panose="02020603050405020304" pitchFamily="18" charset="0"/>
              </a:rPr>
              <a:t>-Góc ứng dụng steam :</a:t>
            </a:r>
            <a:endParaRPr lang="en-SG" dirty="0">
              <a:latin typeface="Times New Roman" panose="02020603050405020304" pitchFamily="18" charset="0"/>
              <a:cs typeface="Times New Roman" panose="02020603050405020304" pitchFamily="18" charset="0"/>
            </a:endParaRPr>
          </a:p>
          <a:p>
            <a:r>
              <a:rPr lang="vi-VN" dirty="0">
                <a:latin typeface="Times New Roman" panose="02020603050405020304" pitchFamily="18" charset="0"/>
                <a:cs typeface="Times New Roman" panose="02020603050405020304" pitchFamily="18" charset="0"/>
              </a:rPr>
              <a:t>+ Thử nghiệm làm , xây dựng các sản phẩm theo bản thiết kế </a:t>
            </a:r>
            <a:endParaRPr lang="en-SG" dirty="0">
              <a:latin typeface="Times New Roman" panose="02020603050405020304" pitchFamily="18" charset="0"/>
              <a:cs typeface="Times New Roman" panose="02020603050405020304" pitchFamily="18" charset="0"/>
            </a:endParaRPr>
          </a:p>
          <a:p>
            <a:r>
              <a:rPr lang="vi-VN" dirty="0">
                <a:latin typeface="Times New Roman" panose="02020603050405020304" pitchFamily="18" charset="0"/>
                <a:cs typeface="Times New Roman" panose="02020603050405020304" pitchFamily="18" charset="0"/>
              </a:rPr>
              <a:t>+ Các hoạt động steam theo nhóm nhỏ </a:t>
            </a:r>
            <a:endParaRPr lang="en-S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5578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randombar(horizont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Rectangle 4"/>
          <p:cNvSpPr/>
          <p:nvPr/>
        </p:nvSpPr>
        <p:spPr>
          <a:xfrm>
            <a:off x="5017476" y="386082"/>
            <a:ext cx="3443618" cy="400110"/>
          </a:xfrm>
          <a:prstGeom prst="rect">
            <a:avLst/>
          </a:prstGeom>
        </p:spPr>
        <p:txBody>
          <a:bodyPr wrap="square">
            <a:spAutoFit/>
          </a:bodyPr>
          <a:lstStyle/>
          <a:p>
            <a:r>
              <a:rPr lang="en-US" sz="2000" b="1" dirty="0">
                <a:solidFill>
                  <a:srgbClr val="FF0000"/>
                </a:solidFill>
                <a:latin typeface="Times New Roman" panose="02020603050405020304" pitchFamily="18" charset="0"/>
                <a:cs typeface="Times New Roman" panose="02020603050405020304" pitchFamily="18" charset="0"/>
              </a:rPr>
              <a:t>II. GIẢI QUYẾT VẤN ĐỀ:</a:t>
            </a:r>
            <a:endParaRPr lang="en-SG" sz="2000" dirty="0">
              <a:solidFill>
                <a:srgbClr val="FF0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2430703" y="786192"/>
            <a:ext cx="8854832" cy="369332"/>
          </a:xfrm>
          <a:prstGeom prst="rect">
            <a:avLst/>
          </a:prstGeom>
        </p:spPr>
        <p:txBody>
          <a:bodyPr wrap="square">
            <a:spAutoFit/>
          </a:bodyPr>
          <a:lstStyle/>
          <a:p>
            <a:r>
              <a:rPr lang="vi-VN" b="1" dirty="0">
                <a:solidFill>
                  <a:srgbClr val="0070C0"/>
                </a:solidFill>
                <a:latin typeface="+mj-lt"/>
              </a:rPr>
              <a:t>3 . Các biện pháp đã tiến hành :</a:t>
            </a:r>
          </a:p>
        </p:txBody>
      </p:sp>
      <p:sp>
        <p:nvSpPr>
          <p:cNvPr id="7" name="Rectangle 6"/>
          <p:cNvSpPr/>
          <p:nvPr/>
        </p:nvSpPr>
        <p:spPr>
          <a:xfrm>
            <a:off x="2430703" y="1155524"/>
            <a:ext cx="8854832" cy="369332"/>
          </a:xfrm>
          <a:prstGeom prst="rect">
            <a:avLst/>
          </a:prstGeom>
        </p:spPr>
        <p:txBody>
          <a:bodyPr wrap="square">
            <a:spAutoFit/>
          </a:bodyPr>
          <a:lstStyle/>
          <a:p>
            <a:r>
              <a:rPr lang="en-US" dirty="0"/>
              <a:t> </a:t>
            </a:r>
            <a:r>
              <a:rPr lang="en-US" b="1" dirty="0">
                <a:latin typeface="Times New Roman" panose="02020603050405020304" pitchFamily="18" charset="0"/>
                <a:cs typeface="Times New Roman" panose="02020603050405020304" pitchFamily="18" charset="0"/>
              </a:rPr>
              <a:t>3.</a:t>
            </a:r>
            <a:r>
              <a:rPr lang="vi-VN" b="1" dirty="0">
                <a:latin typeface="Times New Roman" panose="02020603050405020304" pitchFamily="18" charset="0"/>
                <a:cs typeface="Times New Roman" panose="02020603050405020304" pitchFamily="18" charset="0"/>
              </a:rPr>
              <a:t>3</a:t>
            </a:r>
            <a:r>
              <a:rPr lang="en-US" b="1" dirty="0">
                <a:latin typeface="Times New Roman" panose="02020603050405020304" pitchFamily="18" charset="0"/>
                <a:cs typeface="Times New Roman" panose="02020603050405020304" pitchFamily="18" charset="0"/>
              </a:rPr>
              <a:t>. </a:t>
            </a:r>
            <a:r>
              <a:rPr lang="vi-VN" b="1" dirty="0">
                <a:latin typeface="Times New Roman" panose="02020603050405020304" pitchFamily="18" charset="0"/>
                <a:cs typeface="Times New Roman" panose="02020603050405020304" pitchFamily="18" charset="0"/>
              </a:rPr>
              <a:t>Ứng dụng phương pháp steam vào</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các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hoạt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động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trong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ngày</a:t>
            </a:r>
            <a:r>
              <a:rPr lang="vi-VN" b="1" dirty="0">
                <a:latin typeface="Times New Roman" panose="02020603050405020304" pitchFamily="18" charset="0"/>
                <a:cs typeface="Times New Roman" panose="02020603050405020304" pitchFamily="18" charset="0"/>
              </a:rPr>
              <a:t>: </a:t>
            </a:r>
            <a:endParaRPr lang="en-SG" dirty="0">
              <a:latin typeface="Times New Roman" panose="02020603050405020304" pitchFamily="18" charset="0"/>
              <a:cs typeface="Times New Roman" panose="02020603050405020304" pitchFamily="18" charset="0"/>
            </a:endParaRPr>
          </a:p>
        </p:txBody>
      </p:sp>
      <p:graphicFrame>
        <p:nvGraphicFramePr>
          <p:cNvPr id="2" name="Table 1"/>
          <p:cNvGraphicFramePr>
            <a:graphicFrameLocks noGrp="1"/>
          </p:cNvGraphicFramePr>
          <p:nvPr/>
        </p:nvGraphicFramePr>
        <p:xfrm>
          <a:off x="2638915" y="1555634"/>
          <a:ext cx="8200740" cy="5195731"/>
        </p:xfrm>
        <a:graphic>
          <a:graphicData uri="http://schemas.openxmlformats.org/drawingml/2006/table">
            <a:tbl>
              <a:tblPr firstRow="1" firstCol="1" bandRow="1">
                <a:tableStyleId>{5C22544A-7EE6-4342-B048-85BDC9FD1C3A}</a:tableStyleId>
              </a:tblPr>
              <a:tblGrid>
                <a:gridCol w="1274894">
                  <a:extLst>
                    <a:ext uri="{9D8B030D-6E8A-4147-A177-3AD203B41FA5}">
                      <a16:colId xmlns:a16="http://schemas.microsoft.com/office/drawing/2014/main" val="32153783"/>
                    </a:ext>
                  </a:extLst>
                </a:gridCol>
                <a:gridCol w="6925846">
                  <a:extLst>
                    <a:ext uri="{9D8B030D-6E8A-4147-A177-3AD203B41FA5}">
                      <a16:colId xmlns:a16="http://schemas.microsoft.com/office/drawing/2014/main" val="3558263992"/>
                    </a:ext>
                  </a:extLst>
                </a:gridCol>
              </a:tblGrid>
              <a:tr h="339871">
                <a:tc>
                  <a:txBody>
                    <a:bodyPr/>
                    <a:lstStyle/>
                    <a:p>
                      <a:pPr algn="just">
                        <a:spcBef>
                          <a:spcPts val="600"/>
                        </a:spcBef>
                        <a:spcAft>
                          <a:spcPts val="0"/>
                        </a:spcAft>
                      </a:pPr>
                      <a:r>
                        <a:rPr lang="en-SG" sz="1100" dirty="0" err="1">
                          <a:effectLst/>
                        </a:rPr>
                        <a:t>Tháng</a:t>
                      </a:r>
                      <a:r>
                        <a:rPr lang="en-SG" sz="1100" dirty="0">
                          <a:effectLst/>
                        </a:rPr>
                        <a:t> </a:t>
                      </a:r>
                      <a:r>
                        <a:rPr lang="en-SG" sz="1100" dirty="0" err="1">
                          <a:effectLst/>
                        </a:rPr>
                        <a:t>thực</a:t>
                      </a:r>
                      <a:r>
                        <a:rPr lang="en-SG" sz="1100" dirty="0">
                          <a:effectLst/>
                        </a:rPr>
                        <a:t> </a:t>
                      </a:r>
                      <a:r>
                        <a:rPr lang="en-SG" sz="1100" dirty="0" err="1">
                          <a:effectLst/>
                        </a:rPr>
                        <a:t>hiện</a:t>
                      </a:r>
                      <a:endParaRPr lang="en-SG"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1010" marR="31010" marT="31010" marB="31010"/>
                </a:tc>
                <a:tc>
                  <a:txBody>
                    <a:bodyPr/>
                    <a:lstStyle/>
                    <a:p>
                      <a:pPr algn="just">
                        <a:spcBef>
                          <a:spcPts val="600"/>
                        </a:spcBef>
                        <a:spcAft>
                          <a:spcPts val="0"/>
                        </a:spcAft>
                      </a:pPr>
                      <a:r>
                        <a:rPr lang="en-SG" sz="1100" dirty="0" err="1">
                          <a:effectLst/>
                        </a:rPr>
                        <a:t>Nội</a:t>
                      </a:r>
                      <a:r>
                        <a:rPr lang="en-SG" sz="1100" dirty="0">
                          <a:effectLst/>
                        </a:rPr>
                        <a:t> dung </a:t>
                      </a:r>
                      <a:r>
                        <a:rPr lang="en-SG" sz="1100" dirty="0" err="1">
                          <a:effectLst/>
                        </a:rPr>
                        <a:t>tổ</a:t>
                      </a:r>
                      <a:r>
                        <a:rPr lang="en-SG" sz="1100" dirty="0">
                          <a:effectLst/>
                        </a:rPr>
                        <a:t> </a:t>
                      </a:r>
                      <a:r>
                        <a:rPr lang="en-SG" sz="1100" dirty="0" err="1">
                          <a:effectLst/>
                        </a:rPr>
                        <a:t>chức</a:t>
                      </a:r>
                      <a:r>
                        <a:rPr lang="en-SG" sz="1100" dirty="0">
                          <a:effectLst/>
                        </a:rPr>
                        <a:t> </a:t>
                      </a:r>
                      <a:r>
                        <a:rPr lang="en-SG" sz="1100" dirty="0" err="1">
                          <a:effectLst/>
                        </a:rPr>
                        <a:t>hoạt</a:t>
                      </a:r>
                      <a:r>
                        <a:rPr lang="en-SG" sz="1100" dirty="0">
                          <a:effectLst/>
                        </a:rPr>
                        <a:t> </a:t>
                      </a:r>
                      <a:r>
                        <a:rPr lang="en-SG" sz="1100" dirty="0" err="1">
                          <a:effectLst/>
                        </a:rPr>
                        <a:t>đông</a:t>
                      </a:r>
                      <a:r>
                        <a:rPr lang="en-SG" sz="1100" dirty="0">
                          <a:effectLst/>
                        </a:rPr>
                        <a:t> </a:t>
                      </a:r>
                      <a:r>
                        <a:rPr lang="vi-VN" sz="1100" dirty="0">
                          <a:effectLst/>
                        </a:rPr>
                        <a:t>góc</a:t>
                      </a:r>
                      <a:r>
                        <a:rPr lang="en-SG" sz="1100" dirty="0">
                          <a:effectLst/>
                        </a:rPr>
                        <a:t> </a:t>
                      </a:r>
                      <a:r>
                        <a:rPr lang="en-SG" sz="1100" dirty="0" err="1">
                          <a:effectLst/>
                        </a:rPr>
                        <a:t>ứng</a:t>
                      </a:r>
                      <a:r>
                        <a:rPr lang="en-SG" sz="1100" dirty="0">
                          <a:effectLst/>
                        </a:rPr>
                        <a:t> </a:t>
                      </a:r>
                      <a:r>
                        <a:rPr lang="en-SG" sz="1100" dirty="0" err="1">
                          <a:effectLst/>
                        </a:rPr>
                        <a:t>dụng</a:t>
                      </a:r>
                      <a:r>
                        <a:rPr lang="en-SG" sz="1100" dirty="0">
                          <a:effectLst/>
                        </a:rPr>
                        <a:t> </a:t>
                      </a:r>
                      <a:r>
                        <a:rPr lang="en-SG" sz="1100" dirty="0" err="1">
                          <a:effectLst/>
                        </a:rPr>
                        <a:t>phương</a:t>
                      </a:r>
                      <a:r>
                        <a:rPr lang="en-SG" sz="1100" dirty="0">
                          <a:effectLst/>
                        </a:rPr>
                        <a:t> </a:t>
                      </a:r>
                      <a:r>
                        <a:rPr lang="en-SG" sz="1100" dirty="0" err="1">
                          <a:effectLst/>
                        </a:rPr>
                        <a:t>pháp</a:t>
                      </a:r>
                      <a:r>
                        <a:rPr lang="en-SG" sz="1100" dirty="0">
                          <a:effectLst/>
                        </a:rPr>
                        <a:t> </a:t>
                      </a:r>
                      <a:r>
                        <a:rPr lang="en-SG" sz="1100" dirty="0" err="1">
                          <a:effectLst/>
                        </a:rPr>
                        <a:t>giáo</a:t>
                      </a:r>
                      <a:r>
                        <a:rPr lang="en-SG" sz="1100" dirty="0">
                          <a:effectLst/>
                        </a:rPr>
                        <a:t> </a:t>
                      </a:r>
                      <a:r>
                        <a:rPr lang="en-SG" sz="1100" dirty="0" err="1">
                          <a:effectLst/>
                        </a:rPr>
                        <a:t>dục</a:t>
                      </a:r>
                      <a:r>
                        <a:rPr lang="en-SG" sz="1100" dirty="0">
                          <a:effectLst/>
                        </a:rPr>
                        <a:t> STEAM</a:t>
                      </a:r>
                      <a:endParaRPr lang="en-SG"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1010" marR="31010" marT="31010" marB="31010"/>
                </a:tc>
                <a:extLst>
                  <a:ext uri="{0D108BD9-81ED-4DB2-BD59-A6C34878D82A}">
                    <a16:rowId xmlns:a16="http://schemas.microsoft.com/office/drawing/2014/main" val="440220382"/>
                  </a:ext>
                </a:extLst>
              </a:tr>
              <a:tr h="478796">
                <a:tc>
                  <a:txBody>
                    <a:bodyPr/>
                    <a:lstStyle/>
                    <a:p>
                      <a:pPr algn="just">
                        <a:spcAft>
                          <a:spcPts val="750"/>
                        </a:spcAft>
                      </a:pPr>
                      <a:r>
                        <a:rPr lang="en-SG" sz="1100" dirty="0" err="1">
                          <a:effectLst/>
                        </a:rPr>
                        <a:t>Tháng</a:t>
                      </a:r>
                      <a:r>
                        <a:rPr lang="en-SG" sz="1100" dirty="0">
                          <a:effectLst/>
                        </a:rPr>
                        <a:t> 9</a:t>
                      </a:r>
                      <a:endParaRPr lang="en-SG"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1010" marR="31010" marT="31010" marB="31010"/>
                </a:tc>
                <a:tc>
                  <a:txBody>
                    <a:bodyPr/>
                    <a:lstStyle/>
                    <a:p>
                      <a:pPr marR="152400" algn="just">
                        <a:spcAft>
                          <a:spcPts val="0"/>
                        </a:spcAft>
                      </a:pPr>
                      <a:r>
                        <a:rPr lang="vi-VN" sz="1100">
                          <a:effectLst/>
                        </a:rPr>
                        <a:t>-</a:t>
                      </a:r>
                      <a:r>
                        <a:rPr lang="en-SG" sz="1100">
                          <a:effectLst/>
                        </a:rPr>
                        <a:t>Làm 1 bảng tên.</a:t>
                      </a:r>
                      <a:endParaRPr lang="en-SG" sz="1000">
                        <a:effectLst/>
                      </a:endParaRPr>
                    </a:p>
                    <a:p>
                      <a:pPr marR="152400" algn="just">
                        <a:spcAft>
                          <a:spcPts val="0"/>
                        </a:spcAft>
                      </a:pPr>
                      <a:r>
                        <a:rPr lang="vi-VN" sz="1100">
                          <a:effectLst/>
                        </a:rPr>
                        <a:t>-</a:t>
                      </a:r>
                      <a:r>
                        <a:rPr lang="en-SG" sz="1100">
                          <a:effectLst/>
                        </a:rPr>
                        <a:t>Đóng đinh theo hình vẽ.</a:t>
                      </a:r>
                      <a:endParaRPr lang="en-SG" sz="1000">
                        <a:effectLst/>
                      </a:endParaRPr>
                    </a:p>
                    <a:p>
                      <a:pPr marR="152400" algn="just">
                        <a:spcAft>
                          <a:spcPts val="0"/>
                        </a:spcAft>
                      </a:pPr>
                      <a:r>
                        <a:rPr lang="vi-VN" sz="1100">
                          <a:effectLst/>
                        </a:rPr>
                        <a:t>-</a:t>
                      </a:r>
                      <a:r>
                        <a:rPr lang="en-SG" sz="1100">
                          <a:effectLst/>
                        </a:rPr>
                        <a:t>Giải cứu bức tường.</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31010" marR="31010" marT="31010" marB="31010"/>
                </a:tc>
                <a:extLst>
                  <a:ext uri="{0D108BD9-81ED-4DB2-BD59-A6C34878D82A}">
                    <a16:rowId xmlns:a16="http://schemas.microsoft.com/office/drawing/2014/main" val="280123383"/>
                  </a:ext>
                </a:extLst>
              </a:tr>
              <a:tr h="478796">
                <a:tc>
                  <a:txBody>
                    <a:bodyPr/>
                    <a:lstStyle/>
                    <a:p>
                      <a:pPr algn="just">
                        <a:spcAft>
                          <a:spcPts val="750"/>
                        </a:spcAft>
                      </a:pPr>
                      <a:r>
                        <a:rPr lang="en-SG" sz="1100" dirty="0" err="1">
                          <a:effectLst/>
                        </a:rPr>
                        <a:t>Tháng</a:t>
                      </a:r>
                      <a:r>
                        <a:rPr lang="en-SG" sz="1100" dirty="0">
                          <a:effectLst/>
                        </a:rPr>
                        <a:t> 10</a:t>
                      </a:r>
                      <a:endParaRPr lang="en-SG"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1010" marR="31010" marT="31010" marB="31010"/>
                </a:tc>
                <a:tc>
                  <a:txBody>
                    <a:bodyPr/>
                    <a:lstStyle/>
                    <a:p>
                      <a:pPr marR="152400" algn="l">
                        <a:spcAft>
                          <a:spcPts val="0"/>
                        </a:spcAft>
                      </a:pPr>
                      <a:r>
                        <a:rPr lang="vi-VN" sz="1100" dirty="0">
                          <a:effectLst/>
                        </a:rPr>
                        <a:t>-X</a:t>
                      </a:r>
                      <a:r>
                        <a:rPr lang="en-US" sz="1100" dirty="0" err="1">
                          <a:effectLst/>
                        </a:rPr>
                        <a:t>ây</a:t>
                      </a:r>
                      <a:r>
                        <a:rPr lang="en-US" sz="1100" dirty="0">
                          <a:effectLst/>
                        </a:rPr>
                        <a:t> </a:t>
                      </a:r>
                      <a:r>
                        <a:rPr lang="en-US" sz="1100" dirty="0" err="1">
                          <a:effectLst/>
                        </a:rPr>
                        <a:t>tòa</a:t>
                      </a:r>
                      <a:r>
                        <a:rPr lang="en-US" sz="1100" dirty="0">
                          <a:effectLst/>
                        </a:rPr>
                        <a:t> </a:t>
                      </a:r>
                      <a:r>
                        <a:rPr lang="en-US" sz="1100" dirty="0" err="1">
                          <a:effectLst/>
                        </a:rPr>
                        <a:t>tháp</a:t>
                      </a:r>
                      <a:r>
                        <a:rPr lang="en-US" sz="1100" dirty="0">
                          <a:effectLst/>
                        </a:rPr>
                        <a:t> </a:t>
                      </a:r>
                      <a:r>
                        <a:rPr lang="en-US" sz="1100" dirty="0" err="1">
                          <a:effectLst/>
                        </a:rPr>
                        <a:t>từ</a:t>
                      </a:r>
                      <a:r>
                        <a:rPr lang="en-US" sz="1100" dirty="0">
                          <a:effectLst/>
                        </a:rPr>
                        <a:t> </a:t>
                      </a:r>
                      <a:r>
                        <a:rPr lang="en-US" sz="1100" dirty="0" err="1">
                          <a:effectLst/>
                        </a:rPr>
                        <a:t>mỳ</a:t>
                      </a:r>
                      <a:r>
                        <a:rPr lang="en-US" sz="1100" dirty="0">
                          <a:effectLst/>
                        </a:rPr>
                        <a:t> </a:t>
                      </a:r>
                      <a:r>
                        <a:rPr lang="en-US" sz="1100" dirty="0" err="1">
                          <a:effectLst/>
                        </a:rPr>
                        <a:t>spaghety</a:t>
                      </a:r>
                      <a:r>
                        <a:rPr lang="en-US" sz="1100" dirty="0">
                          <a:effectLst/>
                        </a:rPr>
                        <a:t> </a:t>
                      </a:r>
                      <a:endParaRPr lang="en-SG" sz="1000" dirty="0">
                        <a:effectLst/>
                      </a:endParaRPr>
                    </a:p>
                    <a:p>
                      <a:pPr marR="152400" algn="l">
                        <a:spcAft>
                          <a:spcPts val="0"/>
                        </a:spcAft>
                      </a:pPr>
                      <a:r>
                        <a:rPr lang="vi-VN" sz="1100" dirty="0">
                          <a:effectLst/>
                        </a:rPr>
                        <a:t>-L</a:t>
                      </a:r>
                      <a:r>
                        <a:rPr lang="en-US" sz="1100" dirty="0" err="1">
                          <a:effectLst/>
                        </a:rPr>
                        <a:t>àm</a:t>
                      </a:r>
                      <a:r>
                        <a:rPr lang="en-US" sz="1100" dirty="0">
                          <a:effectLst/>
                        </a:rPr>
                        <a:t> </a:t>
                      </a:r>
                      <a:r>
                        <a:rPr lang="en-US" sz="1100" dirty="0" err="1">
                          <a:effectLst/>
                        </a:rPr>
                        <a:t>quạt</a:t>
                      </a:r>
                      <a:r>
                        <a:rPr lang="en-US" sz="1100" dirty="0">
                          <a:effectLst/>
                        </a:rPr>
                        <a:t> </a:t>
                      </a:r>
                      <a:r>
                        <a:rPr lang="en-US" sz="1100" dirty="0" err="1">
                          <a:effectLst/>
                        </a:rPr>
                        <a:t>có</a:t>
                      </a:r>
                      <a:r>
                        <a:rPr lang="en-US" sz="1100" dirty="0">
                          <a:effectLst/>
                        </a:rPr>
                        <a:t> </a:t>
                      </a:r>
                      <a:r>
                        <a:rPr lang="en-US" sz="1100" dirty="0" err="1">
                          <a:effectLst/>
                        </a:rPr>
                        <a:t>thể</a:t>
                      </a:r>
                      <a:r>
                        <a:rPr lang="en-US" sz="1100" dirty="0">
                          <a:effectLst/>
                        </a:rPr>
                        <a:t> quay </a:t>
                      </a:r>
                      <a:r>
                        <a:rPr lang="en-US" sz="1100" dirty="0" err="1">
                          <a:effectLst/>
                        </a:rPr>
                        <a:t>được</a:t>
                      </a:r>
                      <a:r>
                        <a:rPr lang="en-US" sz="1100" dirty="0">
                          <a:effectLst/>
                        </a:rPr>
                        <a:t> </a:t>
                      </a:r>
                      <a:endParaRPr lang="en-SG" sz="1000" dirty="0">
                        <a:effectLst/>
                      </a:endParaRPr>
                    </a:p>
                    <a:p>
                      <a:pPr algn="l">
                        <a:spcAft>
                          <a:spcPts val="0"/>
                        </a:spcAft>
                      </a:pPr>
                      <a:r>
                        <a:rPr lang="vi-VN" sz="1100" dirty="0">
                          <a:effectLst/>
                        </a:rPr>
                        <a:t>- L</a:t>
                      </a:r>
                      <a:r>
                        <a:rPr lang="en-US" sz="1100" dirty="0" err="1">
                          <a:effectLst/>
                        </a:rPr>
                        <a:t>àm</a:t>
                      </a:r>
                      <a:r>
                        <a:rPr lang="en-US" sz="1100" dirty="0">
                          <a:effectLst/>
                        </a:rPr>
                        <a:t> </a:t>
                      </a:r>
                      <a:r>
                        <a:rPr lang="en-US" sz="1100" dirty="0" err="1">
                          <a:effectLst/>
                        </a:rPr>
                        <a:t>rối</a:t>
                      </a:r>
                      <a:r>
                        <a:rPr lang="en-US" sz="1100" dirty="0">
                          <a:effectLst/>
                        </a:rPr>
                        <a:t> </a:t>
                      </a:r>
                      <a:r>
                        <a:rPr lang="en-US" sz="1100" dirty="0" err="1">
                          <a:effectLst/>
                        </a:rPr>
                        <a:t>cử</a:t>
                      </a:r>
                      <a:r>
                        <a:rPr lang="en-US" sz="1100" dirty="0">
                          <a:effectLst/>
                        </a:rPr>
                        <a:t> </a:t>
                      </a:r>
                      <a:r>
                        <a:rPr lang="en-US" sz="1100" dirty="0" err="1">
                          <a:effectLst/>
                        </a:rPr>
                        <a:t>động</a:t>
                      </a:r>
                      <a:r>
                        <a:rPr lang="en-US" sz="1100" dirty="0">
                          <a:effectLst/>
                        </a:rPr>
                        <a:t> </a:t>
                      </a:r>
                      <a:r>
                        <a:rPr lang="en-US" sz="1100" dirty="0" err="1">
                          <a:effectLst/>
                        </a:rPr>
                        <a:t>tay</a:t>
                      </a:r>
                      <a:endParaRPr lang="en-SG"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1010" marR="31010" marT="31010" marB="31010"/>
                </a:tc>
                <a:extLst>
                  <a:ext uri="{0D108BD9-81ED-4DB2-BD59-A6C34878D82A}">
                    <a16:rowId xmlns:a16="http://schemas.microsoft.com/office/drawing/2014/main" val="3893184425"/>
                  </a:ext>
                </a:extLst>
              </a:tr>
              <a:tr h="339871">
                <a:tc>
                  <a:txBody>
                    <a:bodyPr/>
                    <a:lstStyle/>
                    <a:p>
                      <a:pPr algn="just">
                        <a:spcAft>
                          <a:spcPts val="750"/>
                        </a:spcAft>
                      </a:pPr>
                      <a:r>
                        <a:rPr lang="en-SG" sz="1100">
                          <a:effectLst/>
                        </a:rPr>
                        <a:t>Tháng 11</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31010" marR="31010" marT="31010" marB="31010"/>
                </a:tc>
                <a:tc>
                  <a:txBody>
                    <a:bodyPr/>
                    <a:lstStyle/>
                    <a:p>
                      <a:pPr marR="152400" algn="l">
                        <a:spcAft>
                          <a:spcPts val="0"/>
                        </a:spcAft>
                      </a:pPr>
                      <a:r>
                        <a:rPr lang="vi-VN" sz="1100" dirty="0">
                          <a:effectLst/>
                        </a:rPr>
                        <a:t>-</a:t>
                      </a:r>
                      <a:r>
                        <a:rPr lang="en-US" sz="1100" dirty="0" err="1">
                          <a:effectLst/>
                        </a:rPr>
                        <a:t>Làm</a:t>
                      </a:r>
                      <a:r>
                        <a:rPr lang="en-US" sz="1100" dirty="0">
                          <a:effectLst/>
                        </a:rPr>
                        <a:t> </a:t>
                      </a:r>
                      <a:r>
                        <a:rPr lang="en-US" sz="1100" dirty="0" err="1">
                          <a:effectLst/>
                        </a:rPr>
                        <a:t>ga</a:t>
                      </a:r>
                      <a:r>
                        <a:rPr lang="en-US" sz="1100" dirty="0">
                          <a:effectLst/>
                        </a:rPr>
                        <a:t> </a:t>
                      </a:r>
                      <a:r>
                        <a:rPr lang="en-US" sz="1100" dirty="0" err="1">
                          <a:effectLst/>
                        </a:rPr>
                        <a:t>ra</a:t>
                      </a:r>
                      <a:r>
                        <a:rPr lang="en-US" sz="1100" dirty="0">
                          <a:effectLst/>
                        </a:rPr>
                        <a:t> ô </a:t>
                      </a:r>
                      <a:r>
                        <a:rPr lang="en-US" sz="1100" dirty="0" err="1">
                          <a:effectLst/>
                        </a:rPr>
                        <a:t>tô</a:t>
                      </a:r>
                      <a:r>
                        <a:rPr lang="en-US" sz="1100" dirty="0">
                          <a:effectLst/>
                        </a:rPr>
                        <a:t> </a:t>
                      </a:r>
                      <a:r>
                        <a:rPr lang="en-US" sz="1100" dirty="0" err="1">
                          <a:effectLst/>
                        </a:rPr>
                        <a:t>hai</a:t>
                      </a:r>
                      <a:r>
                        <a:rPr lang="en-US" sz="1100" dirty="0">
                          <a:effectLst/>
                        </a:rPr>
                        <a:t> </a:t>
                      </a:r>
                      <a:r>
                        <a:rPr lang="en-US" sz="1100" dirty="0" err="1">
                          <a:effectLst/>
                        </a:rPr>
                        <a:t>tầng</a:t>
                      </a:r>
                      <a:r>
                        <a:rPr lang="en-US" sz="1100" dirty="0">
                          <a:effectLst/>
                        </a:rPr>
                        <a:t> </a:t>
                      </a:r>
                      <a:r>
                        <a:rPr lang="en-US" sz="1100" dirty="0" err="1">
                          <a:effectLst/>
                        </a:rPr>
                        <a:t>có</a:t>
                      </a:r>
                      <a:r>
                        <a:rPr lang="en-US" sz="1100" dirty="0">
                          <a:effectLst/>
                        </a:rPr>
                        <a:t> </a:t>
                      </a:r>
                      <a:r>
                        <a:rPr lang="en-US" sz="1100" dirty="0" err="1">
                          <a:effectLst/>
                        </a:rPr>
                        <a:t>đường</a:t>
                      </a:r>
                      <a:r>
                        <a:rPr lang="en-US" sz="1100" dirty="0">
                          <a:effectLst/>
                        </a:rPr>
                        <a:t> </a:t>
                      </a:r>
                      <a:r>
                        <a:rPr lang="en-US" sz="1100" dirty="0" err="1">
                          <a:effectLst/>
                        </a:rPr>
                        <a:t>đi</a:t>
                      </a:r>
                      <a:r>
                        <a:rPr lang="en-US" sz="1100" dirty="0">
                          <a:effectLst/>
                        </a:rPr>
                        <a:t> </a:t>
                      </a:r>
                      <a:r>
                        <a:rPr lang="en-US" sz="1100" dirty="0" err="1">
                          <a:effectLst/>
                        </a:rPr>
                        <a:t>lên</a:t>
                      </a:r>
                      <a:r>
                        <a:rPr lang="en-US" sz="1100" dirty="0">
                          <a:effectLst/>
                        </a:rPr>
                        <a:t> , </a:t>
                      </a:r>
                      <a:r>
                        <a:rPr lang="en-US" sz="1100" dirty="0" err="1">
                          <a:effectLst/>
                        </a:rPr>
                        <a:t>xuống</a:t>
                      </a:r>
                      <a:r>
                        <a:rPr lang="en-US" sz="1100" dirty="0">
                          <a:effectLst/>
                        </a:rPr>
                        <a:t> </a:t>
                      </a:r>
                      <a:endParaRPr lang="en-SG" sz="1000" dirty="0">
                        <a:effectLst/>
                      </a:endParaRPr>
                    </a:p>
                    <a:p>
                      <a:pPr marR="152400" algn="just">
                        <a:spcAft>
                          <a:spcPts val="0"/>
                        </a:spcAft>
                      </a:pPr>
                      <a:r>
                        <a:rPr lang="vi-VN" sz="1100" dirty="0">
                          <a:effectLst/>
                        </a:rPr>
                        <a:t>-L</a:t>
                      </a:r>
                      <a:r>
                        <a:rPr lang="en-US" sz="1100" dirty="0" err="1">
                          <a:effectLst/>
                        </a:rPr>
                        <a:t>àm</a:t>
                      </a:r>
                      <a:r>
                        <a:rPr lang="en-US" sz="1100" dirty="0">
                          <a:effectLst/>
                        </a:rPr>
                        <a:t> </a:t>
                      </a:r>
                      <a:r>
                        <a:rPr lang="en-US" sz="1100" dirty="0" err="1">
                          <a:effectLst/>
                        </a:rPr>
                        <a:t>thuyền</a:t>
                      </a:r>
                      <a:r>
                        <a:rPr lang="en-US" sz="1100" dirty="0">
                          <a:effectLst/>
                        </a:rPr>
                        <a:t> </a:t>
                      </a:r>
                      <a:r>
                        <a:rPr lang="en-US" sz="1100" dirty="0" err="1">
                          <a:effectLst/>
                        </a:rPr>
                        <a:t>có</a:t>
                      </a:r>
                      <a:r>
                        <a:rPr lang="en-US" sz="1100" dirty="0">
                          <a:effectLst/>
                        </a:rPr>
                        <a:t> </a:t>
                      </a:r>
                      <a:r>
                        <a:rPr lang="en-US" sz="1100" dirty="0" err="1">
                          <a:effectLst/>
                        </a:rPr>
                        <a:t>thể</a:t>
                      </a:r>
                      <a:r>
                        <a:rPr lang="en-US" sz="1100" dirty="0">
                          <a:effectLst/>
                        </a:rPr>
                        <a:t> </a:t>
                      </a:r>
                      <a:r>
                        <a:rPr lang="en-US" sz="1100" dirty="0" err="1">
                          <a:effectLst/>
                        </a:rPr>
                        <a:t>chạy</a:t>
                      </a:r>
                      <a:r>
                        <a:rPr lang="en-US" sz="1100" dirty="0">
                          <a:effectLst/>
                        </a:rPr>
                        <a:t> </a:t>
                      </a:r>
                      <a:r>
                        <a:rPr lang="en-US" sz="1100" dirty="0" err="1">
                          <a:effectLst/>
                        </a:rPr>
                        <a:t>được</a:t>
                      </a:r>
                      <a:endParaRPr lang="en-SG"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1010" marR="31010" marT="31010" marB="31010"/>
                </a:tc>
                <a:extLst>
                  <a:ext uri="{0D108BD9-81ED-4DB2-BD59-A6C34878D82A}">
                    <a16:rowId xmlns:a16="http://schemas.microsoft.com/office/drawing/2014/main" val="1253694543"/>
                  </a:ext>
                </a:extLst>
              </a:tr>
              <a:tr h="478796">
                <a:tc>
                  <a:txBody>
                    <a:bodyPr/>
                    <a:lstStyle/>
                    <a:p>
                      <a:pPr algn="just">
                        <a:spcAft>
                          <a:spcPts val="750"/>
                        </a:spcAft>
                      </a:pPr>
                      <a:r>
                        <a:rPr lang="en-SG" sz="1100">
                          <a:effectLst/>
                        </a:rPr>
                        <a:t>Tháng 12</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31010" marR="31010" marT="31010" marB="31010"/>
                </a:tc>
                <a:tc>
                  <a:txBody>
                    <a:bodyPr/>
                    <a:lstStyle/>
                    <a:p>
                      <a:pPr marR="152400" algn="l">
                        <a:spcAft>
                          <a:spcPts val="0"/>
                        </a:spcAft>
                      </a:pPr>
                      <a:r>
                        <a:rPr lang="vi-VN" sz="1100" dirty="0">
                          <a:effectLst/>
                        </a:rPr>
                        <a:t>-Bộ bàn ghế mới</a:t>
                      </a:r>
                      <a:endParaRPr lang="en-SG" sz="1000" dirty="0">
                        <a:effectLst/>
                      </a:endParaRPr>
                    </a:p>
                    <a:p>
                      <a:pPr marR="152400" algn="l">
                        <a:spcAft>
                          <a:spcPts val="0"/>
                        </a:spcAft>
                      </a:pPr>
                      <a:r>
                        <a:rPr lang="vi-VN" sz="1100" dirty="0">
                          <a:effectLst/>
                        </a:rPr>
                        <a:t>-Làm con côn trùng có cánh cử động</a:t>
                      </a:r>
                      <a:endParaRPr lang="en-SG" sz="1000" dirty="0">
                        <a:effectLst/>
                      </a:endParaRPr>
                    </a:p>
                    <a:p>
                      <a:pPr marR="152400" algn="just">
                        <a:spcAft>
                          <a:spcPts val="0"/>
                        </a:spcAft>
                      </a:pPr>
                      <a:r>
                        <a:rPr lang="vi-VN" sz="1100" dirty="0">
                          <a:effectLst/>
                        </a:rPr>
                        <a:t>-</a:t>
                      </a:r>
                      <a:r>
                        <a:rPr lang="en-US" sz="1100" dirty="0" err="1">
                          <a:effectLst/>
                        </a:rPr>
                        <a:t>Nhà</a:t>
                      </a:r>
                      <a:r>
                        <a:rPr lang="en-US" sz="1100" dirty="0">
                          <a:effectLst/>
                        </a:rPr>
                        <a:t> </a:t>
                      </a:r>
                      <a:r>
                        <a:rPr lang="en-US" sz="1100" dirty="0" err="1">
                          <a:effectLst/>
                        </a:rPr>
                        <a:t>của</a:t>
                      </a:r>
                      <a:r>
                        <a:rPr lang="en-US" sz="1100" dirty="0">
                          <a:effectLst/>
                        </a:rPr>
                        <a:t> </a:t>
                      </a:r>
                      <a:r>
                        <a:rPr lang="en-US" sz="1100" dirty="0" err="1">
                          <a:effectLst/>
                        </a:rPr>
                        <a:t>các</a:t>
                      </a:r>
                      <a:r>
                        <a:rPr lang="en-US" sz="1100" dirty="0">
                          <a:effectLst/>
                        </a:rPr>
                        <a:t> con </a:t>
                      </a:r>
                      <a:r>
                        <a:rPr lang="en-US" sz="1100" dirty="0" err="1">
                          <a:effectLst/>
                        </a:rPr>
                        <a:t>vật</a:t>
                      </a:r>
                      <a:r>
                        <a:rPr lang="en-US" sz="1100" dirty="0">
                          <a:effectLst/>
                        </a:rPr>
                        <a:t> </a:t>
                      </a:r>
                      <a:r>
                        <a:rPr lang="en-US" sz="1100" dirty="0" err="1">
                          <a:effectLst/>
                        </a:rPr>
                        <a:t>nhỏ</a:t>
                      </a:r>
                      <a:r>
                        <a:rPr lang="en-US" sz="1100" dirty="0">
                          <a:effectLst/>
                        </a:rPr>
                        <a:t>.</a:t>
                      </a:r>
                      <a:endParaRPr lang="en-SG"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1010" marR="31010" marT="31010" marB="31010"/>
                </a:tc>
                <a:extLst>
                  <a:ext uri="{0D108BD9-81ED-4DB2-BD59-A6C34878D82A}">
                    <a16:rowId xmlns:a16="http://schemas.microsoft.com/office/drawing/2014/main" val="2968656125"/>
                  </a:ext>
                </a:extLst>
              </a:tr>
              <a:tr h="406026">
                <a:tc>
                  <a:txBody>
                    <a:bodyPr/>
                    <a:lstStyle/>
                    <a:p>
                      <a:pPr algn="just">
                        <a:spcAft>
                          <a:spcPts val="750"/>
                        </a:spcAft>
                      </a:pPr>
                      <a:r>
                        <a:rPr lang="en-SG" sz="1100">
                          <a:effectLst/>
                        </a:rPr>
                        <a:t>Tháng 1</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31010" marR="31010" marT="31010" marB="31010"/>
                </a:tc>
                <a:tc>
                  <a:txBody>
                    <a:bodyPr/>
                    <a:lstStyle/>
                    <a:p>
                      <a:pPr algn="l">
                        <a:spcAft>
                          <a:spcPts val="750"/>
                        </a:spcAft>
                      </a:pPr>
                      <a:r>
                        <a:rPr lang="vi-VN" sz="1100" dirty="0">
                          <a:effectLst/>
                        </a:rPr>
                        <a:t>- In hình lá</a:t>
                      </a:r>
                      <a:endParaRPr lang="en-SG" sz="1000" dirty="0">
                        <a:effectLst/>
                      </a:endParaRPr>
                    </a:p>
                    <a:p>
                      <a:pPr algn="l">
                        <a:spcAft>
                          <a:spcPts val="750"/>
                        </a:spcAft>
                      </a:pPr>
                      <a:r>
                        <a:rPr lang="vi-VN" sz="1100" dirty="0">
                          <a:effectLst/>
                        </a:rPr>
                        <a:t>- Làm Làm hàng rào đẩy được cửa</a:t>
                      </a:r>
                      <a:endParaRPr lang="en-SG"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1010" marR="31010" marT="31010" marB="31010"/>
                </a:tc>
                <a:extLst>
                  <a:ext uri="{0D108BD9-81ED-4DB2-BD59-A6C34878D82A}">
                    <a16:rowId xmlns:a16="http://schemas.microsoft.com/office/drawing/2014/main" val="1046989316"/>
                  </a:ext>
                </a:extLst>
              </a:tr>
              <a:tr h="406026">
                <a:tc>
                  <a:txBody>
                    <a:bodyPr/>
                    <a:lstStyle/>
                    <a:p>
                      <a:pPr algn="just">
                        <a:spcAft>
                          <a:spcPts val="750"/>
                        </a:spcAft>
                      </a:pPr>
                      <a:r>
                        <a:rPr lang="en-SG" sz="1100">
                          <a:effectLst/>
                        </a:rPr>
                        <a:t>Tháng 2</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31010" marR="31010" marT="31010" marB="31010"/>
                </a:tc>
                <a:tc>
                  <a:txBody>
                    <a:bodyPr/>
                    <a:lstStyle/>
                    <a:p>
                      <a:pPr algn="just">
                        <a:spcAft>
                          <a:spcPts val="750"/>
                        </a:spcAft>
                      </a:pPr>
                      <a:r>
                        <a:rPr lang="vi-VN" sz="1100" dirty="0">
                          <a:effectLst/>
                        </a:rPr>
                        <a:t>-</a:t>
                      </a:r>
                      <a:r>
                        <a:rPr lang="en-SG" sz="1100" dirty="0" err="1">
                          <a:effectLst/>
                        </a:rPr>
                        <a:t>Trang</a:t>
                      </a:r>
                      <a:r>
                        <a:rPr lang="en-SG" sz="1100" dirty="0">
                          <a:effectLst/>
                        </a:rPr>
                        <a:t> </a:t>
                      </a:r>
                      <a:r>
                        <a:rPr lang="en-SG" sz="1100" dirty="0" err="1">
                          <a:effectLst/>
                        </a:rPr>
                        <a:t>trí</a:t>
                      </a:r>
                      <a:r>
                        <a:rPr lang="en-SG" sz="1100" dirty="0">
                          <a:effectLst/>
                        </a:rPr>
                        <a:t> </a:t>
                      </a:r>
                      <a:r>
                        <a:rPr lang="en-SG" sz="1100" dirty="0" err="1">
                          <a:effectLst/>
                        </a:rPr>
                        <a:t>góc</a:t>
                      </a:r>
                      <a:r>
                        <a:rPr lang="en-SG" sz="1100" dirty="0">
                          <a:effectLst/>
                        </a:rPr>
                        <a:t> </a:t>
                      </a:r>
                      <a:r>
                        <a:rPr lang="en-SG" sz="1100" dirty="0" err="1">
                          <a:effectLst/>
                        </a:rPr>
                        <a:t>nhỏ</a:t>
                      </a:r>
                      <a:r>
                        <a:rPr lang="en-SG" sz="1100" dirty="0">
                          <a:effectLst/>
                        </a:rPr>
                        <a:t> </a:t>
                      </a:r>
                      <a:r>
                        <a:rPr lang="en-SG" sz="1100" dirty="0" err="1">
                          <a:effectLst/>
                        </a:rPr>
                        <a:t>đón</a:t>
                      </a:r>
                      <a:r>
                        <a:rPr lang="en-SG" sz="1100" dirty="0">
                          <a:effectLst/>
                        </a:rPr>
                        <a:t> </a:t>
                      </a:r>
                      <a:r>
                        <a:rPr lang="en-SG" sz="1100" dirty="0" err="1">
                          <a:effectLst/>
                        </a:rPr>
                        <a:t>Tết</a:t>
                      </a:r>
                      <a:r>
                        <a:rPr lang="en-SG" sz="1100" dirty="0">
                          <a:effectLst/>
                        </a:rPr>
                        <a:t>.</a:t>
                      </a:r>
                      <a:endParaRPr lang="en-SG" sz="1000" dirty="0">
                        <a:effectLst/>
                      </a:endParaRPr>
                    </a:p>
                    <a:p>
                      <a:pPr algn="just">
                        <a:spcAft>
                          <a:spcPts val="750"/>
                        </a:spcAft>
                      </a:pPr>
                      <a:r>
                        <a:rPr lang="vi-VN" sz="1100" dirty="0">
                          <a:effectLst/>
                        </a:rPr>
                        <a:t>-</a:t>
                      </a:r>
                      <a:r>
                        <a:rPr lang="en-SG" sz="1100" dirty="0">
                          <a:effectLst/>
                        </a:rPr>
                        <a:t> </a:t>
                      </a:r>
                      <a:r>
                        <a:rPr lang="en-SG" sz="1100" dirty="0" err="1">
                          <a:effectLst/>
                        </a:rPr>
                        <a:t>Bức</a:t>
                      </a:r>
                      <a:r>
                        <a:rPr lang="en-SG" sz="1100" dirty="0">
                          <a:effectLst/>
                        </a:rPr>
                        <a:t> </a:t>
                      </a:r>
                      <a:r>
                        <a:rPr lang="en-SG" sz="1100" dirty="0" err="1">
                          <a:effectLst/>
                        </a:rPr>
                        <a:t>tranh</a:t>
                      </a:r>
                      <a:r>
                        <a:rPr lang="en-SG" sz="1100" dirty="0">
                          <a:effectLst/>
                        </a:rPr>
                        <a:t> </a:t>
                      </a:r>
                      <a:r>
                        <a:rPr lang="en-SG" sz="1100" dirty="0" err="1">
                          <a:effectLst/>
                        </a:rPr>
                        <a:t>sắc</a:t>
                      </a:r>
                      <a:r>
                        <a:rPr lang="en-SG" sz="1100" dirty="0">
                          <a:effectLst/>
                        </a:rPr>
                        <a:t> </a:t>
                      </a:r>
                      <a:r>
                        <a:rPr lang="en-SG" sz="1100" dirty="0" err="1">
                          <a:effectLst/>
                        </a:rPr>
                        <a:t>màu</a:t>
                      </a:r>
                      <a:r>
                        <a:rPr lang="en-SG" sz="1100" dirty="0">
                          <a:effectLst/>
                        </a:rPr>
                        <a:t>.</a:t>
                      </a:r>
                      <a:endParaRPr lang="en-SG"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1010" marR="31010" marT="31010" marB="31010"/>
                </a:tc>
                <a:extLst>
                  <a:ext uri="{0D108BD9-81ED-4DB2-BD59-A6C34878D82A}">
                    <a16:rowId xmlns:a16="http://schemas.microsoft.com/office/drawing/2014/main" val="2889283393"/>
                  </a:ext>
                </a:extLst>
              </a:tr>
              <a:tr h="611106">
                <a:tc>
                  <a:txBody>
                    <a:bodyPr/>
                    <a:lstStyle/>
                    <a:p>
                      <a:pPr algn="just">
                        <a:spcAft>
                          <a:spcPts val="750"/>
                        </a:spcAft>
                      </a:pPr>
                      <a:r>
                        <a:rPr lang="en-SG" sz="1100">
                          <a:effectLst/>
                        </a:rPr>
                        <a:t>Tháng 3</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31010" marR="31010" marT="31010" marB="31010"/>
                </a:tc>
                <a:tc>
                  <a:txBody>
                    <a:bodyPr/>
                    <a:lstStyle/>
                    <a:p>
                      <a:pPr algn="just">
                        <a:spcAft>
                          <a:spcPts val="750"/>
                        </a:spcAft>
                      </a:pPr>
                      <a:r>
                        <a:rPr lang="en-SG" sz="1100" dirty="0">
                          <a:effectLst/>
                        </a:rPr>
                        <a:t>- </a:t>
                      </a:r>
                      <a:r>
                        <a:rPr lang="en-SG" sz="1100" dirty="0" err="1">
                          <a:effectLst/>
                        </a:rPr>
                        <a:t>Những</a:t>
                      </a:r>
                      <a:r>
                        <a:rPr lang="en-SG" sz="1100" dirty="0">
                          <a:effectLst/>
                        </a:rPr>
                        <a:t> </a:t>
                      </a:r>
                      <a:r>
                        <a:rPr lang="en-SG" sz="1100" dirty="0" err="1">
                          <a:effectLst/>
                        </a:rPr>
                        <a:t>chiếc</a:t>
                      </a:r>
                      <a:r>
                        <a:rPr lang="en-SG" sz="1100" dirty="0">
                          <a:effectLst/>
                        </a:rPr>
                        <a:t> </a:t>
                      </a:r>
                      <a:r>
                        <a:rPr lang="en-SG" sz="1100" dirty="0" err="1">
                          <a:effectLst/>
                        </a:rPr>
                        <a:t>thuyền</a:t>
                      </a:r>
                      <a:r>
                        <a:rPr lang="en-SG" sz="1100" dirty="0">
                          <a:effectLst/>
                        </a:rPr>
                        <a:t>.</a:t>
                      </a:r>
                      <a:endParaRPr lang="en-SG" sz="1000" dirty="0">
                        <a:effectLst/>
                      </a:endParaRPr>
                    </a:p>
                    <a:p>
                      <a:pPr algn="just">
                        <a:spcAft>
                          <a:spcPts val="750"/>
                        </a:spcAft>
                      </a:pPr>
                      <a:r>
                        <a:rPr lang="en-SG" sz="1100" dirty="0">
                          <a:effectLst/>
                        </a:rPr>
                        <a:t>- </a:t>
                      </a:r>
                      <a:r>
                        <a:rPr lang="en-SG" sz="1100" dirty="0" err="1">
                          <a:effectLst/>
                        </a:rPr>
                        <a:t>Tên</a:t>
                      </a:r>
                      <a:r>
                        <a:rPr lang="en-SG" sz="1100" dirty="0">
                          <a:effectLst/>
                        </a:rPr>
                        <a:t> </a:t>
                      </a:r>
                      <a:r>
                        <a:rPr lang="en-SG" sz="1100" dirty="0" err="1">
                          <a:effectLst/>
                        </a:rPr>
                        <a:t>lửa</a:t>
                      </a:r>
                      <a:r>
                        <a:rPr lang="en-SG" sz="1100" dirty="0">
                          <a:effectLst/>
                        </a:rPr>
                        <a:t> </a:t>
                      </a:r>
                      <a:r>
                        <a:rPr lang="en-SG" sz="1100" dirty="0" err="1">
                          <a:effectLst/>
                        </a:rPr>
                        <a:t>bóng</a:t>
                      </a:r>
                      <a:r>
                        <a:rPr lang="en-SG" sz="1100" dirty="0">
                          <a:effectLst/>
                        </a:rPr>
                        <a:t> bay</a:t>
                      </a:r>
                      <a:endParaRPr lang="en-SG" sz="1000" dirty="0">
                        <a:effectLst/>
                      </a:endParaRPr>
                    </a:p>
                    <a:p>
                      <a:pPr algn="just">
                        <a:spcAft>
                          <a:spcPts val="750"/>
                        </a:spcAft>
                      </a:pPr>
                      <a:r>
                        <a:rPr lang="en-SG" sz="1100" dirty="0">
                          <a:effectLst/>
                        </a:rPr>
                        <a:t>- </a:t>
                      </a:r>
                      <a:r>
                        <a:rPr lang="en-SG" sz="1100" dirty="0" err="1">
                          <a:effectLst/>
                        </a:rPr>
                        <a:t>Xây</a:t>
                      </a:r>
                      <a:r>
                        <a:rPr lang="en-SG" sz="1100" dirty="0">
                          <a:effectLst/>
                        </a:rPr>
                        <a:t> </a:t>
                      </a:r>
                      <a:r>
                        <a:rPr lang="en-SG" sz="1100" dirty="0" err="1">
                          <a:effectLst/>
                        </a:rPr>
                        <a:t>ga</a:t>
                      </a:r>
                      <a:r>
                        <a:rPr lang="en-SG" sz="1100" dirty="0">
                          <a:effectLst/>
                        </a:rPr>
                        <a:t> </a:t>
                      </a:r>
                      <a:r>
                        <a:rPr lang="en-SG" sz="1100" dirty="0" err="1">
                          <a:effectLst/>
                        </a:rPr>
                        <a:t>ra</a:t>
                      </a:r>
                      <a:r>
                        <a:rPr lang="en-SG" sz="1100" dirty="0">
                          <a:effectLst/>
                        </a:rPr>
                        <a:t> ô </a:t>
                      </a:r>
                      <a:r>
                        <a:rPr lang="en-SG" sz="1100" dirty="0" err="1">
                          <a:effectLst/>
                        </a:rPr>
                        <a:t>tô</a:t>
                      </a:r>
                      <a:endParaRPr lang="en-SG"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1010" marR="31010" marT="31010" marB="31010"/>
                </a:tc>
                <a:extLst>
                  <a:ext uri="{0D108BD9-81ED-4DB2-BD59-A6C34878D82A}">
                    <a16:rowId xmlns:a16="http://schemas.microsoft.com/office/drawing/2014/main" val="3058709200"/>
                  </a:ext>
                </a:extLst>
              </a:tr>
              <a:tr h="611106">
                <a:tc>
                  <a:txBody>
                    <a:bodyPr/>
                    <a:lstStyle/>
                    <a:p>
                      <a:pPr algn="just">
                        <a:spcAft>
                          <a:spcPts val="750"/>
                        </a:spcAft>
                      </a:pPr>
                      <a:r>
                        <a:rPr lang="en-SG" sz="1100">
                          <a:effectLst/>
                        </a:rPr>
                        <a:t>Tháng 4</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31010" marR="31010" marT="31010" marB="31010"/>
                </a:tc>
                <a:tc>
                  <a:txBody>
                    <a:bodyPr/>
                    <a:lstStyle/>
                    <a:p>
                      <a:pPr algn="just">
                        <a:spcAft>
                          <a:spcPts val="750"/>
                        </a:spcAft>
                      </a:pPr>
                      <a:r>
                        <a:rPr lang="en-SG" sz="1100" dirty="0">
                          <a:effectLst/>
                        </a:rPr>
                        <a:t>- Chong </a:t>
                      </a:r>
                      <a:r>
                        <a:rPr lang="en-SG" sz="1100" dirty="0" err="1">
                          <a:effectLst/>
                        </a:rPr>
                        <a:t>chóng</a:t>
                      </a:r>
                      <a:r>
                        <a:rPr lang="en-SG" sz="1100" dirty="0">
                          <a:effectLst/>
                        </a:rPr>
                        <a:t> </a:t>
                      </a:r>
                      <a:r>
                        <a:rPr lang="en-SG" sz="1100" dirty="0" err="1">
                          <a:effectLst/>
                        </a:rPr>
                        <a:t>gió</a:t>
                      </a:r>
                      <a:endParaRPr lang="en-SG" sz="1000" dirty="0">
                        <a:effectLst/>
                      </a:endParaRPr>
                    </a:p>
                    <a:p>
                      <a:pPr algn="just">
                        <a:spcAft>
                          <a:spcPts val="750"/>
                        </a:spcAft>
                      </a:pPr>
                      <a:r>
                        <a:rPr lang="vi-VN" sz="1100" dirty="0">
                          <a:effectLst/>
                        </a:rPr>
                        <a:t>- Nhà nổi</a:t>
                      </a:r>
                      <a:endParaRPr lang="en-SG" sz="1000" dirty="0">
                        <a:effectLst/>
                      </a:endParaRPr>
                    </a:p>
                    <a:p>
                      <a:pPr algn="just">
                        <a:spcAft>
                          <a:spcPts val="750"/>
                        </a:spcAft>
                      </a:pPr>
                      <a:r>
                        <a:rPr lang="vi-VN" sz="1100" dirty="0">
                          <a:effectLst/>
                        </a:rPr>
                        <a:t>-Máy làm kem</a:t>
                      </a:r>
                      <a:endParaRPr lang="en-SG"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1010" marR="31010" marT="31010" marB="31010"/>
                </a:tc>
                <a:extLst>
                  <a:ext uri="{0D108BD9-81ED-4DB2-BD59-A6C34878D82A}">
                    <a16:rowId xmlns:a16="http://schemas.microsoft.com/office/drawing/2014/main" val="3860895147"/>
                  </a:ext>
                </a:extLst>
              </a:tr>
              <a:tr h="200945">
                <a:tc>
                  <a:txBody>
                    <a:bodyPr/>
                    <a:lstStyle/>
                    <a:p>
                      <a:pPr algn="just">
                        <a:spcAft>
                          <a:spcPts val="750"/>
                        </a:spcAft>
                      </a:pPr>
                      <a:r>
                        <a:rPr lang="en-SG" sz="1100">
                          <a:effectLst/>
                        </a:rPr>
                        <a:t>Tháng 5</a:t>
                      </a:r>
                      <a:endParaRPr lang="en-SG" sz="1000">
                        <a:effectLst/>
                        <a:latin typeface="Arial" panose="020B0604020202020204" pitchFamily="34" charset="0"/>
                        <a:ea typeface="Times New Roman" panose="02020603050405020304" pitchFamily="18" charset="0"/>
                        <a:cs typeface="Times New Roman" panose="02020603050405020304" pitchFamily="18" charset="0"/>
                      </a:endParaRPr>
                    </a:p>
                  </a:txBody>
                  <a:tcPr marL="31010" marR="31010" marT="31010" marB="31010"/>
                </a:tc>
                <a:tc>
                  <a:txBody>
                    <a:bodyPr/>
                    <a:lstStyle/>
                    <a:p>
                      <a:pPr algn="just">
                        <a:spcAft>
                          <a:spcPts val="750"/>
                        </a:spcAft>
                      </a:pPr>
                      <a:r>
                        <a:rPr lang="en-SG" sz="1100" dirty="0">
                          <a:effectLst/>
                        </a:rPr>
                        <a:t>- </a:t>
                      </a:r>
                      <a:r>
                        <a:rPr lang="en-SG" sz="1100" dirty="0" err="1">
                          <a:effectLst/>
                        </a:rPr>
                        <a:t>Thùng</a:t>
                      </a:r>
                      <a:r>
                        <a:rPr lang="en-SG" sz="1100" dirty="0">
                          <a:effectLst/>
                        </a:rPr>
                        <a:t> </a:t>
                      </a:r>
                      <a:r>
                        <a:rPr lang="en-SG" sz="1100" dirty="0" err="1">
                          <a:effectLst/>
                        </a:rPr>
                        <a:t>rác</a:t>
                      </a:r>
                      <a:r>
                        <a:rPr lang="en-SG" sz="1100" dirty="0">
                          <a:effectLst/>
                        </a:rPr>
                        <a:t> </a:t>
                      </a:r>
                      <a:r>
                        <a:rPr lang="en-SG" sz="1100" dirty="0" err="1">
                          <a:effectLst/>
                        </a:rPr>
                        <a:t>thông</a:t>
                      </a:r>
                      <a:r>
                        <a:rPr lang="en-SG" sz="1100" dirty="0">
                          <a:effectLst/>
                        </a:rPr>
                        <a:t> minh</a:t>
                      </a:r>
                      <a:endParaRPr lang="en-SG"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1010" marR="31010" marT="31010" marB="31010"/>
                </a:tc>
                <a:extLst>
                  <a:ext uri="{0D108BD9-81ED-4DB2-BD59-A6C34878D82A}">
                    <a16:rowId xmlns:a16="http://schemas.microsoft.com/office/drawing/2014/main" val="1272282196"/>
                  </a:ext>
                </a:extLst>
              </a:tr>
            </a:tbl>
          </a:graphicData>
        </a:graphic>
      </p:graphicFrame>
      <p:sp>
        <p:nvSpPr>
          <p:cNvPr id="3" name="Rectangle 1"/>
          <p:cNvSpPr>
            <a:spLocks noChangeArrowheads="1"/>
          </p:cNvSpPr>
          <p:nvPr/>
        </p:nvSpPr>
        <p:spPr bwMode="auto">
          <a:xfrm>
            <a:off x="9867052" y="302523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SG"/>
          </a:p>
        </p:txBody>
      </p:sp>
    </p:spTree>
    <p:extLst>
      <p:ext uri="{BB962C8B-B14F-4D97-AF65-F5344CB8AC3E}">
        <p14:creationId xmlns:p14="http://schemas.microsoft.com/office/powerpoint/2010/main" val="2472162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Rectangle 4"/>
          <p:cNvSpPr/>
          <p:nvPr/>
        </p:nvSpPr>
        <p:spPr>
          <a:xfrm>
            <a:off x="5017476" y="386082"/>
            <a:ext cx="3443618" cy="400110"/>
          </a:xfrm>
          <a:prstGeom prst="rect">
            <a:avLst/>
          </a:prstGeom>
        </p:spPr>
        <p:txBody>
          <a:bodyPr wrap="square">
            <a:spAutoFit/>
          </a:bodyPr>
          <a:lstStyle/>
          <a:p>
            <a:r>
              <a:rPr lang="en-US" sz="2000" b="1" dirty="0">
                <a:solidFill>
                  <a:srgbClr val="FF0000"/>
                </a:solidFill>
                <a:latin typeface="Times New Roman" panose="02020603050405020304" pitchFamily="18" charset="0"/>
                <a:cs typeface="Times New Roman" panose="02020603050405020304" pitchFamily="18" charset="0"/>
              </a:rPr>
              <a:t>II. GIẢI QUYẾT VẤN ĐỀ:</a:t>
            </a:r>
            <a:endParaRPr lang="en-SG" sz="2000" dirty="0">
              <a:solidFill>
                <a:srgbClr val="FF0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2430703" y="786192"/>
            <a:ext cx="8854832" cy="369332"/>
          </a:xfrm>
          <a:prstGeom prst="rect">
            <a:avLst/>
          </a:prstGeom>
        </p:spPr>
        <p:txBody>
          <a:bodyPr wrap="square">
            <a:spAutoFit/>
          </a:bodyPr>
          <a:lstStyle/>
          <a:p>
            <a:r>
              <a:rPr lang="vi-VN" b="1" dirty="0">
                <a:solidFill>
                  <a:srgbClr val="0070C0"/>
                </a:solidFill>
                <a:latin typeface="+mj-lt"/>
              </a:rPr>
              <a:t>3 . Các biện pháp đã tiến hành :</a:t>
            </a:r>
          </a:p>
        </p:txBody>
      </p:sp>
      <p:sp>
        <p:nvSpPr>
          <p:cNvPr id="7" name="Rectangle 6"/>
          <p:cNvSpPr/>
          <p:nvPr/>
        </p:nvSpPr>
        <p:spPr>
          <a:xfrm>
            <a:off x="2430703" y="1155524"/>
            <a:ext cx="8854832" cy="369332"/>
          </a:xfrm>
          <a:prstGeom prst="rect">
            <a:avLst/>
          </a:prstGeom>
        </p:spPr>
        <p:txBody>
          <a:bodyPr wrap="square">
            <a:spAutoFit/>
          </a:bodyPr>
          <a:lstStyle/>
          <a:p>
            <a:r>
              <a:rPr lang="en-US" dirty="0"/>
              <a:t> </a:t>
            </a:r>
            <a:r>
              <a:rPr lang="en-US" b="1" dirty="0">
                <a:latin typeface="Times New Roman" panose="02020603050405020304" pitchFamily="18" charset="0"/>
                <a:cs typeface="Times New Roman" panose="02020603050405020304" pitchFamily="18" charset="0"/>
              </a:rPr>
              <a:t>3.2. </a:t>
            </a:r>
            <a:r>
              <a:rPr lang="vi-VN" b="1" dirty="0">
                <a:latin typeface="Times New Roman" panose="02020603050405020304" pitchFamily="18" charset="0"/>
                <a:cs typeface="Times New Roman" panose="02020603050405020304" pitchFamily="18" charset="0"/>
              </a:rPr>
              <a:t>Ứng dụng phương pháp steam vào</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các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hoạt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động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trong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ngày</a:t>
            </a:r>
            <a:r>
              <a:rPr lang="vi-VN" b="1" dirty="0">
                <a:latin typeface="Times New Roman" panose="02020603050405020304" pitchFamily="18" charset="0"/>
                <a:cs typeface="Times New Roman" panose="02020603050405020304" pitchFamily="18" charset="0"/>
              </a:rPr>
              <a:t>: </a:t>
            </a:r>
            <a:endParaRPr lang="en-SG" dirty="0">
              <a:latin typeface="Times New Roman" panose="02020603050405020304" pitchFamily="18" charset="0"/>
              <a:cs typeface="Times New Roman" panose="02020603050405020304" pitchFamily="18" charset="0"/>
            </a:endParaRPr>
          </a:p>
        </p:txBody>
      </p:sp>
      <p:sp>
        <p:nvSpPr>
          <p:cNvPr id="6" name="Rectangle 5"/>
          <p:cNvSpPr/>
          <p:nvPr/>
        </p:nvSpPr>
        <p:spPr>
          <a:xfrm>
            <a:off x="2430703" y="1524856"/>
            <a:ext cx="9350026" cy="3139321"/>
          </a:xfrm>
          <a:prstGeom prst="rect">
            <a:avLst/>
          </a:prstGeom>
        </p:spPr>
        <p:txBody>
          <a:bodyPr wrap="square">
            <a:spAutoFit/>
          </a:bodyPr>
          <a:lstStyle/>
          <a:p>
            <a:pPr marL="285750" indent="-285750" algn="just">
              <a:buFont typeface="Arial" panose="020B0604020202020204" pitchFamily="34" charset="0"/>
              <a:buChar char="•"/>
            </a:pPr>
            <a:r>
              <a:rPr lang="en-US" b="1" u="sng" dirty="0" err="1">
                <a:latin typeface="Times New Roman" panose="02020603050405020304" pitchFamily="18" charset="0"/>
                <a:cs typeface="Times New Roman" panose="02020603050405020304" pitchFamily="18" charset="0"/>
              </a:rPr>
              <a:t>Hoạt</a:t>
            </a:r>
            <a:r>
              <a:rPr lang="en-US" b="1" u="sng" dirty="0">
                <a:latin typeface="Times New Roman" panose="02020603050405020304" pitchFamily="18" charset="0"/>
                <a:cs typeface="Times New Roman" panose="02020603050405020304" pitchFamily="18" charset="0"/>
              </a:rPr>
              <a:t> </a:t>
            </a:r>
            <a:r>
              <a:rPr lang="en-US" b="1" u="sng" dirty="0" err="1">
                <a:latin typeface="Times New Roman" panose="02020603050405020304" pitchFamily="18" charset="0"/>
                <a:cs typeface="Times New Roman" panose="02020603050405020304" pitchFamily="18" charset="0"/>
              </a:rPr>
              <a:t>động</a:t>
            </a:r>
            <a:r>
              <a:rPr lang="vi-VN" b="1" u="sng" dirty="0">
                <a:latin typeface="Times New Roman" panose="02020603050405020304" pitchFamily="18" charset="0"/>
                <a:cs typeface="Times New Roman" panose="02020603050405020304" pitchFamily="18" charset="0"/>
              </a:rPr>
              <a:t> ngoài trời</a:t>
            </a:r>
            <a:r>
              <a:rPr lang="en-US" b="1" u="sng" dirty="0">
                <a:latin typeface="Times New Roman" panose="02020603050405020304" pitchFamily="18" charset="0"/>
                <a:cs typeface="Times New Roman" panose="02020603050405020304" pitchFamily="18" charset="0"/>
              </a:rPr>
              <a:t> </a:t>
            </a:r>
            <a:r>
              <a:rPr lang="vi-VN" b="1" u="sng" dirty="0">
                <a:latin typeface="Times New Roman" panose="02020603050405020304" pitchFamily="18" charset="0"/>
                <a:cs typeface="Times New Roman" panose="02020603050405020304" pitchFamily="18" charset="0"/>
              </a:rPr>
              <a:t>:</a:t>
            </a:r>
          </a:p>
          <a:p>
            <a:pPr algn="just"/>
            <a:endParaRPr lang="en-SG"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ngoài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trẻ</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trẻ</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huy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năng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luôn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muốn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khám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lạ</a:t>
            </a:r>
            <a:endParaRPr lang="en-SG"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a:t>
            </a:r>
            <a:r>
              <a:rPr lang="vi-VN" dirty="0">
                <a:latin typeface="Times New Roman" panose="02020603050405020304" pitchFamily="18" charset="0"/>
                <a:cs typeface="Times New Roman" panose="02020603050405020304" pitchFamily="18" charset="0"/>
              </a:rPr>
              <a:t>Thí nghiệm : </a:t>
            </a:r>
            <a:r>
              <a:rPr lang="en-US" dirty="0">
                <a:latin typeface="Times New Roman" panose="02020603050405020304" pitchFamily="18" charset="0"/>
                <a:cs typeface="Times New Roman" panose="02020603050405020304" pitchFamily="18" charset="0"/>
              </a:rPr>
              <a:t>Cho </a:t>
            </a:r>
            <a:r>
              <a:rPr lang="en-US" dirty="0" err="1">
                <a:latin typeface="Times New Roman" panose="02020603050405020304" pitchFamily="18" charset="0"/>
                <a:cs typeface="Times New Roman" panose="02020603050405020304" pitchFamily="18" charset="0"/>
              </a:rPr>
              <a:t>trẻ</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tham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nghiệm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nghiệm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khoa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mỗi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nghiệm</a:t>
            </a:r>
            <a:r>
              <a:rPr lang="en-US" dirty="0">
                <a:latin typeface="Times New Roman" panose="02020603050405020304" pitchFamily="18" charset="0"/>
                <a:cs typeface="Times New Roman" panose="02020603050405020304" pitchFamily="18" charset="0"/>
              </a:rPr>
              <a:t>.</a:t>
            </a:r>
            <a:endParaRPr lang="en-SG" dirty="0">
              <a:latin typeface="Times New Roman" panose="02020603050405020304" pitchFamily="18" charset="0"/>
              <a:cs typeface="Times New Roman" panose="02020603050405020304" pitchFamily="18" charset="0"/>
            </a:endParaRPr>
          </a:p>
          <a:p>
            <a:r>
              <a:rPr lang="vi-VN" dirty="0">
                <a:latin typeface="Times New Roman" panose="02020603050405020304" pitchFamily="18" charset="0"/>
                <a:cs typeface="Times New Roman" panose="02020603050405020304" pitchFamily="18" charset="0"/>
              </a:rPr>
              <a:t>-Chơi tự do theo nhóm :</a:t>
            </a:r>
            <a:r>
              <a:rPr lang="en-US" dirty="0">
                <a:latin typeface="Times New Roman" panose="02020603050405020304" pitchFamily="18" charset="0"/>
                <a:cs typeface="Times New Roman" panose="02020603050405020304" pitchFamily="18" charset="0"/>
              </a:rPr>
              <a:t> Cho </a:t>
            </a:r>
            <a:r>
              <a:rPr lang="en-US" dirty="0" err="1">
                <a:latin typeface="Times New Roman" panose="02020603050405020304" pitchFamily="18" charset="0"/>
                <a:cs typeface="Times New Roman" panose="02020603050405020304" pitchFamily="18" charset="0"/>
              </a:rPr>
              <a:t>trẻ</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trò</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đồ chơi , với lá cây ,...</a:t>
            </a:r>
            <a:endParaRPr lang="en-SG"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 </a:t>
            </a:r>
            <a:r>
              <a:rPr lang="vi-VN" dirty="0">
                <a:latin typeface="Times New Roman" panose="02020603050405020304" pitchFamily="18" charset="0"/>
                <a:cs typeface="Times New Roman" panose="02020603050405020304" pitchFamily="18" charset="0"/>
              </a:rPr>
              <a:t>Quan sát : Trẻ quan sát các sự vật hiện tượng  từ đó ghi nhớ , tưởng tượng và đưa vào bản vẽ thiết kế của mình .</a:t>
            </a:r>
            <a:endParaRPr lang="en-SG"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Giao lưu nghệ thuật </a:t>
            </a:r>
            <a:r>
              <a:rPr lang="en-US" dirty="0">
                <a:latin typeface="Times New Roman" panose="02020603050405020304" pitchFamily="18" charset="0"/>
                <a:cs typeface="Times New Roman" panose="02020603050405020304" pitchFamily="18" charset="0"/>
              </a:rPr>
              <a:t>:</a:t>
            </a:r>
            <a:r>
              <a:rPr lang="vi-VN" dirty="0">
                <a:latin typeface="Times New Roman" panose="02020603050405020304" pitchFamily="18" charset="0"/>
                <a:cs typeface="Times New Roman" panose="02020603050405020304" pitchFamily="18" charset="0"/>
              </a:rPr>
              <a:t> thi vẽ tranh , trưng bày và thuyết trình sản phẩm </a:t>
            </a:r>
            <a:r>
              <a:rPr lang="en-US" dirty="0">
                <a:latin typeface="Times New Roman" panose="02020603050405020304" pitchFamily="18" charset="0"/>
                <a:cs typeface="Times New Roman" panose="02020603050405020304" pitchFamily="18" charset="0"/>
              </a:rPr>
              <a:t> </a:t>
            </a:r>
            <a:endParaRPr lang="en-SG" dirty="0">
              <a:latin typeface="Times New Roman" panose="02020603050405020304" pitchFamily="18" charset="0"/>
              <a:cs typeface="Times New Roman" panose="02020603050405020304" pitchFamily="18" charset="0"/>
            </a:endParaRPr>
          </a:p>
          <a:p>
            <a:endParaRPr lang="en-S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5215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randombar(horizont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Rectangle 4"/>
          <p:cNvSpPr/>
          <p:nvPr/>
        </p:nvSpPr>
        <p:spPr>
          <a:xfrm>
            <a:off x="5017476" y="386082"/>
            <a:ext cx="3443618" cy="400110"/>
          </a:xfrm>
          <a:prstGeom prst="rect">
            <a:avLst/>
          </a:prstGeom>
        </p:spPr>
        <p:txBody>
          <a:bodyPr wrap="square">
            <a:spAutoFit/>
          </a:bodyPr>
          <a:lstStyle/>
          <a:p>
            <a:r>
              <a:rPr lang="en-US" sz="2000" b="1" dirty="0">
                <a:solidFill>
                  <a:srgbClr val="FF0000"/>
                </a:solidFill>
                <a:latin typeface="Times New Roman" panose="02020603050405020304" pitchFamily="18" charset="0"/>
                <a:cs typeface="Times New Roman" panose="02020603050405020304" pitchFamily="18" charset="0"/>
              </a:rPr>
              <a:t>II. GIẢI QUYẾT VẤN ĐỀ:</a:t>
            </a:r>
            <a:endParaRPr lang="en-SG" sz="2000" dirty="0">
              <a:solidFill>
                <a:srgbClr val="FF0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2430703" y="786192"/>
            <a:ext cx="8854832" cy="369332"/>
          </a:xfrm>
          <a:prstGeom prst="rect">
            <a:avLst/>
          </a:prstGeom>
        </p:spPr>
        <p:txBody>
          <a:bodyPr wrap="square">
            <a:spAutoFit/>
          </a:bodyPr>
          <a:lstStyle/>
          <a:p>
            <a:r>
              <a:rPr lang="vi-VN" b="1" dirty="0">
                <a:solidFill>
                  <a:srgbClr val="0070C0"/>
                </a:solidFill>
                <a:latin typeface="+mj-lt"/>
              </a:rPr>
              <a:t>3 . Các biện pháp đã tiến hành :</a:t>
            </a:r>
          </a:p>
        </p:txBody>
      </p:sp>
      <p:sp>
        <p:nvSpPr>
          <p:cNvPr id="7" name="Rectangle 6"/>
          <p:cNvSpPr/>
          <p:nvPr/>
        </p:nvSpPr>
        <p:spPr>
          <a:xfrm>
            <a:off x="2430703" y="1155524"/>
            <a:ext cx="8854832" cy="369332"/>
          </a:xfrm>
          <a:prstGeom prst="rect">
            <a:avLst/>
          </a:prstGeom>
        </p:spPr>
        <p:txBody>
          <a:bodyPr wrap="square">
            <a:spAutoFit/>
          </a:bodyPr>
          <a:lstStyle/>
          <a:p>
            <a:r>
              <a:rPr lang="en-US" dirty="0"/>
              <a:t> </a:t>
            </a:r>
            <a:r>
              <a:rPr lang="en-US" b="1" dirty="0">
                <a:latin typeface="Times New Roman" panose="02020603050405020304" pitchFamily="18" charset="0"/>
                <a:cs typeface="Times New Roman" panose="02020603050405020304" pitchFamily="18" charset="0"/>
              </a:rPr>
              <a:t>3.2. </a:t>
            </a:r>
            <a:r>
              <a:rPr lang="vi-VN" b="1" dirty="0">
                <a:latin typeface="Times New Roman" panose="02020603050405020304" pitchFamily="18" charset="0"/>
                <a:cs typeface="Times New Roman" panose="02020603050405020304" pitchFamily="18" charset="0"/>
              </a:rPr>
              <a:t>Ứng dụng phương pháp steam vào</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các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hoạt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động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trong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ngày</a:t>
            </a:r>
            <a:r>
              <a:rPr lang="vi-VN" b="1" dirty="0">
                <a:latin typeface="Times New Roman" panose="02020603050405020304" pitchFamily="18" charset="0"/>
                <a:cs typeface="Times New Roman" panose="02020603050405020304" pitchFamily="18" charset="0"/>
              </a:rPr>
              <a:t>: </a:t>
            </a:r>
            <a:endParaRPr lang="en-SG" dirty="0">
              <a:latin typeface="Times New Roman" panose="02020603050405020304" pitchFamily="18" charset="0"/>
              <a:cs typeface="Times New Roman" panose="02020603050405020304" pitchFamily="18" charset="0"/>
            </a:endParaRPr>
          </a:p>
        </p:txBody>
      </p:sp>
      <p:sp>
        <p:nvSpPr>
          <p:cNvPr id="6" name="Rectangle 5"/>
          <p:cNvSpPr/>
          <p:nvPr/>
        </p:nvSpPr>
        <p:spPr>
          <a:xfrm>
            <a:off x="2430703" y="1524856"/>
            <a:ext cx="9350026" cy="2862322"/>
          </a:xfrm>
          <a:prstGeom prst="rect">
            <a:avLst/>
          </a:prstGeom>
        </p:spPr>
        <p:txBody>
          <a:bodyPr wrap="square">
            <a:spAutoFit/>
          </a:bodyPr>
          <a:lstStyle/>
          <a:p>
            <a:pPr algn="just"/>
            <a:r>
              <a:rPr lang="en-US" b="1" u="sng" dirty="0">
                <a:latin typeface="Times New Roman" panose="02020603050405020304" pitchFamily="18" charset="0"/>
                <a:cs typeface="Times New Roman" panose="02020603050405020304" pitchFamily="18" charset="0"/>
              </a:rPr>
              <a:t>* </a:t>
            </a:r>
            <a:r>
              <a:rPr lang="en-US" b="1" u="sng" dirty="0" err="1">
                <a:latin typeface="Times New Roman" panose="02020603050405020304" pitchFamily="18" charset="0"/>
                <a:cs typeface="Times New Roman" panose="02020603050405020304" pitchFamily="18" charset="0"/>
              </a:rPr>
              <a:t>Hoạt</a:t>
            </a:r>
            <a:r>
              <a:rPr lang="en-US" b="1" u="sng" dirty="0">
                <a:latin typeface="Times New Roman" panose="02020603050405020304" pitchFamily="18" charset="0"/>
                <a:cs typeface="Times New Roman" panose="02020603050405020304" pitchFamily="18" charset="0"/>
              </a:rPr>
              <a:t> </a:t>
            </a:r>
            <a:r>
              <a:rPr lang="en-US" b="1" u="sng" dirty="0" err="1">
                <a:latin typeface="Times New Roman" panose="02020603050405020304" pitchFamily="18" charset="0"/>
                <a:cs typeface="Times New Roman" panose="02020603050405020304" pitchFamily="18" charset="0"/>
              </a:rPr>
              <a:t>động</a:t>
            </a:r>
            <a:r>
              <a:rPr lang="en-US" b="1" u="sng" dirty="0">
                <a:latin typeface="Times New Roman" panose="02020603050405020304" pitchFamily="18" charset="0"/>
                <a:cs typeface="Times New Roman" panose="02020603050405020304" pitchFamily="18" charset="0"/>
              </a:rPr>
              <a:t> </a:t>
            </a:r>
            <a:r>
              <a:rPr lang="en-US" b="1" u="sng" dirty="0" err="1">
                <a:latin typeface="Times New Roman" panose="02020603050405020304" pitchFamily="18" charset="0"/>
                <a:cs typeface="Times New Roman" panose="02020603050405020304" pitchFamily="18" charset="0"/>
              </a:rPr>
              <a:t>chiều</a:t>
            </a:r>
            <a:r>
              <a:rPr lang="en-US" b="1" u="sng" dirty="0">
                <a:latin typeface="Times New Roman" panose="02020603050405020304" pitchFamily="18" charset="0"/>
                <a:cs typeface="Times New Roman" panose="02020603050405020304" pitchFamily="18" charset="0"/>
              </a:rPr>
              <a:t>:</a:t>
            </a:r>
            <a:endParaRPr lang="en-SG"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Tuỳ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theo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tuần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nội</a:t>
            </a:r>
            <a:r>
              <a:rPr lang="en-US" dirty="0">
                <a:latin typeface="Times New Roman" panose="02020603050405020304" pitchFamily="18" charset="0"/>
                <a:cs typeface="Times New Roman" panose="02020603050405020304" pitchFamily="18" charset="0"/>
              </a:rPr>
              <a:t> dung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cô</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trẻ</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ảnh</a:t>
            </a:r>
            <a:r>
              <a:rPr lang="en-US" dirty="0">
                <a:latin typeface="Times New Roman" panose="02020603050405020304" pitchFamily="18" charset="0"/>
                <a:cs typeface="Times New Roman" panose="02020603050405020304" pitchFamily="18" charset="0"/>
              </a:rPr>
              <a:t> minh </a:t>
            </a:r>
            <a:r>
              <a:rPr lang="en-US" dirty="0" err="1">
                <a:latin typeface="Times New Roman" panose="02020603050405020304" pitchFamily="18" charset="0"/>
                <a:cs typeface="Times New Roman" panose="02020603050405020304" pitchFamily="18" charset="0"/>
              </a:rPr>
              <a:t>hoạ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video clip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phẩm</a:t>
            </a:r>
            <a:r>
              <a:rPr lang="en-US" dirty="0">
                <a:latin typeface="Times New Roman" panose="02020603050405020304" pitchFamily="18" charset="0"/>
                <a:cs typeface="Times New Roman" panose="02020603050405020304" pitchFamily="18" charset="0"/>
              </a:rPr>
              <a:t>.</a:t>
            </a:r>
            <a:endParaRPr lang="en-SG"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 - Cho </a:t>
            </a:r>
            <a:r>
              <a:rPr lang="en-US" dirty="0" err="1">
                <a:latin typeface="Times New Roman" panose="02020603050405020304" pitchFamily="18" charset="0"/>
                <a:cs typeface="Times New Roman" panose="02020603050405020304" pitchFamily="18" charset="0"/>
              </a:rPr>
              <a:t>trẻ</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nghiệm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trẻ</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đoán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nghiệm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theo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nghiệm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trẻ</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trẻ</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nghiệm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rút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thiệu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tượng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khoa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nghiệm</a:t>
            </a:r>
            <a:r>
              <a:rPr lang="en-US" dirty="0">
                <a:latin typeface="Times New Roman" panose="02020603050405020304" pitchFamily="18" charset="0"/>
                <a:cs typeface="Times New Roman" panose="02020603050405020304" pitchFamily="18" charset="0"/>
              </a:rPr>
              <a:t>.</a:t>
            </a:r>
            <a:endParaRPr lang="en-SG"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 Cho </a:t>
            </a:r>
            <a:r>
              <a:rPr lang="en-US" dirty="0" err="1">
                <a:latin typeface="Times New Roman" panose="02020603050405020304" pitchFamily="18" charset="0"/>
                <a:cs typeface="Times New Roman" panose="02020603050405020304" pitchFamily="18" charset="0"/>
              </a:rPr>
              <a:t>trẻ</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trò</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trắc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nghiệm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vui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vẻ</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trẻ</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ôn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luyện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mở</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nội</a:t>
            </a:r>
            <a:r>
              <a:rPr lang="en-US" dirty="0">
                <a:latin typeface="Times New Roman" panose="02020603050405020304" pitchFamily="18" charset="0"/>
                <a:cs typeface="Times New Roman" panose="02020603050405020304" pitchFamily="18" charset="0"/>
              </a:rPr>
              <a:t> dung </a:t>
            </a:r>
            <a:r>
              <a:rPr lang="en-US" dirty="0" err="1">
                <a:latin typeface="Times New Roman" panose="02020603050405020304" pitchFamily="18" charset="0"/>
                <a:cs typeface="Times New Roman" panose="02020603050405020304" pitchFamily="18" charset="0"/>
              </a:rPr>
              <a:t>cung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cấp</a:t>
            </a:r>
            <a:r>
              <a:rPr lang="en-US" dirty="0">
                <a:latin typeface="Times New Roman" panose="02020603050405020304" pitchFamily="18" charset="0"/>
                <a:cs typeface="Times New Roman" panose="02020603050405020304" pitchFamily="18" charset="0"/>
              </a:rPr>
              <a:t> ở </a:t>
            </a:r>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a:t>
            </a:r>
            <a:endParaRPr lang="en-SG"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Tổ</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trẻ</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trò</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tập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tăng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đoàn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giữa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nhóm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hoàn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nhiệm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vụ</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chơi</a:t>
            </a:r>
            <a:r>
              <a:rPr lang="en-US" dirty="0">
                <a:latin typeface="Times New Roman" panose="02020603050405020304" pitchFamily="18" charset="0"/>
                <a:cs typeface="Times New Roman" panose="02020603050405020304" pitchFamily="18" charset="0"/>
              </a:rPr>
              <a:t>.</a:t>
            </a:r>
            <a:endParaRPr lang="en-S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4294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randombar(horizont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Rectangle 4"/>
          <p:cNvSpPr/>
          <p:nvPr/>
        </p:nvSpPr>
        <p:spPr>
          <a:xfrm>
            <a:off x="4798270" y="1003801"/>
            <a:ext cx="3443618" cy="400110"/>
          </a:xfrm>
          <a:prstGeom prst="rect">
            <a:avLst/>
          </a:prstGeom>
        </p:spPr>
        <p:txBody>
          <a:bodyPr wrap="square">
            <a:spAutoFit/>
          </a:bodyPr>
          <a:lstStyle/>
          <a:p>
            <a:r>
              <a:rPr lang="en-US" sz="2000" b="1" dirty="0">
                <a:solidFill>
                  <a:srgbClr val="FF0000"/>
                </a:solidFill>
                <a:latin typeface="Times New Roman" panose="02020603050405020304" pitchFamily="18" charset="0"/>
                <a:cs typeface="Times New Roman" panose="02020603050405020304" pitchFamily="18" charset="0"/>
              </a:rPr>
              <a:t>II. GIẢI QUYẾT VẤN ĐỀ:</a:t>
            </a:r>
            <a:endParaRPr lang="en-SG" sz="2000" dirty="0">
              <a:solidFill>
                <a:srgbClr val="FF0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1760560" y="1749624"/>
            <a:ext cx="8854832" cy="369332"/>
          </a:xfrm>
          <a:prstGeom prst="rect">
            <a:avLst/>
          </a:prstGeom>
        </p:spPr>
        <p:txBody>
          <a:bodyPr wrap="square">
            <a:spAutoFit/>
          </a:bodyPr>
          <a:lstStyle/>
          <a:p>
            <a:r>
              <a:rPr lang="vi-VN" b="1" dirty="0">
                <a:solidFill>
                  <a:srgbClr val="0070C0"/>
                </a:solidFill>
                <a:latin typeface="+mj-lt"/>
              </a:rPr>
              <a:t>3 . Các biện pháp đã tiến hành :</a:t>
            </a:r>
          </a:p>
        </p:txBody>
      </p:sp>
      <p:sp>
        <p:nvSpPr>
          <p:cNvPr id="7" name="Rectangle 6"/>
          <p:cNvSpPr/>
          <p:nvPr/>
        </p:nvSpPr>
        <p:spPr>
          <a:xfrm>
            <a:off x="1668584" y="2207174"/>
            <a:ext cx="8854832" cy="369332"/>
          </a:xfrm>
          <a:prstGeom prst="rect">
            <a:avLst/>
          </a:prstGeom>
        </p:spPr>
        <p:txBody>
          <a:bodyPr wrap="square">
            <a:spAutoFit/>
          </a:bodyPr>
          <a:lstStyle/>
          <a:p>
            <a:r>
              <a:rPr lang="en-US" dirty="0"/>
              <a:t> </a:t>
            </a:r>
            <a:r>
              <a:rPr lang="en-US" b="1" dirty="0">
                <a:latin typeface="Times New Roman" panose="02020603050405020304" pitchFamily="18" charset="0"/>
                <a:cs typeface="Times New Roman" panose="02020603050405020304" pitchFamily="18" charset="0"/>
              </a:rPr>
              <a:t>3.3. </a:t>
            </a:r>
            <a:r>
              <a:rPr lang="en-US" b="1" dirty="0" err="1">
                <a:latin typeface="Times New Roman" panose="02020603050405020304" pitchFamily="18" charset="0"/>
                <a:cs typeface="Times New Roman" panose="02020603050405020304" pitchFamily="18" charset="0"/>
              </a:rPr>
              <a:t>Phối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kết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hợp</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với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phụ</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huynh</a:t>
            </a:r>
            <a:endParaRPr lang="en-SG" dirty="0">
              <a:latin typeface="Times New Roman" panose="02020603050405020304" pitchFamily="18" charset="0"/>
              <a:cs typeface="Times New Roman" panose="02020603050405020304" pitchFamily="18" charset="0"/>
            </a:endParaRPr>
          </a:p>
        </p:txBody>
      </p:sp>
      <p:sp>
        <p:nvSpPr>
          <p:cNvPr id="6" name="Rectangle 5"/>
          <p:cNvSpPr/>
          <p:nvPr/>
        </p:nvSpPr>
        <p:spPr>
          <a:xfrm>
            <a:off x="1760560" y="2664724"/>
            <a:ext cx="9350026" cy="2031325"/>
          </a:xfrm>
          <a:prstGeom prst="rect">
            <a:avLst/>
          </a:prstGeom>
        </p:spPr>
        <p:txBody>
          <a:bodyPr wrap="square">
            <a:spAutoFit/>
          </a:bodyPr>
          <a:lstStyle/>
          <a:p>
            <a:pPr algn="just"/>
            <a:r>
              <a:rPr lang="da-DK" dirty="0">
                <a:latin typeface="Times New Roman" panose="02020603050405020304" pitchFamily="18" charset="0"/>
                <a:cs typeface="Times New Roman" panose="02020603050405020304" pitchFamily="18" charset="0"/>
              </a:rPr>
              <a:t>Trong năm học này, lớp chúng tôi được phụ huynh quan tâm ủng hộ nhiệt tình về mọi mặt.</a:t>
            </a:r>
            <a:endParaRPr lang="en-SG" dirty="0">
              <a:latin typeface="Times New Roman" panose="02020603050405020304" pitchFamily="18" charset="0"/>
              <a:cs typeface="Times New Roman" panose="02020603050405020304" pitchFamily="18" charset="0"/>
            </a:endParaRPr>
          </a:p>
          <a:p>
            <a:pPr algn="just"/>
            <a:r>
              <a:rPr lang="da-DK" dirty="0">
                <a:latin typeface="Times New Roman" panose="02020603050405020304" pitchFamily="18" charset="0"/>
                <a:cs typeface="Times New Roman" panose="02020603050405020304" pitchFamily="18" charset="0"/>
              </a:rPr>
              <a:t> - Phụ huynh phối hợp về mặt cung cấp kiến thức cho trẻ về các nội dung mà giáo viên yêu cầu trẻ phải chuẩn bị để chia sẻ trong các hoạt động.</a:t>
            </a:r>
            <a:endParaRPr lang="en-SG" dirty="0">
              <a:latin typeface="Times New Roman" panose="02020603050405020304" pitchFamily="18" charset="0"/>
              <a:cs typeface="Times New Roman" panose="02020603050405020304" pitchFamily="18" charset="0"/>
            </a:endParaRPr>
          </a:p>
          <a:p>
            <a:pPr algn="just"/>
            <a:r>
              <a:rPr lang="da-DK" dirty="0">
                <a:latin typeface="Times New Roman" panose="02020603050405020304" pitchFamily="18" charset="0"/>
                <a:cs typeface="Times New Roman" panose="02020603050405020304" pitchFamily="18" charset="0"/>
              </a:rPr>
              <a:t>- Hoạt động STEAM là để phát triển sự sáng tạo của trẻ nên đồ dùng, nguyên liệu cho trẻ là vô cùng quan trọng. Ở mỗi chủ đề hoạt động khác nhau, các con cần những nguyên liệu phong phú để hoạt động, phụ huynh luôn tích cực để tạo điều kiện cho cô và trẻ hoạt động tốt nhất. Ngoài ra phụ huynh lớp còn rất nhiệt tình khi chuẩn bị đồ dùng</a:t>
            </a:r>
            <a:r>
              <a:rPr lang="vi-VN" dirty="0">
                <a:latin typeface="Times New Roman" panose="02020603050405020304" pitchFamily="18" charset="0"/>
                <a:cs typeface="Times New Roman" panose="02020603050405020304" pitchFamily="18" charset="0"/>
              </a:rPr>
              <a:t> </a:t>
            </a:r>
            <a:r>
              <a:rPr lang="da-DK" dirty="0">
                <a:latin typeface="Times New Roman" panose="02020603050405020304" pitchFamily="18" charset="0"/>
                <a:cs typeface="Times New Roman" panose="02020603050405020304" pitchFamily="18" charset="0"/>
              </a:rPr>
              <a:t>cùng con </a:t>
            </a:r>
            <a:r>
              <a:rPr lang="vi-VN" dirty="0">
                <a:latin typeface="Times New Roman" panose="02020603050405020304" pitchFamily="18" charset="0"/>
                <a:cs typeface="Times New Roman" panose="02020603050405020304" pitchFamily="18" charset="0"/>
              </a:rPr>
              <a:t>.</a:t>
            </a:r>
            <a:endParaRPr lang="en-S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93208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randombar(horizont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Rectangle 4"/>
          <p:cNvSpPr/>
          <p:nvPr/>
        </p:nvSpPr>
        <p:spPr>
          <a:xfrm>
            <a:off x="5017476" y="386082"/>
            <a:ext cx="3443618" cy="400110"/>
          </a:xfrm>
          <a:prstGeom prst="rect">
            <a:avLst/>
          </a:prstGeom>
        </p:spPr>
        <p:txBody>
          <a:bodyPr wrap="square">
            <a:spAutoFit/>
          </a:bodyPr>
          <a:lstStyle/>
          <a:p>
            <a:r>
              <a:rPr lang="en-US" sz="2000" b="1" dirty="0">
                <a:solidFill>
                  <a:srgbClr val="FF0000"/>
                </a:solidFill>
                <a:latin typeface="Times New Roman" panose="02020603050405020304" pitchFamily="18" charset="0"/>
                <a:cs typeface="Times New Roman" panose="02020603050405020304" pitchFamily="18" charset="0"/>
              </a:rPr>
              <a:t>II. GIẢI QUYẾT VẤN ĐỀ:</a:t>
            </a:r>
            <a:endParaRPr lang="en-SG" sz="2000" dirty="0">
              <a:solidFill>
                <a:srgbClr val="FF0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2430703" y="786192"/>
            <a:ext cx="8854832" cy="369332"/>
          </a:xfrm>
          <a:prstGeom prst="rect">
            <a:avLst/>
          </a:prstGeom>
        </p:spPr>
        <p:txBody>
          <a:bodyPr wrap="square">
            <a:spAutoFit/>
          </a:bodyPr>
          <a:lstStyle/>
          <a:p>
            <a:r>
              <a:rPr lang="vi-VN" b="1" dirty="0">
                <a:solidFill>
                  <a:srgbClr val="0070C0"/>
                </a:solidFill>
                <a:latin typeface="+mj-lt"/>
              </a:rPr>
              <a:t>4. Hiệu quả sáng kiến kinh nghiệm  :</a:t>
            </a:r>
          </a:p>
        </p:txBody>
      </p:sp>
      <p:sp>
        <p:nvSpPr>
          <p:cNvPr id="7" name="Rectangle 6"/>
          <p:cNvSpPr/>
          <p:nvPr/>
        </p:nvSpPr>
        <p:spPr>
          <a:xfrm>
            <a:off x="2430703" y="1155524"/>
            <a:ext cx="8854832" cy="1200329"/>
          </a:xfrm>
          <a:prstGeom prst="rect">
            <a:avLst/>
          </a:prstGeom>
        </p:spPr>
        <p:txBody>
          <a:bodyPr wrap="square">
            <a:spAutoFit/>
          </a:bodyPr>
          <a:lstStyle/>
          <a:p>
            <a:pPr algn="just"/>
            <a:r>
              <a:rPr lang="en-US" dirty="0"/>
              <a:t> </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Với</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trẻ</a:t>
            </a:r>
            <a:r>
              <a:rPr lang="en-US" b="1" i="1" dirty="0">
                <a:latin typeface="Times New Roman" panose="02020603050405020304" pitchFamily="18" charset="0"/>
                <a:cs typeface="Times New Roman" panose="02020603050405020304" pitchFamily="18" charset="0"/>
              </a:rPr>
              <a:t>:</a:t>
            </a:r>
            <a:endParaRPr lang="en-SG" dirty="0">
              <a:latin typeface="Times New Roman" panose="02020603050405020304" pitchFamily="18" charset="0"/>
              <a:cs typeface="Times New Roman" panose="02020603050405020304" pitchFamily="18" charset="0"/>
            </a:endParaRPr>
          </a:p>
          <a:p>
            <a:pPr algn="just"/>
            <a:r>
              <a:rPr lang="en-US" b="1" i="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Trẻ</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tưởng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tượng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phú</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hơn</a:t>
            </a:r>
            <a:r>
              <a:rPr lang="en-US" dirty="0">
                <a:latin typeface="Times New Roman" panose="02020603050405020304" pitchFamily="18" charset="0"/>
                <a:cs typeface="Times New Roman" panose="02020603050405020304" pitchFamily="18" charset="0"/>
              </a:rPr>
              <a:t>.</a:t>
            </a:r>
            <a:endParaRPr lang="en-SG"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Trẻ</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say </a:t>
            </a:r>
            <a:r>
              <a:rPr lang="en-US" dirty="0" err="1">
                <a:latin typeface="Times New Roman" panose="02020603050405020304" pitchFamily="18" charset="0"/>
                <a:cs typeface="Times New Roman" panose="02020603050405020304" pitchFamily="18" charset="0"/>
              </a:rPr>
              <a:t>mê</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việc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nghiệm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phẩm</a:t>
            </a:r>
            <a:r>
              <a:rPr lang="en-US" dirty="0">
                <a:latin typeface="Times New Roman" panose="02020603050405020304" pitchFamily="18" charset="0"/>
                <a:cs typeface="Times New Roman" panose="02020603050405020304" pitchFamily="18" charset="0"/>
              </a:rPr>
              <a:t>.</a:t>
            </a:r>
            <a:endParaRPr lang="en-SG"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Trẻ</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kĩ</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năng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nhóm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tốt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hơn</a:t>
            </a:r>
            <a:r>
              <a:rPr lang="en-US" dirty="0">
                <a:latin typeface="Times New Roman" panose="02020603050405020304" pitchFamily="18" charset="0"/>
                <a:cs typeface="Times New Roman" panose="02020603050405020304" pitchFamily="18" charset="0"/>
              </a:rPr>
              <a:t>.</a:t>
            </a:r>
            <a:endParaRPr lang="en-SG" dirty="0">
              <a:latin typeface="Times New Roman" panose="02020603050405020304" pitchFamily="18" charset="0"/>
              <a:cs typeface="Times New Roman" panose="02020603050405020304" pitchFamily="18" charset="0"/>
            </a:endParaRPr>
          </a:p>
        </p:txBody>
      </p:sp>
      <p:sp>
        <p:nvSpPr>
          <p:cNvPr id="6" name="Rectangle 5"/>
          <p:cNvSpPr/>
          <p:nvPr/>
        </p:nvSpPr>
        <p:spPr>
          <a:xfrm>
            <a:off x="2355547" y="2355853"/>
            <a:ext cx="9350026" cy="1477328"/>
          </a:xfrm>
          <a:prstGeom prst="rect">
            <a:avLst/>
          </a:prstGeom>
        </p:spPr>
        <p:txBody>
          <a:bodyPr wrap="square">
            <a:spAutoFit/>
          </a:bodyPr>
          <a:lstStyle/>
          <a:p>
            <a:pPr algn="just"/>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Với</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bản</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thân</a:t>
            </a:r>
            <a:r>
              <a:rPr lang="en-US" b="1" i="1" dirty="0">
                <a:latin typeface="Times New Roman" panose="02020603050405020304" pitchFamily="18" charset="0"/>
                <a:cs typeface="Times New Roman" panose="02020603050405020304" pitchFamily="18" charset="0"/>
              </a:rPr>
              <a:t>:</a:t>
            </a:r>
            <a:endParaRPr lang="en-SG" dirty="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rút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nghiệm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việc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tổ</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STEAM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trẻ</a:t>
            </a:r>
            <a:r>
              <a:rPr lang="en-US" dirty="0">
                <a:latin typeface="Times New Roman" panose="02020603050405020304" pitchFamily="18" charset="0"/>
                <a:cs typeface="Times New Roman" panose="02020603050405020304" pitchFamily="18" charset="0"/>
              </a:rPr>
              <a:t>.</a:t>
            </a:r>
            <a:endParaRPr lang="en-SG"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khoa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trẻ</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nhiên</a:t>
            </a:r>
            <a:r>
              <a:rPr lang="en-US" dirty="0">
                <a:latin typeface="Times New Roman" panose="02020603050405020304" pitchFamily="18" charset="0"/>
                <a:cs typeface="Times New Roman" panose="02020603050405020304" pitchFamily="18" charset="0"/>
              </a:rPr>
              <a:t>.</a:t>
            </a:r>
            <a:endParaRPr lang="en-SG"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việc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cứu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liệu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ngoài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thú</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phù</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nội</a:t>
            </a:r>
            <a:r>
              <a:rPr lang="en-US" dirty="0">
                <a:latin typeface="Times New Roman" panose="02020603050405020304" pitchFamily="18" charset="0"/>
                <a:cs typeface="Times New Roman" panose="02020603050405020304" pitchFamily="18" charset="0"/>
              </a:rPr>
              <a:t> dung </a:t>
            </a:r>
            <a:r>
              <a:rPr lang="en-US" dirty="0" err="1">
                <a:latin typeface="Times New Roman" panose="02020603050405020304" pitchFamily="18" charset="0"/>
                <a:cs typeface="Times New Roman" panose="02020603050405020304" pitchFamily="18" charset="0"/>
              </a:rPr>
              <a:t>chương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phù</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cầu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tìm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hiểu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trẻ</a:t>
            </a:r>
            <a:r>
              <a:rPr lang="en-US" dirty="0">
                <a:latin typeface="Times New Roman" panose="02020603050405020304" pitchFamily="18" charset="0"/>
                <a:cs typeface="Times New Roman" panose="02020603050405020304" pitchFamily="18" charset="0"/>
              </a:rPr>
              <a:t>.</a:t>
            </a:r>
            <a:endParaRPr lang="en-SG" dirty="0">
              <a:latin typeface="Times New Roman" panose="02020603050405020304" pitchFamily="18" charset="0"/>
              <a:cs typeface="Times New Roman" panose="02020603050405020304" pitchFamily="18" charset="0"/>
            </a:endParaRPr>
          </a:p>
        </p:txBody>
      </p:sp>
      <p:sp>
        <p:nvSpPr>
          <p:cNvPr id="9" name="Rectangle 8"/>
          <p:cNvSpPr/>
          <p:nvPr/>
        </p:nvSpPr>
        <p:spPr>
          <a:xfrm>
            <a:off x="2430703" y="3833181"/>
            <a:ext cx="9350026" cy="923330"/>
          </a:xfrm>
          <a:prstGeom prst="rect">
            <a:avLst/>
          </a:prstGeom>
        </p:spPr>
        <p:txBody>
          <a:bodyPr wrap="square">
            <a:spAutoFit/>
          </a:bodyPr>
          <a:lstStyle/>
          <a:p>
            <a:pPr algn="just"/>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Với</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phụ</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huynh</a:t>
            </a:r>
            <a:r>
              <a:rPr lang="en-US" b="1" i="1" dirty="0">
                <a:latin typeface="Times New Roman" panose="02020603050405020304" pitchFamily="18" charset="0"/>
                <a:cs typeface="Times New Roman" panose="02020603050405020304" pitchFamily="18" charset="0"/>
              </a:rPr>
              <a:t>:</a:t>
            </a:r>
            <a:endParaRPr lang="en-SG"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Phụ</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huynh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vui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khi</a:t>
            </a:r>
            <a:r>
              <a:rPr lang="en-US" dirty="0">
                <a:latin typeface="Times New Roman" panose="02020603050405020304" pitchFamily="18" charset="0"/>
                <a:cs typeface="Times New Roman" panose="02020603050405020304" pitchFamily="18" charset="0"/>
              </a:rPr>
              <a:t> con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tiếp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phù</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triển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giới</a:t>
            </a:r>
            <a:r>
              <a:rPr lang="en-US" dirty="0">
                <a:latin typeface="Times New Roman" panose="02020603050405020304" pitchFamily="18" charset="0"/>
                <a:cs typeface="Times New Roman" panose="02020603050405020304" pitchFamily="18" charset="0"/>
              </a:rPr>
              <a:t>.</a:t>
            </a:r>
            <a:endParaRPr lang="en-S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2285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randombar(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randombar(horizont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P spid="6" grpId="0"/>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Rectangle 4"/>
          <p:cNvSpPr/>
          <p:nvPr/>
        </p:nvSpPr>
        <p:spPr>
          <a:xfrm>
            <a:off x="5017476" y="386082"/>
            <a:ext cx="4139050" cy="400110"/>
          </a:xfrm>
          <a:prstGeom prst="rect">
            <a:avLst/>
          </a:prstGeom>
        </p:spPr>
        <p:txBody>
          <a:bodyPr wrap="square">
            <a:spAutoFit/>
          </a:bodyPr>
          <a:lstStyle/>
          <a:p>
            <a:r>
              <a:rPr lang="en-US" sz="2000" b="1" dirty="0">
                <a:solidFill>
                  <a:srgbClr val="FF0000"/>
                </a:solidFill>
                <a:latin typeface="Times New Roman" panose="02020603050405020304" pitchFamily="18" charset="0"/>
                <a:cs typeface="Times New Roman" panose="02020603050405020304" pitchFamily="18" charset="0"/>
              </a:rPr>
              <a:t>II</a:t>
            </a:r>
            <a:r>
              <a:rPr lang="vi-VN" sz="2000" b="1" dirty="0">
                <a:solidFill>
                  <a:srgbClr val="FF0000"/>
                </a:solidFill>
                <a:latin typeface="Times New Roman" panose="02020603050405020304" pitchFamily="18" charset="0"/>
                <a:cs typeface="Times New Roman" panose="02020603050405020304" pitchFamily="18" charset="0"/>
              </a:rPr>
              <a:t>I . KẾT LUẬN VÀ KIẾN NGHỊ </a:t>
            </a:r>
            <a:r>
              <a:rPr lang="en-US" sz="2000" b="1" dirty="0">
                <a:solidFill>
                  <a:srgbClr val="FF0000"/>
                </a:solidFill>
                <a:latin typeface="Times New Roman" panose="02020603050405020304" pitchFamily="18" charset="0"/>
                <a:cs typeface="Times New Roman" panose="02020603050405020304" pitchFamily="18" charset="0"/>
              </a:rPr>
              <a:t>:</a:t>
            </a:r>
            <a:endParaRPr lang="en-SG" sz="2000" dirty="0">
              <a:solidFill>
                <a:srgbClr val="FF0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2430703" y="786192"/>
            <a:ext cx="8854832" cy="369332"/>
          </a:xfrm>
          <a:prstGeom prst="rect">
            <a:avLst/>
          </a:prstGeom>
        </p:spPr>
        <p:txBody>
          <a:bodyPr wrap="square">
            <a:spAutoFit/>
          </a:bodyPr>
          <a:lstStyle/>
          <a:p>
            <a:r>
              <a:rPr lang="vi-VN" b="1" dirty="0">
                <a:solidFill>
                  <a:srgbClr val="0070C0"/>
                </a:solidFill>
                <a:latin typeface="+mj-lt"/>
              </a:rPr>
              <a:t>1 . Ý nghĩa của SKKN :</a:t>
            </a:r>
          </a:p>
        </p:txBody>
      </p:sp>
      <p:sp>
        <p:nvSpPr>
          <p:cNvPr id="7" name="Rectangle 6"/>
          <p:cNvSpPr/>
          <p:nvPr/>
        </p:nvSpPr>
        <p:spPr>
          <a:xfrm>
            <a:off x="2430703" y="1155524"/>
            <a:ext cx="8854832" cy="2031325"/>
          </a:xfrm>
          <a:prstGeom prst="rect">
            <a:avLst/>
          </a:prstGeom>
        </p:spPr>
        <p:txBody>
          <a:bodyPr wrap="square">
            <a:spAutoFit/>
          </a:bodyPr>
          <a:lstStyle/>
          <a:p>
            <a:pPr algn="just"/>
            <a:r>
              <a:rPr lang="en-US" dirty="0"/>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ở </a:t>
            </a:r>
            <a:r>
              <a:rPr lang="en-US" dirty="0" err="1">
                <a:latin typeface="Times New Roman" panose="02020603050405020304" pitchFamily="18" charset="0"/>
                <a:cs typeface="Times New Roman" panose="02020603050405020304" pitchFamily="18" charset="0"/>
              </a:rPr>
              <a:t>lớp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quả</a:t>
            </a:r>
            <a:r>
              <a:rPr lang="en-US" dirty="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khả quan </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phù</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dục</a:t>
            </a:r>
            <a:r>
              <a:rPr lang="en-US" dirty="0">
                <a:latin typeface="Times New Roman" panose="02020603050405020304" pitchFamily="18" charset="0"/>
                <a:cs typeface="Times New Roman" panose="02020603050405020304" pitchFamily="18" charset="0"/>
              </a:rPr>
              <a:t> m</a:t>
            </a:r>
            <a:r>
              <a:rPr lang="vi-VN" dirty="0">
                <a:latin typeface="Times New Roman" panose="02020603050405020304" pitchFamily="18" charset="0"/>
                <a:cs typeface="Times New Roman" panose="02020603050405020304" pitchFamily="18" charset="0"/>
              </a:rPr>
              <a:t>ầ</a:t>
            </a:r>
            <a:r>
              <a:rPr lang="en-US" dirty="0">
                <a:latin typeface="Times New Roman" panose="02020603050405020304" pitchFamily="18" charset="0"/>
                <a:cs typeface="Times New Roman" panose="02020603050405020304" pitchFamily="18" charset="0"/>
              </a:rPr>
              <a:t>m non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nay </a:t>
            </a:r>
            <a:r>
              <a:rPr lang="en-US" dirty="0" err="1">
                <a:latin typeface="Times New Roman" panose="02020603050405020304" pitchFamily="18" charset="0"/>
                <a:cs typeface="Times New Roman" panose="02020603050405020304" pitchFamily="18" charset="0"/>
              </a:rPr>
              <a:t>mà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chúng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nghĩ</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rằng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chỉ</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áp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tốt</a:t>
            </a:r>
            <a:r>
              <a:rPr lang="en-US" dirty="0">
                <a:latin typeface="Times New Roman" panose="02020603050405020304" pitchFamily="18" charset="0"/>
                <a:cs typeface="Times New Roman" panose="02020603050405020304" pitchFamily="18" charset="0"/>
              </a:rPr>
              <a:t> ở </a:t>
            </a:r>
            <a:r>
              <a:rPr lang="en-US" dirty="0" err="1">
                <a:latin typeface="Times New Roman" panose="02020603050405020304" pitchFamily="18" charset="0"/>
                <a:cs typeface="Times New Roman" panose="02020603050405020304" pitchFamily="18" charset="0"/>
              </a:rPr>
              <a:t>lớp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mẫu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giáo</a:t>
            </a:r>
            <a:r>
              <a:rPr lang="en-US" dirty="0">
                <a:latin typeface="Times New Roman" panose="02020603050405020304" pitchFamily="18" charset="0"/>
                <a:cs typeface="Times New Roman" panose="02020603050405020304" pitchFamily="18" charset="0"/>
              </a:rPr>
              <a:t> 4-5 </a:t>
            </a:r>
            <a:r>
              <a:rPr lang="en-US" dirty="0" err="1">
                <a:latin typeface="Times New Roman" panose="02020603050405020304" pitchFamily="18" charset="0"/>
                <a:cs typeface="Times New Roman" panose="02020603050405020304" pitchFamily="18" charset="0"/>
              </a:rPr>
              <a:t>tuổi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còn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đựoc</a:t>
            </a:r>
            <a:r>
              <a:rPr lang="en-US" dirty="0">
                <a:latin typeface="Times New Roman" panose="02020603050405020304" pitchFamily="18" charset="0"/>
                <a:cs typeface="Times New Roman" panose="02020603050405020304" pitchFamily="18" charset="0"/>
              </a:rPr>
              <a:t> ở </a:t>
            </a:r>
            <a:r>
              <a:rPr lang="en-US" dirty="0" err="1">
                <a:latin typeface="Times New Roman" panose="02020603050405020304" pitchFamily="18" charset="0"/>
                <a:cs typeface="Times New Roman" panose="02020603050405020304" pitchFamily="18" charset="0"/>
              </a:rPr>
              <a:t>tất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lớp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mầm</a:t>
            </a:r>
            <a:r>
              <a:rPr lang="en-US" dirty="0">
                <a:latin typeface="Times New Roman" panose="02020603050405020304" pitchFamily="18" charset="0"/>
                <a:cs typeface="Times New Roman" panose="02020603050405020304" pitchFamily="18" charset="0"/>
              </a:rPr>
              <a:t> non </a:t>
            </a:r>
            <a:r>
              <a:rPr lang="en-US" dirty="0" err="1">
                <a:latin typeface="Times New Roman" panose="02020603050405020304" pitchFamily="18" charset="0"/>
                <a:cs typeface="Times New Roman" panose="02020603050405020304" pitchFamily="18" charset="0"/>
              </a:rPr>
              <a:t>khác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tôi</a:t>
            </a:r>
            <a:r>
              <a:rPr lang="en-US" dirty="0">
                <a:latin typeface="Times New Roman" panose="02020603050405020304" pitchFamily="18" charset="0"/>
                <a:cs typeface="Times New Roman" panose="02020603050405020304" pitchFamily="18" charset="0"/>
              </a:rPr>
              <a:t> tin </a:t>
            </a:r>
            <a:r>
              <a:rPr lang="en-US" dirty="0" err="1">
                <a:latin typeface="Times New Roman" panose="02020603050405020304" pitchFamily="18" charset="0"/>
                <a:cs typeface="Times New Roman" panose="02020603050405020304" pitchFamily="18" charset="0"/>
              </a:rPr>
              <a:t>rằng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đồng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nghiệp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ngừng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nghỉ</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dục</a:t>
            </a:r>
            <a:r>
              <a:rPr lang="en-US" dirty="0">
                <a:latin typeface="Times New Roman" panose="02020603050405020304" pitchFamily="18" charset="0"/>
                <a:cs typeface="Times New Roman" panose="02020603050405020304" pitchFamily="18" charset="0"/>
              </a:rPr>
              <a:t> STEAM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trẻ</a:t>
            </a:r>
            <a:r>
              <a:rPr lang="en-US" dirty="0">
                <a:latin typeface="Times New Roman" panose="02020603050405020304" pitchFamily="18" charset="0"/>
                <a:cs typeface="Times New Roman" panose="02020603050405020304" pitchFamily="18" charset="0"/>
              </a:rPr>
              <a:t>.</a:t>
            </a:r>
            <a:endParaRPr lang="en-S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9537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5" name="Rectangle 4"/>
          <p:cNvSpPr/>
          <p:nvPr/>
        </p:nvSpPr>
        <p:spPr>
          <a:xfrm>
            <a:off x="5017476" y="386082"/>
            <a:ext cx="4139050" cy="400110"/>
          </a:xfrm>
          <a:prstGeom prst="rect">
            <a:avLst/>
          </a:prstGeom>
        </p:spPr>
        <p:txBody>
          <a:bodyPr wrap="square">
            <a:spAutoFit/>
          </a:bodyPr>
          <a:lstStyle/>
          <a:p>
            <a:r>
              <a:rPr lang="en-US" sz="2000" b="1" dirty="0">
                <a:solidFill>
                  <a:srgbClr val="FF0000"/>
                </a:solidFill>
                <a:latin typeface="Times New Roman" panose="02020603050405020304" pitchFamily="18" charset="0"/>
                <a:cs typeface="Times New Roman" panose="02020603050405020304" pitchFamily="18" charset="0"/>
              </a:rPr>
              <a:t>II</a:t>
            </a:r>
            <a:r>
              <a:rPr lang="vi-VN" sz="2000" b="1" dirty="0">
                <a:solidFill>
                  <a:srgbClr val="FF0000"/>
                </a:solidFill>
                <a:latin typeface="Times New Roman" panose="02020603050405020304" pitchFamily="18" charset="0"/>
                <a:cs typeface="Times New Roman" panose="02020603050405020304" pitchFamily="18" charset="0"/>
              </a:rPr>
              <a:t>I . KẾT LUẬN VÀ KIẾN NGHỊ </a:t>
            </a:r>
            <a:r>
              <a:rPr lang="en-US" sz="2000" b="1" dirty="0">
                <a:solidFill>
                  <a:srgbClr val="FF0000"/>
                </a:solidFill>
                <a:latin typeface="Times New Roman" panose="02020603050405020304" pitchFamily="18" charset="0"/>
                <a:cs typeface="Times New Roman" panose="02020603050405020304" pitchFamily="18" charset="0"/>
              </a:rPr>
              <a:t>:</a:t>
            </a:r>
            <a:endParaRPr lang="en-SG" sz="2000" dirty="0">
              <a:solidFill>
                <a:srgbClr val="FF0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2430703" y="786192"/>
            <a:ext cx="8854832" cy="369332"/>
          </a:xfrm>
          <a:prstGeom prst="rect">
            <a:avLst/>
          </a:prstGeom>
        </p:spPr>
        <p:txBody>
          <a:bodyPr wrap="square">
            <a:spAutoFit/>
          </a:bodyPr>
          <a:lstStyle/>
          <a:p>
            <a:r>
              <a:rPr lang="vi-VN" b="1" dirty="0">
                <a:solidFill>
                  <a:srgbClr val="0070C0"/>
                </a:solidFill>
                <a:latin typeface="+mj-lt"/>
              </a:rPr>
              <a:t>2. Bài học kinh nghiệm :</a:t>
            </a:r>
          </a:p>
        </p:txBody>
      </p:sp>
      <p:sp>
        <p:nvSpPr>
          <p:cNvPr id="7" name="Rectangle 6"/>
          <p:cNvSpPr/>
          <p:nvPr/>
        </p:nvSpPr>
        <p:spPr>
          <a:xfrm>
            <a:off x="2430703" y="1155524"/>
            <a:ext cx="8854832" cy="3693319"/>
          </a:xfrm>
          <a:prstGeom prst="rect">
            <a:avLst/>
          </a:prstGeom>
        </p:spPr>
        <p:txBody>
          <a:bodyPr wrap="square">
            <a:spAutoFit/>
          </a:bodyPr>
          <a:lstStyle/>
          <a:p>
            <a:pPr algn="just"/>
            <a:r>
              <a:rPr lang="en-US" b="1" dirty="0"/>
              <a:t> </a:t>
            </a:r>
            <a:r>
              <a:rPr lang="en-US" dirty="0"/>
              <a:t>  </a:t>
            </a:r>
            <a:r>
              <a:rPr lang="en-US" dirty="0">
                <a:latin typeface="Times New Roman" panose="02020603050405020304" pitchFamily="18" charset="0"/>
                <a:cs typeface="Times New Roman" panose="02020603050405020304" pitchFamily="18" charset="0"/>
              </a:rPr>
              <a:t>Qua </a:t>
            </a:r>
            <a:r>
              <a:rPr lang="en-US" dirty="0" err="1">
                <a:latin typeface="Times New Roman" panose="02020603050405020304" pitchFamily="18" charset="0"/>
                <a:cs typeface="Times New Roman" panose="02020603050405020304" pitchFamily="18" charset="0"/>
              </a:rPr>
              <a:t>thực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tổ</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trẻ</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rút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nghiệm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sau</a:t>
            </a:r>
            <a:r>
              <a:rPr lang="en-US" dirty="0">
                <a:latin typeface="Times New Roman" panose="02020603050405020304" pitchFamily="18" charset="0"/>
                <a:cs typeface="Times New Roman" panose="02020603050405020304" pitchFamily="18" charset="0"/>
              </a:rPr>
              <a:t>:</a:t>
            </a:r>
            <a:endParaRPr lang="en-SG"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Cô</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cứu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tìm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tòi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hỏi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luôn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giảng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dạy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chăm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sóc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trẻ</a:t>
            </a:r>
            <a:r>
              <a:rPr lang="en-US" dirty="0">
                <a:latin typeface="Times New Roman" panose="02020603050405020304" pitchFamily="18" charset="0"/>
                <a:cs typeface="Times New Roman" panose="02020603050405020304" pitchFamily="18" charset="0"/>
              </a:rPr>
              <a:t>.</a:t>
            </a:r>
            <a:endParaRPr lang="en-SG"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xuyên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cứu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liệu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mạng</a:t>
            </a:r>
            <a:r>
              <a:rPr lang="en-US" dirty="0">
                <a:latin typeface="Times New Roman" panose="02020603050405020304" pitchFamily="18" charset="0"/>
                <a:cs typeface="Times New Roman" panose="02020603050405020304" pitchFamily="18" charset="0"/>
              </a:rPr>
              <a:t> internet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cập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đựoc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hướng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dục</a:t>
            </a:r>
            <a:r>
              <a:rPr lang="en-US" dirty="0">
                <a:latin typeface="Times New Roman" panose="02020603050405020304" pitchFamily="18" charset="0"/>
                <a:cs typeface="Times New Roman" panose="02020603050405020304" pitchFamily="18" charset="0"/>
              </a:rPr>
              <a:t>.</a:t>
            </a:r>
            <a:endParaRPr lang="en-SG"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Lựa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chọn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nội</a:t>
            </a:r>
            <a:r>
              <a:rPr lang="en-US" dirty="0">
                <a:latin typeface="Times New Roman" panose="02020603050405020304" pitchFamily="18" charset="0"/>
                <a:cs typeface="Times New Roman" panose="02020603050405020304" pitchFamily="18" charset="0"/>
              </a:rPr>
              <a:t> dung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trẻ</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pháp</a:t>
            </a:r>
            <a:r>
              <a:rPr lang="en-US" dirty="0">
                <a:latin typeface="Times New Roman" panose="02020603050405020304" pitchFamily="18" charset="0"/>
                <a:cs typeface="Times New Roman" panose="02020603050405020304" pitchFamily="18" charset="0"/>
              </a:rPr>
              <a:t> STEAM </a:t>
            </a:r>
            <a:r>
              <a:rPr lang="en-US" dirty="0" err="1">
                <a:latin typeface="Times New Roman" panose="02020603050405020304" pitchFamily="18" charset="0"/>
                <a:cs typeface="Times New Roman" panose="02020603050405020304" pitchFamily="18" charset="0"/>
              </a:rPr>
              <a:t>phù</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cầu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khám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trẻ</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phù</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chủ</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đề</a:t>
            </a:r>
            <a:r>
              <a:rPr lang="en-US" dirty="0">
                <a:latin typeface="Times New Roman" panose="02020603050405020304" pitchFamily="18" charset="0"/>
                <a:cs typeface="Times New Roman" panose="02020603050405020304" pitchFamily="18" charset="0"/>
              </a:rPr>
              <a:t>.</a:t>
            </a:r>
            <a:endParaRPr lang="en-SG"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việc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chăm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sóc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trẻ</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tốt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thống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2 </a:t>
            </a:r>
            <a:r>
              <a:rPr lang="en-US" dirty="0" err="1">
                <a:latin typeface="Times New Roman" panose="02020603050405020304" pitchFamily="18" charset="0"/>
                <a:cs typeface="Times New Roman" panose="02020603050405020304" pitchFamily="18" charset="0"/>
              </a:rPr>
              <a:t>cô</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lớp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chặt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giữa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hội</a:t>
            </a:r>
            <a:r>
              <a:rPr lang="en-US" dirty="0">
                <a:latin typeface="Times New Roman" panose="02020603050405020304" pitchFamily="18" charset="0"/>
                <a:cs typeface="Times New Roman" panose="02020603050405020304" pitchFamily="18" charset="0"/>
              </a:rPr>
              <a:t>.</a:t>
            </a:r>
            <a:endParaRPr lang="en-SG"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Tuyên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truyền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bậc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phụ</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huynh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nội</a:t>
            </a:r>
            <a:r>
              <a:rPr lang="en-US" dirty="0">
                <a:latin typeface="Times New Roman" panose="02020603050405020304" pitchFamily="18" charset="0"/>
                <a:cs typeface="Times New Roman" panose="02020603050405020304" pitchFamily="18" charset="0"/>
              </a:rPr>
              <a:t> dung </a:t>
            </a:r>
            <a:r>
              <a:rPr lang="en-US" dirty="0" err="1">
                <a:latin typeface="Times New Roman" panose="02020603050405020304" pitchFamily="18" charset="0"/>
                <a:cs typeface="Times New Roman" panose="02020603050405020304" pitchFamily="18" charset="0"/>
              </a:rPr>
              <a:t>giáo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áp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steam, </a:t>
            </a:r>
            <a:r>
              <a:rPr lang="en-US" dirty="0" err="1">
                <a:latin typeface="Times New Roman" panose="02020603050405020304" pitchFamily="18" charset="0"/>
                <a:cs typeface="Times New Roman" panose="02020603050405020304" pitchFamily="18" charset="0"/>
              </a:rPr>
              <a:t>montesori</a:t>
            </a:r>
            <a:r>
              <a:rPr lang="en-US" dirty="0">
                <a:latin typeface="Times New Roman" panose="02020603050405020304" pitchFamily="18" charset="0"/>
                <a:cs typeface="Times New Roman" panose="02020603050405020304" pitchFamily="18" charset="0"/>
              </a:rPr>
              <a:t>, unit.</a:t>
            </a:r>
            <a:endParaRPr lang="en-S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7977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1"/>
          <p:cNvSpPr txBox="1">
            <a:spLocks noChangeArrowheads="1"/>
          </p:cNvSpPr>
          <p:nvPr/>
        </p:nvSpPr>
        <p:spPr bwMode="auto">
          <a:xfrm>
            <a:off x="2276475" y="304801"/>
            <a:ext cx="6726520" cy="584775"/>
          </a:xfrm>
          <a:prstGeom prst="rect">
            <a:avLst/>
          </a:prstGeom>
          <a:noFill/>
          <a:ln w="9525">
            <a:noFill/>
            <a:miter lim="800000"/>
            <a:headEnd/>
            <a:tailEnd/>
          </a:ln>
        </p:spPr>
        <p:txBody>
          <a:bodyPr wrap="none" anchor="ctr">
            <a:spAutoFit/>
          </a:bodyPr>
          <a:lstStyle/>
          <a:p>
            <a:pPr algn="ctr"/>
            <a:r>
              <a:rPr lang="en-US" sz="3200" b="1" dirty="0">
                <a:latin typeface="Arial" charset="0"/>
                <a:ea typeface="Verdana" pitchFamily="34" charset="0"/>
              </a:rPr>
              <a:t>BÀI THUYẾT TRÌNH GỒM 4 PHẦN</a:t>
            </a:r>
          </a:p>
        </p:txBody>
      </p:sp>
      <p:grpSp>
        <p:nvGrpSpPr>
          <p:cNvPr id="5" name="Group 1"/>
          <p:cNvGrpSpPr>
            <a:grpSpLocks/>
          </p:cNvGrpSpPr>
          <p:nvPr/>
        </p:nvGrpSpPr>
        <p:grpSpPr bwMode="auto">
          <a:xfrm rot="-5400000">
            <a:off x="3863975" y="-2841625"/>
            <a:ext cx="4159250" cy="12496800"/>
            <a:chOff x="5875541" y="1552756"/>
            <a:chExt cx="2005533" cy="4848044"/>
          </a:xfrm>
        </p:grpSpPr>
        <p:grpSp>
          <p:nvGrpSpPr>
            <p:cNvPr id="6" name="Group 39"/>
            <p:cNvGrpSpPr>
              <a:grpSpLocks/>
            </p:cNvGrpSpPr>
            <p:nvPr/>
          </p:nvGrpSpPr>
          <p:grpSpPr bwMode="auto">
            <a:xfrm>
              <a:off x="5877003" y="2394912"/>
              <a:ext cx="2004072" cy="3217994"/>
              <a:chOff x="5886979" y="2413021"/>
              <a:chExt cx="2004072" cy="3581087"/>
            </a:xfrm>
          </p:grpSpPr>
          <p:grpSp>
            <p:nvGrpSpPr>
              <p:cNvPr id="8" name="Group 24"/>
              <p:cNvGrpSpPr>
                <a:grpSpLocks/>
              </p:cNvGrpSpPr>
              <p:nvPr/>
            </p:nvGrpSpPr>
            <p:grpSpPr bwMode="auto">
              <a:xfrm rot="5400000">
                <a:off x="6525859" y="1774141"/>
                <a:ext cx="726311" cy="2004071"/>
                <a:chOff x="6861694" y="2670769"/>
                <a:chExt cx="990914" cy="2004071"/>
              </a:xfrm>
            </p:grpSpPr>
            <p:sp>
              <p:nvSpPr>
                <p:cNvPr id="18" name="Rectangle 17"/>
                <p:cNvSpPr/>
                <p:nvPr/>
              </p:nvSpPr>
              <p:spPr>
                <a:xfrm>
                  <a:off x="6861694" y="2670769"/>
                  <a:ext cx="990913" cy="1442756"/>
                </a:xfrm>
                <a:prstGeom prst="rect">
                  <a:avLst/>
                </a:prstGeom>
                <a:solidFill>
                  <a:schemeClr val="accent4"/>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 name="Pentagon 27"/>
                <p:cNvSpPr/>
                <p:nvPr/>
              </p:nvSpPr>
              <p:spPr>
                <a:xfrm rot="16200000" flipH="1" flipV="1">
                  <a:off x="6395314" y="3217546"/>
                  <a:ext cx="1923675" cy="990913"/>
                </a:xfrm>
                <a:custGeom>
                  <a:avLst/>
                  <a:gdLst>
                    <a:gd name="connsiteX0" fmla="*/ 0 w 1887538"/>
                    <a:gd name="connsiteY0" fmla="*/ 0 h 990600"/>
                    <a:gd name="connsiteX1" fmla="*/ 1392238 w 1887538"/>
                    <a:gd name="connsiteY1" fmla="*/ 0 h 990600"/>
                    <a:gd name="connsiteX2" fmla="*/ 1887538 w 1887538"/>
                    <a:gd name="connsiteY2" fmla="*/ 495300 h 990600"/>
                    <a:gd name="connsiteX3" fmla="*/ 1392238 w 1887538"/>
                    <a:gd name="connsiteY3" fmla="*/ 990600 h 990600"/>
                    <a:gd name="connsiteX4" fmla="*/ 0 w 1887538"/>
                    <a:gd name="connsiteY4" fmla="*/ 990600 h 990600"/>
                    <a:gd name="connsiteX5" fmla="*/ 0 w 1887538"/>
                    <a:gd name="connsiteY5" fmla="*/ 0 h 990600"/>
                    <a:gd name="connsiteX0" fmla="*/ 0 w 1887538"/>
                    <a:gd name="connsiteY0" fmla="*/ 0 h 990600"/>
                    <a:gd name="connsiteX1" fmla="*/ 807244 w 1887538"/>
                    <a:gd name="connsiteY1" fmla="*/ 794 h 990600"/>
                    <a:gd name="connsiteX2" fmla="*/ 1392238 w 1887538"/>
                    <a:gd name="connsiteY2" fmla="*/ 0 h 990600"/>
                    <a:gd name="connsiteX3" fmla="*/ 1887538 w 1887538"/>
                    <a:gd name="connsiteY3" fmla="*/ 495300 h 990600"/>
                    <a:gd name="connsiteX4" fmla="*/ 1392238 w 1887538"/>
                    <a:gd name="connsiteY4" fmla="*/ 990600 h 990600"/>
                    <a:gd name="connsiteX5" fmla="*/ 0 w 1887538"/>
                    <a:gd name="connsiteY5" fmla="*/ 990600 h 990600"/>
                    <a:gd name="connsiteX6" fmla="*/ 0 w 1887538"/>
                    <a:gd name="connsiteY6" fmla="*/ 0 h 990600"/>
                    <a:gd name="connsiteX0" fmla="*/ 0 w 1887538"/>
                    <a:gd name="connsiteY0" fmla="*/ 990600 h 990600"/>
                    <a:gd name="connsiteX1" fmla="*/ 807244 w 1887538"/>
                    <a:gd name="connsiteY1" fmla="*/ 794 h 990600"/>
                    <a:gd name="connsiteX2" fmla="*/ 1392238 w 1887538"/>
                    <a:gd name="connsiteY2" fmla="*/ 0 h 990600"/>
                    <a:gd name="connsiteX3" fmla="*/ 1887538 w 1887538"/>
                    <a:gd name="connsiteY3" fmla="*/ 495300 h 990600"/>
                    <a:gd name="connsiteX4" fmla="*/ 1392238 w 1887538"/>
                    <a:gd name="connsiteY4" fmla="*/ 990600 h 990600"/>
                    <a:gd name="connsiteX5" fmla="*/ 0 w 1887538"/>
                    <a:gd name="connsiteY5" fmla="*/ 990600 h 990600"/>
                    <a:gd name="connsiteX0" fmla="*/ 0 w 1894682"/>
                    <a:gd name="connsiteY0" fmla="*/ 992982 h 992982"/>
                    <a:gd name="connsiteX1" fmla="*/ 814388 w 1894682"/>
                    <a:gd name="connsiteY1" fmla="*/ 794 h 992982"/>
                    <a:gd name="connsiteX2" fmla="*/ 1399382 w 1894682"/>
                    <a:gd name="connsiteY2" fmla="*/ 0 h 992982"/>
                    <a:gd name="connsiteX3" fmla="*/ 1894682 w 1894682"/>
                    <a:gd name="connsiteY3" fmla="*/ 495300 h 992982"/>
                    <a:gd name="connsiteX4" fmla="*/ 1399382 w 1894682"/>
                    <a:gd name="connsiteY4" fmla="*/ 990600 h 992982"/>
                    <a:gd name="connsiteX5" fmla="*/ 0 w 1894682"/>
                    <a:gd name="connsiteY5" fmla="*/ 992982 h 992982"/>
                    <a:gd name="connsiteX0" fmla="*/ 0 w 1889920"/>
                    <a:gd name="connsiteY0" fmla="*/ 990601 h 990601"/>
                    <a:gd name="connsiteX1" fmla="*/ 809626 w 1889920"/>
                    <a:gd name="connsiteY1" fmla="*/ 794 h 990601"/>
                    <a:gd name="connsiteX2" fmla="*/ 1394620 w 1889920"/>
                    <a:gd name="connsiteY2" fmla="*/ 0 h 990601"/>
                    <a:gd name="connsiteX3" fmla="*/ 1889920 w 1889920"/>
                    <a:gd name="connsiteY3" fmla="*/ 495300 h 990601"/>
                    <a:gd name="connsiteX4" fmla="*/ 1394620 w 1889920"/>
                    <a:gd name="connsiteY4" fmla="*/ 990600 h 990601"/>
                    <a:gd name="connsiteX5" fmla="*/ 0 w 1889920"/>
                    <a:gd name="connsiteY5" fmla="*/ 990601 h 990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89920" h="990601">
                      <a:moveTo>
                        <a:pt x="0" y="990601"/>
                      </a:moveTo>
                      <a:lnTo>
                        <a:pt x="809626" y="794"/>
                      </a:lnTo>
                      <a:lnTo>
                        <a:pt x="1394620" y="0"/>
                      </a:lnTo>
                      <a:lnTo>
                        <a:pt x="1889920" y="495300"/>
                      </a:lnTo>
                      <a:lnTo>
                        <a:pt x="1394620" y="990600"/>
                      </a:lnTo>
                      <a:lnTo>
                        <a:pt x="0" y="990601"/>
                      </a:lnTo>
                      <a:close/>
                    </a:path>
                  </a:pathLst>
                </a:custGeom>
                <a:solidFill>
                  <a:schemeClr val="accent4">
                    <a:lumMod val="20000"/>
                    <a:lumOff val="80000"/>
                  </a:schemeClr>
                </a:solidFill>
                <a:ln w="3175">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9" name="Group 30"/>
              <p:cNvGrpSpPr>
                <a:grpSpLocks/>
              </p:cNvGrpSpPr>
              <p:nvPr/>
            </p:nvGrpSpPr>
            <p:grpSpPr bwMode="auto">
              <a:xfrm rot="5400000">
                <a:off x="6525861" y="2750964"/>
                <a:ext cx="726310" cy="2004071"/>
                <a:chOff x="6862157" y="2670769"/>
                <a:chExt cx="990913" cy="2004071"/>
              </a:xfrm>
            </p:grpSpPr>
            <p:sp>
              <p:nvSpPr>
                <p:cNvPr id="16" name="Rectangle 15"/>
                <p:cNvSpPr/>
                <p:nvPr/>
              </p:nvSpPr>
              <p:spPr>
                <a:xfrm>
                  <a:off x="6862157" y="2670769"/>
                  <a:ext cx="990913" cy="1442756"/>
                </a:xfrm>
                <a:prstGeom prst="rect">
                  <a:avLst/>
                </a:prstGeom>
                <a:solidFill>
                  <a:schemeClr val="accent2"/>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Pentagon 27"/>
                <p:cNvSpPr/>
                <p:nvPr/>
              </p:nvSpPr>
              <p:spPr>
                <a:xfrm rot="16200000" flipH="1" flipV="1">
                  <a:off x="6395776" y="3217546"/>
                  <a:ext cx="1923675" cy="990913"/>
                </a:xfrm>
                <a:custGeom>
                  <a:avLst/>
                  <a:gdLst>
                    <a:gd name="connsiteX0" fmla="*/ 0 w 1887538"/>
                    <a:gd name="connsiteY0" fmla="*/ 0 h 990600"/>
                    <a:gd name="connsiteX1" fmla="*/ 1392238 w 1887538"/>
                    <a:gd name="connsiteY1" fmla="*/ 0 h 990600"/>
                    <a:gd name="connsiteX2" fmla="*/ 1887538 w 1887538"/>
                    <a:gd name="connsiteY2" fmla="*/ 495300 h 990600"/>
                    <a:gd name="connsiteX3" fmla="*/ 1392238 w 1887538"/>
                    <a:gd name="connsiteY3" fmla="*/ 990600 h 990600"/>
                    <a:gd name="connsiteX4" fmla="*/ 0 w 1887538"/>
                    <a:gd name="connsiteY4" fmla="*/ 990600 h 990600"/>
                    <a:gd name="connsiteX5" fmla="*/ 0 w 1887538"/>
                    <a:gd name="connsiteY5" fmla="*/ 0 h 990600"/>
                    <a:gd name="connsiteX0" fmla="*/ 0 w 1887538"/>
                    <a:gd name="connsiteY0" fmla="*/ 0 h 990600"/>
                    <a:gd name="connsiteX1" fmla="*/ 807244 w 1887538"/>
                    <a:gd name="connsiteY1" fmla="*/ 794 h 990600"/>
                    <a:gd name="connsiteX2" fmla="*/ 1392238 w 1887538"/>
                    <a:gd name="connsiteY2" fmla="*/ 0 h 990600"/>
                    <a:gd name="connsiteX3" fmla="*/ 1887538 w 1887538"/>
                    <a:gd name="connsiteY3" fmla="*/ 495300 h 990600"/>
                    <a:gd name="connsiteX4" fmla="*/ 1392238 w 1887538"/>
                    <a:gd name="connsiteY4" fmla="*/ 990600 h 990600"/>
                    <a:gd name="connsiteX5" fmla="*/ 0 w 1887538"/>
                    <a:gd name="connsiteY5" fmla="*/ 990600 h 990600"/>
                    <a:gd name="connsiteX6" fmla="*/ 0 w 1887538"/>
                    <a:gd name="connsiteY6" fmla="*/ 0 h 990600"/>
                    <a:gd name="connsiteX0" fmla="*/ 0 w 1887538"/>
                    <a:gd name="connsiteY0" fmla="*/ 990600 h 990600"/>
                    <a:gd name="connsiteX1" fmla="*/ 807244 w 1887538"/>
                    <a:gd name="connsiteY1" fmla="*/ 794 h 990600"/>
                    <a:gd name="connsiteX2" fmla="*/ 1392238 w 1887538"/>
                    <a:gd name="connsiteY2" fmla="*/ 0 h 990600"/>
                    <a:gd name="connsiteX3" fmla="*/ 1887538 w 1887538"/>
                    <a:gd name="connsiteY3" fmla="*/ 495300 h 990600"/>
                    <a:gd name="connsiteX4" fmla="*/ 1392238 w 1887538"/>
                    <a:gd name="connsiteY4" fmla="*/ 990600 h 990600"/>
                    <a:gd name="connsiteX5" fmla="*/ 0 w 1887538"/>
                    <a:gd name="connsiteY5" fmla="*/ 990600 h 990600"/>
                    <a:gd name="connsiteX0" fmla="*/ 0 w 1894682"/>
                    <a:gd name="connsiteY0" fmla="*/ 992982 h 992982"/>
                    <a:gd name="connsiteX1" fmla="*/ 814388 w 1894682"/>
                    <a:gd name="connsiteY1" fmla="*/ 794 h 992982"/>
                    <a:gd name="connsiteX2" fmla="*/ 1399382 w 1894682"/>
                    <a:gd name="connsiteY2" fmla="*/ 0 h 992982"/>
                    <a:gd name="connsiteX3" fmla="*/ 1894682 w 1894682"/>
                    <a:gd name="connsiteY3" fmla="*/ 495300 h 992982"/>
                    <a:gd name="connsiteX4" fmla="*/ 1399382 w 1894682"/>
                    <a:gd name="connsiteY4" fmla="*/ 990600 h 992982"/>
                    <a:gd name="connsiteX5" fmla="*/ 0 w 1894682"/>
                    <a:gd name="connsiteY5" fmla="*/ 992982 h 992982"/>
                    <a:gd name="connsiteX0" fmla="*/ 0 w 1889920"/>
                    <a:gd name="connsiteY0" fmla="*/ 990601 h 990601"/>
                    <a:gd name="connsiteX1" fmla="*/ 809626 w 1889920"/>
                    <a:gd name="connsiteY1" fmla="*/ 794 h 990601"/>
                    <a:gd name="connsiteX2" fmla="*/ 1394620 w 1889920"/>
                    <a:gd name="connsiteY2" fmla="*/ 0 h 990601"/>
                    <a:gd name="connsiteX3" fmla="*/ 1889920 w 1889920"/>
                    <a:gd name="connsiteY3" fmla="*/ 495300 h 990601"/>
                    <a:gd name="connsiteX4" fmla="*/ 1394620 w 1889920"/>
                    <a:gd name="connsiteY4" fmla="*/ 990600 h 990601"/>
                    <a:gd name="connsiteX5" fmla="*/ 0 w 1889920"/>
                    <a:gd name="connsiteY5" fmla="*/ 990601 h 990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89920" h="990601">
                      <a:moveTo>
                        <a:pt x="0" y="990601"/>
                      </a:moveTo>
                      <a:lnTo>
                        <a:pt x="809626" y="794"/>
                      </a:lnTo>
                      <a:lnTo>
                        <a:pt x="1394620" y="0"/>
                      </a:lnTo>
                      <a:lnTo>
                        <a:pt x="1889920" y="495300"/>
                      </a:lnTo>
                      <a:lnTo>
                        <a:pt x="1394620" y="990600"/>
                      </a:lnTo>
                      <a:lnTo>
                        <a:pt x="0" y="990601"/>
                      </a:lnTo>
                      <a:close/>
                    </a:path>
                  </a:pathLst>
                </a:custGeom>
                <a:solidFill>
                  <a:schemeClr val="accent2">
                    <a:lumMod val="20000"/>
                    <a:lumOff val="80000"/>
                  </a:schemeClr>
                </a:solidFill>
                <a:ln w="3175">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10" name="Group 33"/>
              <p:cNvGrpSpPr>
                <a:grpSpLocks/>
              </p:cNvGrpSpPr>
              <p:nvPr/>
            </p:nvGrpSpPr>
            <p:grpSpPr bwMode="auto">
              <a:xfrm rot="5400000">
                <a:off x="6525859" y="3652094"/>
                <a:ext cx="726311" cy="2004071"/>
                <a:chOff x="6861634" y="2670769"/>
                <a:chExt cx="990914" cy="2004071"/>
              </a:xfrm>
            </p:grpSpPr>
            <p:sp>
              <p:nvSpPr>
                <p:cNvPr id="14" name="Rectangle 13"/>
                <p:cNvSpPr/>
                <p:nvPr/>
              </p:nvSpPr>
              <p:spPr>
                <a:xfrm>
                  <a:off x="6861634" y="2670769"/>
                  <a:ext cx="990913" cy="1442756"/>
                </a:xfrm>
                <a:prstGeom prst="rect">
                  <a:avLst/>
                </a:prstGeom>
                <a:solidFill>
                  <a:schemeClr val="accent3"/>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Pentagon 27"/>
                <p:cNvSpPr/>
                <p:nvPr/>
              </p:nvSpPr>
              <p:spPr>
                <a:xfrm rot="16200000" flipH="1" flipV="1">
                  <a:off x="6395254" y="3217546"/>
                  <a:ext cx="1923675" cy="990913"/>
                </a:xfrm>
                <a:custGeom>
                  <a:avLst/>
                  <a:gdLst>
                    <a:gd name="connsiteX0" fmla="*/ 0 w 1887538"/>
                    <a:gd name="connsiteY0" fmla="*/ 0 h 990600"/>
                    <a:gd name="connsiteX1" fmla="*/ 1392238 w 1887538"/>
                    <a:gd name="connsiteY1" fmla="*/ 0 h 990600"/>
                    <a:gd name="connsiteX2" fmla="*/ 1887538 w 1887538"/>
                    <a:gd name="connsiteY2" fmla="*/ 495300 h 990600"/>
                    <a:gd name="connsiteX3" fmla="*/ 1392238 w 1887538"/>
                    <a:gd name="connsiteY3" fmla="*/ 990600 h 990600"/>
                    <a:gd name="connsiteX4" fmla="*/ 0 w 1887538"/>
                    <a:gd name="connsiteY4" fmla="*/ 990600 h 990600"/>
                    <a:gd name="connsiteX5" fmla="*/ 0 w 1887538"/>
                    <a:gd name="connsiteY5" fmla="*/ 0 h 990600"/>
                    <a:gd name="connsiteX0" fmla="*/ 0 w 1887538"/>
                    <a:gd name="connsiteY0" fmla="*/ 0 h 990600"/>
                    <a:gd name="connsiteX1" fmla="*/ 807244 w 1887538"/>
                    <a:gd name="connsiteY1" fmla="*/ 794 h 990600"/>
                    <a:gd name="connsiteX2" fmla="*/ 1392238 w 1887538"/>
                    <a:gd name="connsiteY2" fmla="*/ 0 h 990600"/>
                    <a:gd name="connsiteX3" fmla="*/ 1887538 w 1887538"/>
                    <a:gd name="connsiteY3" fmla="*/ 495300 h 990600"/>
                    <a:gd name="connsiteX4" fmla="*/ 1392238 w 1887538"/>
                    <a:gd name="connsiteY4" fmla="*/ 990600 h 990600"/>
                    <a:gd name="connsiteX5" fmla="*/ 0 w 1887538"/>
                    <a:gd name="connsiteY5" fmla="*/ 990600 h 990600"/>
                    <a:gd name="connsiteX6" fmla="*/ 0 w 1887538"/>
                    <a:gd name="connsiteY6" fmla="*/ 0 h 990600"/>
                    <a:gd name="connsiteX0" fmla="*/ 0 w 1887538"/>
                    <a:gd name="connsiteY0" fmla="*/ 990600 h 990600"/>
                    <a:gd name="connsiteX1" fmla="*/ 807244 w 1887538"/>
                    <a:gd name="connsiteY1" fmla="*/ 794 h 990600"/>
                    <a:gd name="connsiteX2" fmla="*/ 1392238 w 1887538"/>
                    <a:gd name="connsiteY2" fmla="*/ 0 h 990600"/>
                    <a:gd name="connsiteX3" fmla="*/ 1887538 w 1887538"/>
                    <a:gd name="connsiteY3" fmla="*/ 495300 h 990600"/>
                    <a:gd name="connsiteX4" fmla="*/ 1392238 w 1887538"/>
                    <a:gd name="connsiteY4" fmla="*/ 990600 h 990600"/>
                    <a:gd name="connsiteX5" fmla="*/ 0 w 1887538"/>
                    <a:gd name="connsiteY5" fmla="*/ 990600 h 990600"/>
                    <a:gd name="connsiteX0" fmla="*/ 0 w 1894682"/>
                    <a:gd name="connsiteY0" fmla="*/ 992982 h 992982"/>
                    <a:gd name="connsiteX1" fmla="*/ 814388 w 1894682"/>
                    <a:gd name="connsiteY1" fmla="*/ 794 h 992982"/>
                    <a:gd name="connsiteX2" fmla="*/ 1399382 w 1894682"/>
                    <a:gd name="connsiteY2" fmla="*/ 0 h 992982"/>
                    <a:gd name="connsiteX3" fmla="*/ 1894682 w 1894682"/>
                    <a:gd name="connsiteY3" fmla="*/ 495300 h 992982"/>
                    <a:gd name="connsiteX4" fmla="*/ 1399382 w 1894682"/>
                    <a:gd name="connsiteY4" fmla="*/ 990600 h 992982"/>
                    <a:gd name="connsiteX5" fmla="*/ 0 w 1894682"/>
                    <a:gd name="connsiteY5" fmla="*/ 992982 h 992982"/>
                    <a:gd name="connsiteX0" fmla="*/ 0 w 1889920"/>
                    <a:gd name="connsiteY0" fmla="*/ 990601 h 990601"/>
                    <a:gd name="connsiteX1" fmla="*/ 809626 w 1889920"/>
                    <a:gd name="connsiteY1" fmla="*/ 794 h 990601"/>
                    <a:gd name="connsiteX2" fmla="*/ 1394620 w 1889920"/>
                    <a:gd name="connsiteY2" fmla="*/ 0 h 990601"/>
                    <a:gd name="connsiteX3" fmla="*/ 1889920 w 1889920"/>
                    <a:gd name="connsiteY3" fmla="*/ 495300 h 990601"/>
                    <a:gd name="connsiteX4" fmla="*/ 1394620 w 1889920"/>
                    <a:gd name="connsiteY4" fmla="*/ 990600 h 990601"/>
                    <a:gd name="connsiteX5" fmla="*/ 0 w 1889920"/>
                    <a:gd name="connsiteY5" fmla="*/ 990601 h 990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89920" h="990601">
                      <a:moveTo>
                        <a:pt x="0" y="990601"/>
                      </a:moveTo>
                      <a:lnTo>
                        <a:pt x="809626" y="794"/>
                      </a:lnTo>
                      <a:lnTo>
                        <a:pt x="1394620" y="0"/>
                      </a:lnTo>
                      <a:lnTo>
                        <a:pt x="1889920" y="495300"/>
                      </a:lnTo>
                      <a:lnTo>
                        <a:pt x="1394620" y="990600"/>
                      </a:lnTo>
                      <a:lnTo>
                        <a:pt x="0" y="990601"/>
                      </a:lnTo>
                      <a:close/>
                    </a:path>
                  </a:pathLst>
                </a:custGeom>
                <a:solidFill>
                  <a:schemeClr val="accent3">
                    <a:lumMod val="20000"/>
                    <a:lumOff val="80000"/>
                  </a:schemeClr>
                </a:solidFill>
                <a:ln w="3175">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11" name="Group 36"/>
              <p:cNvGrpSpPr>
                <a:grpSpLocks/>
              </p:cNvGrpSpPr>
              <p:nvPr/>
            </p:nvGrpSpPr>
            <p:grpSpPr bwMode="auto">
              <a:xfrm rot="5400000">
                <a:off x="6525859" y="4628917"/>
                <a:ext cx="726311" cy="2004071"/>
                <a:chOff x="6862096" y="2670769"/>
                <a:chExt cx="990914" cy="2004071"/>
              </a:xfrm>
            </p:grpSpPr>
            <p:sp>
              <p:nvSpPr>
                <p:cNvPr id="12" name="Rectangle 11"/>
                <p:cNvSpPr/>
                <p:nvPr/>
              </p:nvSpPr>
              <p:spPr>
                <a:xfrm>
                  <a:off x="6862096" y="2670769"/>
                  <a:ext cx="990913" cy="1442756"/>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Pentagon 27"/>
                <p:cNvSpPr/>
                <p:nvPr/>
              </p:nvSpPr>
              <p:spPr>
                <a:xfrm rot="16200000" flipH="1" flipV="1">
                  <a:off x="6395716" y="3217546"/>
                  <a:ext cx="1923675" cy="990913"/>
                </a:xfrm>
                <a:custGeom>
                  <a:avLst/>
                  <a:gdLst>
                    <a:gd name="connsiteX0" fmla="*/ 0 w 1887538"/>
                    <a:gd name="connsiteY0" fmla="*/ 0 h 990600"/>
                    <a:gd name="connsiteX1" fmla="*/ 1392238 w 1887538"/>
                    <a:gd name="connsiteY1" fmla="*/ 0 h 990600"/>
                    <a:gd name="connsiteX2" fmla="*/ 1887538 w 1887538"/>
                    <a:gd name="connsiteY2" fmla="*/ 495300 h 990600"/>
                    <a:gd name="connsiteX3" fmla="*/ 1392238 w 1887538"/>
                    <a:gd name="connsiteY3" fmla="*/ 990600 h 990600"/>
                    <a:gd name="connsiteX4" fmla="*/ 0 w 1887538"/>
                    <a:gd name="connsiteY4" fmla="*/ 990600 h 990600"/>
                    <a:gd name="connsiteX5" fmla="*/ 0 w 1887538"/>
                    <a:gd name="connsiteY5" fmla="*/ 0 h 990600"/>
                    <a:gd name="connsiteX0" fmla="*/ 0 w 1887538"/>
                    <a:gd name="connsiteY0" fmla="*/ 0 h 990600"/>
                    <a:gd name="connsiteX1" fmla="*/ 807244 w 1887538"/>
                    <a:gd name="connsiteY1" fmla="*/ 794 h 990600"/>
                    <a:gd name="connsiteX2" fmla="*/ 1392238 w 1887538"/>
                    <a:gd name="connsiteY2" fmla="*/ 0 h 990600"/>
                    <a:gd name="connsiteX3" fmla="*/ 1887538 w 1887538"/>
                    <a:gd name="connsiteY3" fmla="*/ 495300 h 990600"/>
                    <a:gd name="connsiteX4" fmla="*/ 1392238 w 1887538"/>
                    <a:gd name="connsiteY4" fmla="*/ 990600 h 990600"/>
                    <a:gd name="connsiteX5" fmla="*/ 0 w 1887538"/>
                    <a:gd name="connsiteY5" fmla="*/ 990600 h 990600"/>
                    <a:gd name="connsiteX6" fmla="*/ 0 w 1887538"/>
                    <a:gd name="connsiteY6" fmla="*/ 0 h 990600"/>
                    <a:gd name="connsiteX0" fmla="*/ 0 w 1887538"/>
                    <a:gd name="connsiteY0" fmla="*/ 990600 h 990600"/>
                    <a:gd name="connsiteX1" fmla="*/ 807244 w 1887538"/>
                    <a:gd name="connsiteY1" fmla="*/ 794 h 990600"/>
                    <a:gd name="connsiteX2" fmla="*/ 1392238 w 1887538"/>
                    <a:gd name="connsiteY2" fmla="*/ 0 h 990600"/>
                    <a:gd name="connsiteX3" fmla="*/ 1887538 w 1887538"/>
                    <a:gd name="connsiteY3" fmla="*/ 495300 h 990600"/>
                    <a:gd name="connsiteX4" fmla="*/ 1392238 w 1887538"/>
                    <a:gd name="connsiteY4" fmla="*/ 990600 h 990600"/>
                    <a:gd name="connsiteX5" fmla="*/ 0 w 1887538"/>
                    <a:gd name="connsiteY5" fmla="*/ 990600 h 990600"/>
                    <a:gd name="connsiteX0" fmla="*/ 0 w 1894682"/>
                    <a:gd name="connsiteY0" fmla="*/ 992982 h 992982"/>
                    <a:gd name="connsiteX1" fmla="*/ 814388 w 1894682"/>
                    <a:gd name="connsiteY1" fmla="*/ 794 h 992982"/>
                    <a:gd name="connsiteX2" fmla="*/ 1399382 w 1894682"/>
                    <a:gd name="connsiteY2" fmla="*/ 0 h 992982"/>
                    <a:gd name="connsiteX3" fmla="*/ 1894682 w 1894682"/>
                    <a:gd name="connsiteY3" fmla="*/ 495300 h 992982"/>
                    <a:gd name="connsiteX4" fmla="*/ 1399382 w 1894682"/>
                    <a:gd name="connsiteY4" fmla="*/ 990600 h 992982"/>
                    <a:gd name="connsiteX5" fmla="*/ 0 w 1894682"/>
                    <a:gd name="connsiteY5" fmla="*/ 992982 h 992982"/>
                    <a:gd name="connsiteX0" fmla="*/ 0 w 1889920"/>
                    <a:gd name="connsiteY0" fmla="*/ 990601 h 990601"/>
                    <a:gd name="connsiteX1" fmla="*/ 809626 w 1889920"/>
                    <a:gd name="connsiteY1" fmla="*/ 794 h 990601"/>
                    <a:gd name="connsiteX2" fmla="*/ 1394620 w 1889920"/>
                    <a:gd name="connsiteY2" fmla="*/ 0 h 990601"/>
                    <a:gd name="connsiteX3" fmla="*/ 1889920 w 1889920"/>
                    <a:gd name="connsiteY3" fmla="*/ 495300 h 990601"/>
                    <a:gd name="connsiteX4" fmla="*/ 1394620 w 1889920"/>
                    <a:gd name="connsiteY4" fmla="*/ 990600 h 990601"/>
                    <a:gd name="connsiteX5" fmla="*/ 0 w 1889920"/>
                    <a:gd name="connsiteY5" fmla="*/ 990601 h 990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89920" h="990601">
                      <a:moveTo>
                        <a:pt x="0" y="990601"/>
                      </a:moveTo>
                      <a:lnTo>
                        <a:pt x="809626" y="794"/>
                      </a:lnTo>
                      <a:lnTo>
                        <a:pt x="1394620" y="0"/>
                      </a:lnTo>
                      <a:lnTo>
                        <a:pt x="1889920" y="495300"/>
                      </a:lnTo>
                      <a:lnTo>
                        <a:pt x="1394620" y="990600"/>
                      </a:lnTo>
                      <a:lnTo>
                        <a:pt x="0" y="990601"/>
                      </a:lnTo>
                      <a:close/>
                    </a:path>
                  </a:pathLst>
                </a:custGeom>
                <a:solidFill>
                  <a:schemeClr val="accent5">
                    <a:lumMod val="20000"/>
                    <a:lumOff val="80000"/>
                  </a:schemeClr>
                </a:solidFill>
                <a:ln w="3175">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pic>
          <p:nvPicPr>
            <p:cNvPr id="7" name="Picture 345" descr="shadow_1_m"/>
            <p:cNvPicPr>
              <a:picLocks noChangeAspect="1" noChangeArrowheads="1"/>
            </p:cNvPicPr>
            <p:nvPr/>
          </p:nvPicPr>
          <p:blipFill>
            <a:blip r:embed="rId2"/>
            <a:srcRect t="61411"/>
            <a:stretch>
              <a:fillRect/>
            </a:stretch>
          </p:blipFill>
          <p:spPr bwMode="gray">
            <a:xfrm rot="-5400000" flipH="1" flipV="1">
              <a:off x="5405117" y="3924842"/>
              <a:ext cx="4848044" cy="103871"/>
            </a:xfrm>
            <a:prstGeom prst="rect">
              <a:avLst/>
            </a:prstGeom>
            <a:noFill/>
            <a:ln w="9525">
              <a:noFill/>
              <a:miter lim="800000"/>
              <a:headEnd/>
              <a:tailEnd/>
            </a:ln>
          </p:spPr>
        </p:pic>
      </p:grpSp>
      <p:sp>
        <p:nvSpPr>
          <p:cNvPr id="38" name="TextBox 37"/>
          <p:cNvSpPr txBox="1"/>
          <p:nvPr/>
        </p:nvSpPr>
        <p:spPr>
          <a:xfrm>
            <a:off x="4953001" y="1600201"/>
            <a:ext cx="732649" cy="584775"/>
          </a:xfrm>
          <a:prstGeom prst="rect">
            <a:avLst/>
          </a:prstGeom>
          <a:noFill/>
        </p:spPr>
        <p:txBody>
          <a:bodyPr wrap="square">
            <a:spAutoFit/>
          </a:bodyPr>
          <a:lstStyle/>
          <a:p>
            <a:pPr algn="ctr">
              <a:defRPr/>
            </a:pPr>
            <a:r>
              <a:rPr lang="en-US" sz="3200" b="1" dirty="0">
                <a:solidFill>
                  <a:schemeClr val="accent6">
                    <a:lumMod val="50000"/>
                  </a:schemeClr>
                </a:solidFill>
                <a:latin typeface="Arial" pitchFamily="34" charset="0"/>
                <a:cs typeface="Arial" pitchFamily="34" charset="0"/>
              </a:rPr>
              <a:t>02</a:t>
            </a:r>
          </a:p>
        </p:txBody>
      </p:sp>
      <p:sp>
        <p:nvSpPr>
          <p:cNvPr id="39" name="TextBox 38"/>
          <p:cNvSpPr txBox="1"/>
          <p:nvPr/>
        </p:nvSpPr>
        <p:spPr>
          <a:xfrm>
            <a:off x="2667001" y="1600201"/>
            <a:ext cx="732649" cy="584775"/>
          </a:xfrm>
          <a:prstGeom prst="rect">
            <a:avLst/>
          </a:prstGeom>
          <a:noFill/>
        </p:spPr>
        <p:txBody>
          <a:bodyPr wrap="square">
            <a:spAutoFit/>
          </a:bodyPr>
          <a:lstStyle/>
          <a:p>
            <a:pPr algn="ctr">
              <a:defRPr/>
            </a:pPr>
            <a:r>
              <a:rPr lang="en-US" sz="3200" b="1" dirty="0">
                <a:solidFill>
                  <a:schemeClr val="accent4">
                    <a:lumMod val="40000"/>
                    <a:lumOff val="60000"/>
                  </a:schemeClr>
                </a:solidFill>
                <a:latin typeface="Arial" pitchFamily="34" charset="0"/>
                <a:cs typeface="Arial" pitchFamily="34" charset="0"/>
              </a:rPr>
              <a:t>01</a:t>
            </a:r>
          </a:p>
        </p:txBody>
      </p:sp>
      <p:sp>
        <p:nvSpPr>
          <p:cNvPr id="40" name="TextBox 39"/>
          <p:cNvSpPr txBox="1"/>
          <p:nvPr/>
        </p:nvSpPr>
        <p:spPr>
          <a:xfrm>
            <a:off x="6965638" y="1641158"/>
            <a:ext cx="730562" cy="584775"/>
          </a:xfrm>
          <a:prstGeom prst="rect">
            <a:avLst/>
          </a:prstGeom>
          <a:noFill/>
        </p:spPr>
        <p:txBody>
          <a:bodyPr wrap="square">
            <a:spAutoFit/>
          </a:bodyPr>
          <a:lstStyle/>
          <a:p>
            <a:pPr algn="ctr">
              <a:defRPr/>
            </a:pPr>
            <a:r>
              <a:rPr lang="en-US" sz="3200" b="1" dirty="0">
                <a:solidFill>
                  <a:schemeClr val="accent3">
                    <a:lumMod val="50000"/>
                  </a:schemeClr>
                </a:solidFill>
                <a:latin typeface="Arial" pitchFamily="34" charset="0"/>
                <a:cs typeface="Arial" pitchFamily="34" charset="0"/>
              </a:rPr>
              <a:t>03</a:t>
            </a:r>
          </a:p>
        </p:txBody>
      </p:sp>
      <p:sp>
        <p:nvSpPr>
          <p:cNvPr id="41" name="TextBox 40"/>
          <p:cNvSpPr txBox="1"/>
          <p:nvPr/>
        </p:nvSpPr>
        <p:spPr>
          <a:xfrm>
            <a:off x="9296400" y="1676401"/>
            <a:ext cx="730562" cy="584775"/>
          </a:xfrm>
          <a:prstGeom prst="rect">
            <a:avLst/>
          </a:prstGeom>
          <a:noFill/>
        </p:spPr>
        <p:txBody>
          <a:bodyPr wrap="square">
            <a:spAutoFit/>
          </a:bodyPr>
          <a:lstStyle/>
          <a:p>
            <a:pPr algn="ctr">
              <a:defRPr/>
            </a:pPr>
            <a:r>
              <a:rPr lang="en-US" sz="3200" b="1" dirty="0">
                <a:solidFill>
                  <a:schemeClr val="accent5">
                    <a:lumMod val="50000"/>
                  </a:schemeClr>
                </a:solidFill>
                <a:latin typeface="Arial" pitchFamily="34" charset="0"/>
                <a:cs typeface="Arial" pitchFamily="34" charset="0"/>
              </a:rPr>
              <a:t>04</a:t>
            </a:r>
          </a:p>
        </p:txBody>
      </p:sp>
      <p:sp>
        <p:nvSpPr>
          <p:cNvPr id="42" name="Text Box 3"/>
          <p:cNvSpPr txBox="1">
            <a:spLocks noChangeArrowheads="1"/>
          </p:cNvSpPr>
          <p:nvPr/>
        </p:nvSpPr>
        <p:spPr bwMode="ltGray">
          <a:xfrm>
            <a:off x="1905000" y="3071032"/>
            <a:ext cx="1600976" cy="794064"/>
          </a:xfrm>
          <a:prstGeom prst="rect">
            <a:avLst/>
          </a:prstGeom>
          <a:noFill/>
          <a:ln w="9525" algn="ctr">
            <a:noFill/>
            <a:miter lim="800000"/>
            <a:headEnd/>
            <a:tailEnd/>
          </a:ln>
          <a:effectLst/>
        </p:spPr>
        <p:txBody>
          <a:bodyPr wrap="square" anchor="ctr">
            <a:spAutoFit/>
          </a:bodyPr>
          <a:lstStyle/>
          <a:p>
            <a:pPr algn="ctr">
              <a:lnSpc>
                <a:spcPct val="95000"/>
              </a:lnSpc>
              <a:spcAft>
                <a:spcPts val="800"/>
              </a:spcAft>
            </a:pPr>
            <a:r>
              <a:rPr lang="en-US" sz="2400" b="1" dirty="0" err="1">
                <a:solidFill>
                  <a:schemeClr val="accent5">
                    <a:lumMod val="25000"/>
                  </a:schemeClr>
                </a:solidFill>
                <a:latin typeface="Arial" charset="0"/>
              </a:rPr>
              <a:t>Đặt</a:t>
            </a:r>
            <a:r>
              <a:rPr lang="en-US" sz="2400" b="1" dirty="0">
                <a:solidFill>
                  <a:schemeClr val="accent5">
                    <a:lumMod val="25000"/>
                  </a:schemeClr>
                </a:solidFill>
                <a:latin typeface="Arial" charset="0"/>
              </a:rPr>
              <a:t> </a:t>
            </a:r>
            <a:r>
              <a:rPr lang="en-US" sz="2400" b="1" dirty="0" err="1">
                <a:solidFill>
                  <a:schemeClr val="accent5">
                    <a:lumMod val="25000"/>
                  </a:schemeClr>
                </a:solidFill>
                <a:latin typeface="Arial" charset="0"/>
              </a:rPr>
              <a:t>vấn</a:t>
            </a:r>
            <a:r>
              <a:rPr lang="en-US" sz="2400" b="1" dirty="0">
                <a:solidFill>
                  <a:schemeClr val="accent5">
                    <a:lumMod val="25000"/>
                  </a:schemeClr>
                </a:solidFill>
                <a:latin typeface="Arial" charset="0"/>
              </a:rPr>
              <a:t> </a:t>
            </a:r>
            <a:r>
              <a:rPr lang="en-US" sz="2400" b="1" dirty="0" err="1">
                <a:solidFill>
                  <a:schemeClr val="accent5">
                    <a:lumMod val="25000"/>
                  </a:schemeClr>
                </a:solidFill>
                <a:latin typeface="Arial" charset="0"/>
              </a:rPr>
              <a:t>đề</a:t>
            </a:r>
            <a:endParaRPr lang="en-US" sz="2400" b="1" dirty="0">
              <a:solidFill>
                <a:schemeClr val="accent5">
                  <a:lumMod val="25000"/>
                </a:schemeClr>
              </a:solidFill>
              <a:latin typeface="Arial" charset="0"/>
            </a:endParaRPr>
          </a:p>
        </p:txBody>
      </p:sp>
      <p:sp>
        <p:nvSpPr>
          <p:cNvPr id="43" name="Text Box 3"/>
          <p:cNvSpPr txBox="1">
            <a:spLocks noChangeArrowheads="1"/>
          </p:cNvSpPr>
          <p:nvPr/>
        </p:nvSpPr>
        <p:spPr bwMode="ltGray">
          <a:xfrm>
            <a:off x="4191000" y="3175440"/>
            <a:ext cx="1603064" cy="1144929"/>
          </a:xfrm>
          <a:prstGeom prst="rect">
            <a:avLst/>
          </a:prstGeom>
          <a:noFill/>
          <a:ln w="9525" algn="ctr">
            <a:noFill/>
            <a:miter lim="800000"/>
            <a:headEnd/>
            <a:tailEnd/>
          </a:ln>
          <a:effectLst/>
        </p:spPr>
        <p:txBody>
          <a:bodyPr wrap="square" anchor="ctr">
            <a:spAutoFit/>
          </a:bodyPr>
          <a:lstStyle/>
          <a:p>
            <a:pPr algn="ctr">
              <a:lnSpc>
                <a:spcPct val="95000"/>
              </a:lnSpc>
              <a:spcAft>
                <a:spcPts val="800"/>
              </a:spcAft>
            </a:pPr>
            <a:r>
              <a:rPr lang="en-US" sz="2400" b="1" dirty="0" err="1">
                <a:latin typeface="Arial" charset="0"/>
              </a:rPr>
              <a:t>Giải</a:t>
            </a:r>
            <a:r>
              <a:rPr lang="en-US" sz="2400" b="1" dirty="0">
                <a:latin typeface="Arial" charset="0"/>
              </a:rPr>
              <a:t> </a:t>
            </a:r>
            <a:r>
              <a:rPr lang="en-US" sz="2400" b="1" dirty="0" err="1">
                <a:latin typeface="Arial" charset="0"/>
              </a:rPr>
              <a:t>quyết</a:t>
            </a:r>
            <a:r>
              <a:rPr lang="en-US" sz="2400" b="1" dirty="0">
                <a:latin typeface="Arial" charset="0"/>
              </a:rPr>
              <a:t> </a:t>
            </a:r>
            <a:r>
              <a:rPr lang="en-US" sz="2400" b="1" dirty="0" err="1">
                <a:latin typeface="Arial" charset="0"/>
              </a:rPr>
              <a:t>vấn</a:t>
            </a:r>
            <a:r>
              <a:rPr lang="en-US" sz="2400" b="1" dirty="0">
                <a:latin typeface="Arial" charset="0"/>
              </a:rPr>
              <a:t> </a:t>
            </a:r>
            <a:r>
              <a:rPr lang="en-US" sz="2400" b="1" dirty="0" err="1">
                <a:latin typeface="Arial" charset="0"/>
              </a:rPr>
              <a:t>đề</a:t>
            </a:r>
            <a:endParaRPr lang="en-US" sz="2400" b="1" dirty="0">
              <a:latin typeface="Arial" charset="0"/>
            </a:endParaRPr>
          </a:p>
        </p:txBody>
      </p:sp>
      <p:sp>
        <p:nvSpPr>
          <p:cNvPr id="44" name="Text Box 3"/>
          <p:cNvSpPr txBox="1">
            <a:spLocks noChangeArrowheads="1"/>
          </p:cNvSpPr>
          <p:nvPr/>
        </p:nvSpPr>
        <p:spPr bwMode="ltGray">
          <a:xfrm>
            <a:off x="6245536" y="3320736"/>
            <a:ext cx="1603064" cy="4431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95000"/>
              </a:lnSpc>
              <a:spcAft>
                <a:spcPts val="800"/>
              </a:spcAft>
              <a:defRPr/>
            </a:pPr>
            <a:r>
              <a:rPr lang="en-US" sz="2400" b="1" dirty="0" err="1"/>
              <a:t>Kết</a:t>
            </a:r>
            <a:r>
              <a:rPr lang="en-US" sz="2400" b="1" dirty="0"/>
              <a:t> </a:t>
            </a:r>
            <a:r>
              <a:rPr lang="en-US" sz="2400" b="1" dirty="0" err="1"/>
              <a:t>luận</a:t>
            </a:r>
            <a:endParaRPr lang="en-US" sz="2400" b="1" dirty="0"/>
          </a:p>
        </p:txBody>
      </p:sp>
      <p:sp>
        <p:nvSpPr>
          <p:cNvPr id="45" name="Text Box 3"/>
          <p:cNvSpPr txBox="1">
            <a:spLocks noChangeArrowheads="1"/>
          </p:cNvSpPr>
          <p:nvPr/>
        </p:nvSpPr>
        <p:spPr bwMode="ltGray">
          <a:xfrm>
            <a:off x="8531536" y="3223433"/>
            <a:ext cx="1603064" cy="4431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95000"/>
              </a:lnSpc>
              <a:spcAft>
                <a:spcPts val="800"/>
              </a:spcAft>
              <a:defRPr/>
            </a:pPr>
            <a:r>
              <a:rPr lang="en-US" sz="2400" b="1" dirty="0" err="1"/>
              <a:t>Kiến</a:t>
            </a:r>
            <a:r>
              <a:rPr lang="en-US" sz="2400" b="1" dirty="0"/>
              <a:t> </a:t>
            </a:r>
            <a:r>
              <a:rPr lang="en-US" sz="2400" b="1" dirty="0" err="1"/>
              <a:t>nghị</a:t>
            </a:r>
            <a:endParaRPr lang="en-US" sz="2400" b="1" dirty="0"/>
          </a:p>
        </p:txBody>
      </p:sp>
    </p:spTree>
    <p:extLst>
      <p:ext uri="{BB962C8B-B14F-4D97-AF65-F5344CB8AC3E}">
        <p14:creationId xmlns:p14="http://schemas.microsoft.com/office/powerpoint/2010/main" val="2276872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blinds(horizontal)">
                                      <p:cBhvr>
                                        <p:cTn id="7" dur="500"/>
                                        <p:tgtEl>
                                          <p:spTgt spid="3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blinds(horizontal)">
                                      <p:cBhvr>
                                        <p:cTn id="10" dur="500"/>
                                        <p:tgtEl>
                                          <p:spTgt spid="42"/>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38"/>
                                        </p:tgtEl>
                                        <p:attrNameLst>
                                          <p:attrName>style.visibility</p:attrName>
                                        </p:attrNameLst>
                                      </p:cBhvr>
                                      <p:to>
                                        <p:strVal val="visible"/>
                                      </p:to>
                                    </p:set>
                                    <p:animEffect transition="in" filter="blinds(horizontal)">
                                      <p:cBhvr>
                                        <p:cTn id="15" dur="500"/>
                                        <p:tgtEl>
                                          <p:spTgt spid="38"/>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43"/>
                                        </p:tgtEl>
                                        <p:attrNameLst>
                                          <p:attrName>style.visibility</p:attrName>
                                        </p:attrNameLst>
                                      </p:cBhvr>
                                      <p:to>
                                        <p:strVal val="visible"/>
                                      </p:to>
                                    </p:set>
                                    <p:animEffect transition="in" filter="blinds(horizontal)">
                                      <p:cBhvr>
                                        <p:cTn id="18" dur="500"/>
                                        <p:tgtEl>
                                          <p:spTgt spid="43"/>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40"/>
                                        </p:tgtEl>
                                        <p:attrNameLst>
                                          <p:attrName>style.visibility</p:attrName>
                                        </p:attrNameLst>
                                      </p:cBhvr>
                                      <p:to>
                                        <p:strVal val="visible"/>
                                      </p:to>
                                    </p:set>
                                    <p:animEffect transition="in" filter="blinds(horizontal)">
                                      <p:cBhvr>
                                        <p:cTn id="23" dur="500"/>
                                        <p:tgtEl>
                                          <p:spTgt spid="40"/>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44"/>
                                        </p:tgtEl>
                                        <p:attrNameLst>
                                          <p:attrName>style.visibility</p:attrName>
                                        </p:attrNameLst>
                                      </p:cBhvr>
                                      <p:to>
                                        <p:strVal val="visible"/>
                                      </p:to>
                                    </p:set>
                                    <p:animEffect transition="in" filter="blinds(horizontal)">
                                      <p:cBhvr>
                                        <p:cTn id="26" dur="500"/>
                                        <p:tgtEl>
                                          <p:spTgt spid="44"/>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41"/>
                                        </p:tgtEl>
                                        <p:attrNameLst>
                                          <p:attrName>style.visibility</p:attrName>
                                        </p:attrNameLst>
                                      </p:cBhvr>
                                      <p:to>
                                        <p:strVal val="visible"/>
                                      </p:to>
                                    </p:set>
                                    <p:animEffect transition="in" filter="blinds(horizontal)">
                                      <p:cBhvr>
                                        <p:cTn id="31" dur="500"/>
                                        <p:tgtEl>
                                          <p:spTgt spid="41"/>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45"/>
                                        </p:tgtEl>
                                        <p:attrNameLst>
                                          <p:attrName>style.visibility</p:attrName>
                                        </p:attrNameLst>
                                      </p:cBhvr>
                                      <p:to>
                                        <p:strVal val="visible"/>
                                      </p:to>
                                    </p:set>
                                    <p:animEffect transition="in" filter="blinds(horizontal)">
                                      <p:cBhvr>
                                        <p:cTn id="34"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9" grpId="0"/>
      <p:bldP spid="40" grpId="0"/>
      <p:bldP spid="41" grpId="0"/>
      <p:bldP spid="42" grpId="0"/>
      <p:bldP spid="43" grpId="0"/>
      <p:bldP spid="44" grpId="0"/>
      <p:bldP spid="45"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Rectangle 4"/>
          <p:cNvSpPr/>
          <p:nvPr/>
        </p:nvSpPr>
        <p:spPr>
          <a:xfrm>
            <a:off x="5017476" y="386082"/>
            <a:ext cx="4139050" cy="400110"/>
          </a:xfrm>
          <a:prstGeom prst="rect">
            <a:avLst/>
          </a:prstGeom>
        </p:spPr>
        <p:txBody>
          <a:bodyPr wrap="square">
            <a:spAutoFit/>
          </a:bodyPr>
          <a:lstStyle/>
          <a:p>
            <a:r>
              <a:rPr lang="en-US" sz="2000" b="1" dirty="0">
                <a:solidFill>
                  <a:srgbClr val="FF0000"/>
                </a:solidFill>
                <a:latin typeface="Times New Roman" panose="02020603050405020304" pitchFamily="18" charset="0"/>
                <a:cs typeface="Times New Roman" panose="02020603050405020304" pitchFamily="18" charset="0"/>
              </a:rPr>
              <a:t>II</a:t>
            </a:r>
            <a:r>
              <a:rPr lang="vi-VN" sz="2000" b="1" dirty="0">
                <a:solidFill>
                  <a:srgbClr val="FF0000"/>
                </a:solidFill>
                <a:latin typeface="Times New Roman" panose="02020603050405020304" pitchFamily="18" charset="0"/>
                <a:cs typeface="Times New Roman" panose="02020603050405020304" pitchFamily="18" charset="0"/>
              </a:rPr>
              <a:t>I . KẾT LUẬN VÀ KIẾN NGHỊ </a:t>
            </a:r>
            <a:r>
              <a:rPr lang="en-US" sz="2000" b="1" dirty="0">
                <a:solidFill>
                  <a:srgbClr val="FF0000"/>
                </a:solidFill>
                <a:latin typeface="Times New Roman" panose="02020603050405020304" pitchFamily="18" charset="0"/>
                <a:cs typeface="Times New Roman" panose="02020603050405020304" pitchFamily="18" charset="0"/>
              </a:rPr>
              <a:t>:</a:t>
            </a:r>
            <a:endParaRPr lang="en-SG" sz="2000" dirty="0">
              <a:solidFill>
                <a:srgbClr val="FF0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2430703" y="786192"/>
            <a:ext cx="8854832" cy="369332"/>
          </a:xfrm>
          <a:prstGeom prst="rect">
            <a:avLst/>
          </a:prstGeom>
        </p:spPr>
        <p:txBody>
          <a:bodyPr wrap="square">
            <a:spAutoFit/>
          </a:bodyPr>
          <a:lstStyle/>
          <a:p>
            <a:r>
              <a:rPr lang="vi-VN" b="1" dirty="0">
                <a:solidFill>
                  <a:srgbClr val="0070C0"/>
                </a:solidFill>
                <a:latin typeface="+mj-lt"/>
              </a:rPr>
              <a:t>3. Ý kiến đề xuất :</a:t>
            </a:r>
          </a:p>
        </p:txBody>
      </p:sp>
      <p:sp>
        <p:nvSpPr>
          <p:cNvPr id="7" name="Rectangle 6"/>
          <p:cNvSpPr/>
          <p:nvPr/>
        </p:nvSpPr>
        <p:spPr>
          <a:xfrm>
            <a:off x="2430703" y="1155524"/>
            <a:ext cx="8854832" cy="2031325"/>
          </a:xfrm>
          <a:prstGeom prst="rect">
            <a:avLst/>
          </a:prstGeom>
        </p:spPr>
        <p:txBody>
          <a:bodyPr wrap="square">
            <a:spAutoFit/>
          </a:bodyPr>
          <a:lstStyle/>
          <a:p>
            <a:pPr algn="just"/>
            <a:r>
              <a:rPr lang="en-US" b="1" dirty="0"/>
              <a:t> </a:t>
            </a:r>
            <a:r>
              <a:rPr lang="en-US" dirty="0"/>
              <a:t> </a:t>
            </a: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cấp</a:t>
            </a:r>
            <a:r>
              <a:rPr lang="en-US" b="1" dirty="0">
                <a:latin typeface="Times New Roman" panose="02020603050405020304" pitchFamily="18" charset="0"/>
                <a:cs typeface="Times New Roman" panose="02020603050405020304" pitchFamily="18" charset="0"/>
              </a:rPr>
              <a:t>:</a:t>
            </a:r>
            <a:endParaRPr lang="en-SG" dirty="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Tổ</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lớp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chuyên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phù</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hướng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mầm</a:t>
            </a:r>
            <a:r>
              <a:rPr lang="en-US" dirty="0">
                <a:latin typeface="Times New Roman" panose="02020603050405020304" pitchFamily="18" charset="0"/>
                <a:cs typeface="Times New Roman" panose="02020603050405020304" pitchFamily="18" charset="0"/>
              </a:rPr>
              <a:t> non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tập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bồi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dưỡng</a:t>
            </a:r>
            <a:r>
              <a:rPr lang="en-US" dirty="0">
                <a:latin typeface="Times New Roman" panose="02020603050405020304" pitchFamily="18" charset="0"/>
                <a:cs typeface="Times New Roman" panose="02020603050405020304" pitchFamily="18" charset="0"/>
              </a:rPr>
              <a:t>.</a:t>
            </a:r>
            <a:endParaRPr lang="en-SG"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Bổ</a:t>
            </a:r>
            <a:r>
              <a:rPr lang="en-US" dirty="0">
                <a:latin typeface="Times New Roman" panose="02020603050405020304" pitchFamily="18" charset="0"/>
                <a:cs typeface="Times New Roman" panose="02020603050405020304" pitchFamily="18" charset="0"/>
              </a:rPr>
              <a:t> sung </a:t>
            </a:r>
            <a:r>
              <a:rPr lang="en-US" dirty="0" err="1">
                <a:latin typeface="Times New Roman" panose="02020603050405020304" pitchFamily="18" charset="0"/>
                <a:cs typeface="Times New Roman" panose="02020603050405020304" pitchFamily="18" charset="0"/>
              </a:rPr>
              <a:t>tài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liệu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tham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khảo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đặc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biệt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liệu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dục</a:t>
            </a:r>
            <a:r>
              <a:rPr lang="en-US" dirty="0">
                <a:latin typeface="Times New Roman" panose="02020603050405020304" pitchFamily="18" charset="0"/>
                <a:cs typeface="Times New Roman" panose="02020603050405020304" pitchFamily="18" charset="0"/>
              </a:rPr>
              <a:t> STEAM.</a:t>
            </a:r>
            <a:endParaRPr lang="en-SG"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Thường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xuyên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gíáo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tham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tập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áp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hỏi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nghiệm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tổ</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lồng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ghép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mầm</a:t>
            </a:r>
            <a:r>
              <a:rPr lang="en-US" dirty="0">
                <a:latin typeface="Times New Roman" panose="02020603050405020304" pitchFamily="18" charset="0"/>
                <a:cs typeface="Times New Roman" panose="02020603050405020304" pitchFamily="18" charset="0"/>
              </a:rPr>
              <a:t> non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hành</a:t>
            </a:r>
            <a:r>
              <a:rPr lang="en-US" dirty="0">
                <a:latin typeface="Times New Roman" panose="02020603050405020304" pitchFamily="18" charset="0"/>
                <a:cs typeface="Times New Roman" panose="02020603050405020304" pitchFamily="18" charset="0"/>
              </a:rPr>
              <a:t>.</a:t>
            </a:r>
            <a:endParaRPr lang="en-SG" dirty="0">
              <a:latin typeface="Times New Roman" panose="02020603050405020304" pitchFamily="18" charset="0"/>
              <a:cs typeface="Times New Roman" panose="02020603050405020304" pitchFamily="18" charset="0"/>
            </a:endParaRPr>
          </a:p>
        </p:txBody>
      </p:sp>
      <p:sp>
        <p:nvSpPr>
          <p:cNvPr id="6" name="Rectangle 5"/>
          <p:cNvSpPr/>
          <p:nvPr/>
        </p:nvSpPr>
        <p:spPr>
          <a:xfrm>
            <a:off x="2430703" y="3253634"/>
            <a:ext cx="8854832" cy="1754326"/>
          </a:xfrm>
          <a:prstGeom prst="rect">
            <a:avLst/>
          </a:prstGeom>
        </p:spPr>
        <p:txBody>
          <a:bodyPr wrap="square">
            <a:spAutoFit/>
          </a:bodyPr>
          <a:lstStyle/>
          <a:p>
            <a:pPr algn="just"/>
            <a:r>
              <a:rPr lang="en-US" b="1" dirty="0"/>
              <a:t> </a:t>
            </a:r>
            <a:r>
              <a:rPr lang="en-US" dirty="0"/>
              <a:t>  </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viên</a:t>
            </a:r>
            <a:r>
              <a:rPr lang="en-US" dirty="0">
                <a:latin typeface="Times New Roman" panose="02020603050405020304" pitchFamily="18" charset="0"/>
                <a:cs typeface="Times New Roman" panose="02020603050405020304" pitchFamily="18" charset="0"/>
              </a:rPr>
              <a:t>:</a:t>
            </a:r>
            <a:endParaRPr lang="en-SG"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Giáo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cứu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hỏi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trau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dồi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nâng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chuyên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môn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nghiệp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vụ</a:t>
            </a:r>
            <a:r>
              <a:rPr lang="en-US" dirty="0">
                <a:latin typeface="Times New Roman" panose="02020603050405020304" pitchFamily="18" charset="0"/>
                <a:cs typeface="Times New Roman" panose="02020603050405020304" pitchFamily="18" charset="0"/>
              </a:rPr>
              <a:t>.</a:t>
            </a:r>
            <a:endParaRPr lang="en-SG"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Chủ</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cứu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mạnh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áp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lồng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ghép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mầm</a:t>
            </a:r>
            <a:r>
              <a:rPr lang="en-US" dirty="0">
                <a:latin typeface="Times New Roman" panose="02020603050405020304" pitchFamily="18" charset="0"/>
                <a:cs typeface="Times New Roman" panose="02020603050405020304" pitchFamily="18" charset="0"/>
              </a:rPr>
              <a:t> non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hành</a:t>
            </a:r>
            <a:r>
              <a:rPr lang="en-US" dirty="0">
                <a:latin typeface="Times New Roman" panose="02020603050405020304" pitchFamily="18" charset="0"/>
                <a:cs typeface="Times New Roman" panose="02020603050405020304" pitchFamily="18" charset="0"/>
              </a:rPr>
              <a:t>.</a:t>
            </a:r>
            <a:endParaRPr lang="en-SG"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 </a:t>
            </a:r>
            <a:endParaRPr lang="en-S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823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randombar(horizont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Oval 6"/>
          <p:cNvSpPr/>
          <p:nvPr/>
        </p:nvSpPr>
        <p:spPr>
          <a:xfrm>
            <a:off x="8193710" y="1957635"/>
            <a:ext cx="3843167" cy="3850042"/>
          </a:xfrm>
          <a:prstGeom prst="ellipse">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600" b="1" dirty="0">
              <a:solidFill>
                <a:srgbClr val="002060"/>
              </a:solidFill>
              <a:latin typeface="Times New Roman" panose="02020603050405020304" pitchFamily="18" charset="0"/>
              <a:cs typeface="Times New Roman" panose="02020603050405020304" pitchFamily="18" charset="0"/>
            </a:endParaRPr>
          </a:p>
          <a:p>
            <a:pPr algn="just"/>
            <a:r>
              <a:rPr lang="en-US" sz="1200" b="1" dirty="0" err="1">
                <a:solidFill>
                  <a:srgbClr val="002060"/>
                </a:solidFill>
                <a:latin typeface="Times New Roman" panose="02020603050405020304" pitchFamily="18" charset="0"/>
                <a:cs typeface="Times New Roman" panose="02020603050405020304" pitchFamily="18" charset="0"/>
              </a:rPr>
              <a:t>Cách</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tiếp</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cận</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dạy</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học</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theo</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phương</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pháp</a:t>
            </a:r>
            <a:r>
              <a:rPr lang="en-US" sz="1200" b="1" dirty="0">
                <a:solidFill>
                  <a:srgbClr val="002060"/>
                </a:solidFill>
                <a:latin typeface="Times New Roman" panose="02020603050405020304" pitchFamily="18" charset="0"/>
                <a:cs typeface="Times New Roman" panose="02020603050405020304" pitchFamily="18" charset="0"/>
              </a:rPr>
              <a:t> STEAM </a:t>
            </a:r>
            <a:r>
              <a:rPr lang="en-US" sz="1200" b="1" dirty="0" err="1">
                <a:solidFill>
                  <a:srgbClr val="002060"/>
                </a:solidFill>
                <a:latin typeface="Times New Roman" panose="02020603050405020304" pitchFamily="18" charset="0"/>
                <a:cs typeface="Times New Roman" panose="02020603050405020304" pitchFamily="18" charset="0"/>
              </a:rPr>
              <a:t>chắc</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chắn</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không</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phải</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là</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nhiệm</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vụ</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dễ</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dàng</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nhưng</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những</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lợi</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ích</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mà</a:t>
            </a:r>
            <a:r>
              <a:rPr lang="en-US" sz="1200" b="1" dirty="0">
                <a:solidFill>
                  <a:srgbClr val="002060"/>
                </a:solidFill>
                <a:latin typeface="Times New Roman" panose="02020603050405020304" pitchFamily="18" charset="0"/>
                <a:cs typeface="Times New Roman" panose="02020603050405020304" pitchFamily="18" charset="0"/>
              </a:rPr>
              <a:t> STEAM </a:t>
            </a:r>
            <a:r>
              <a:rPr lang="en-US" sz="1200" b="1" dirty="0" err="1">
                <a:solidFill>
                  <a:srgbClr val="002060"/>
                </a:solidFill>
                <a:latin typeface="Times New Roman" panose="02020603050405020304" pitchFamily="18" charset="0"/>
                <a:cs typeface="Times New Roman" panose="02020603050405020304" pitchFamily="18" charset="0"/>
              </a:rPr>
              <a:t>mang</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lại</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cho</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trẻ</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nhỏ</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và</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trường</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học</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thì</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rất</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lớn</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Trường</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học</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sẽ</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không</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chỉ</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là</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nơi</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để</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giảng</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dạy</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lý</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thuyết</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mà</a:t>
            </a:r>
            <a:r>
              <a:rPr lang="en-US" sz="1200" b="1" dirty="0">
                <a:solidFill>
                  <a:srgbClr val="002060"/>
                </a:solidFill>
                <a:latin typeface="Times New Roman" panose="02020603050405020304" pitchFamily="18" charset="0"/>
                <a:cs typeface="Times New Roman" panose="02020603050405020304" pitchFamily="18" charset="0"/>
              </a:rPr>
              <a:t> ở </a:t>
            </a:r>
            <a:r>
              <a:rPr lang="en-US" sz="1200" b="1" dirty="0" err="1">
                <a:solidFill>
                  <a:srgbClr val="002060"/>
                </a:solidFill>
                <a:latin typeface="Times New Roman" panose="02020603050405020304" pitchFamily="18" charset="0"/>
                <a:cs typeface="Times New Roman" panose="02020603050405020304" pitchFamily="18" charset="0"/>
              </a:rPr>
              <a:t>nơi</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đó</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những</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đứa</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trẻ</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được</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trải</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nghiệm</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những</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kiến</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thức</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thực</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tiễn</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vừa</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lớn</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khôn</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trưởng</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thành</a:t>
            </a:r>
            <a:r>
              <a:rPr lang="vi-VN" sz="1200" b="1" dirty="0">
                <a:solidFill>
                  <a:srgbClr val="002060"/>
                </a:solidFill>
                <a:latin typeface="Times New Roman" panose="02020603050405020304" pitchFamily="18" charset="0"/>
                <a:cs typeface="Times New Roman" panose="02020603050405020304" pitchFamily="18" charset="0"/>
              </a:rPr>
              <a:t>.</a:t>
            </a:r>
            <a:r>
              <a:rPr lang="en-US" sz="1200" b="1" dirty="0">
                <a:solidFill>
                  <a:srgbClr val="002060"/>
                </a:solidFill>
                <a:latin typeface="Times New Roman" panose="02020603050405020304" pitchFamily="18" charset="0"/>
                <a:cs typeface="Times New Roman" panose="02020603050405020304" pitchFamily="18" charset="0"/>
              </a:rPr>
              <a:t> Khi </a:t>
            </a:r>
            <a:r>
              <a:rPr lang="en-US" sz="1200" b="1" dirty="0" err="1">
                <a:solidFill>
                  <a:srgbClr val="002060"/>
                </a:solidFill>
                <a:latin typeface="Times New Roman" panose="02020603050405020304" pitchFamily="18" charset="0"/>
                <a:cs typeface="Times New Roman" panose="02020603050405020304" pitchFamily="18" charset="0"/>
              </a:rPr>
              <a:t>quan</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sát</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một</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đứa</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trẻ</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khi</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được</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trải</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nghiệm</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thực</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làm</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cùng</a:t>
            </a:r>
            <a:r>
              <a:rPr lang="en-US" sz="1200" b="1" dirty="0">
                <a:solidFill>
                  <a:srgbClr val="002060"/>
                </a:solidFill>
                <a:latin typeface="Times New Roman" panose="02020603050405020304" pitchFamily="18" charset="0"/>
                <a:cs typeface="Times New Roman" panose="02020603050405020304" pitchFamily="18" charset="0"/>
              </a:rPr>
              <a:t> STEAM </a:t>
            </a:r>
            <a:r>
              <a:rPr lang="en-US" sz="1200" b="1" dirty="0" err="1">
                <a:solidFill>
                  <a:srgbClr val="002060"/>
                </a:solidFill>
                <a:latin typeface="Times New Roman" panose="02020603050405020304" pitchFamily="18" charset="0"/>
                <a:cs typeface="Times New Roman" panose="02020603050405020304" pitchFamily="18" charset="0"/>
              </a:rPr>
              <a:t>sẽ</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thấy</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chúng</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tập</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trung</a:t>
            </a:r>
            <a:r>
              <a:rPr lang="en-US" sz="1200" b="1" dirty="0">
                <a:solidFill>
                  <a:srgbClr val="002060"/>
                </a:solidFill>
                <a:latin typeface="Times New Roman" panose="02020603050405020304" pitchFamily="18" charset="0"/>
                <a:cs typeface="Times New Roman" panose="02020603050405020304" pitchFamily="18" charset="0"/>
              </a:rPr>
              <a:t>, say </a:t>
            </a:r>
            <a:r>
              <a:rPr lang="en-US" sz="1200" b="1" dirty="0" err="1">
                <a:solidFill>
                  <a:srgbClr val="002060"/>
                </a:solidFill>
                <a:latin typeface="Times New Roman" panose="02020603050405020304" pitchFamily="18" charset="0"/>
                <a:cs typeface="Times New Roman" panose="02020603050405020304" pitchFamily="18" charset="0"/>
              </a:rPr>
              <a:t>sưa</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trí</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tưởng</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tượng</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được</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sáng</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tỏ</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trí</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tò</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mò</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được</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thỏa</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mãn</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và</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hơn</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hết</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tình</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yêu</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niềm</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đam</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mê</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với</a:t>
            </a:r>
            <a:r>
              <a:rPr lang="en-US" sz="1200" b="1" dirty="0">
                <a:solidFill>
                  <a:srgbClr val="002060"/>
                </a:solidFill>
                <a:latin typeface="Times New Roman" panose="02020603050405020304" pitchFamily="18" charset="0"/>
                <a:cs typeface="Times New Roman" panose="02020603050405020304" pitchFamily="18" charset="0"/>
              </a:rPr>
              <a:t> khoa </a:t>
            </a:r>
            <a:r>
              <a:rPr lang="en-US" sz="1200" b="1" dirty="0" err="1">
                <a:solidFill>
                  <a:srgbClr val="002060"/>
                </a:solidFill>
                <a:latin typeface="Times New Roman" panose="02020603050405020304" pitchFamily="18" charset="0"/>
                <a:cs typeface="Times New Roman" panose="02020603050405020304" pitchFamily="18" charset="0"/>
              </a:rPr>
              <a:t>học</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và</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công</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nghệ</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được</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nảy</a:t>
            </a:r>
            <a:r>
              <a:rPr lang="en-US" sz="1200" b="1" dirty="0">
                <a:solidFill>
                  <a:srgbClr val="002060"/>
                </a:solidFill>
                <a:latin typeface="Times New Roman" panose="02020603050405020304" pitchFamily="18" charset="0"/>
                <a:cs typeface="Times New Roman" panose="02020603050405020304" pitchFamily="18" charset="0"/>
              </a:rPr>
              <a:t> </a:t>
            </a:r>
            <a:r>
              <a:rPr lang="en-US" sz="1200" b="1" dirty="0" err="1">
                <a:solidFill>
                  <a:srgbClr val="002060"/>
                </a:solidFill>
                <a:latin typeface="Times New Roman" panose="02020603050405020304" pitchFamily="18" charset="0"/>
                <a:cs typeface="Times New Roman" panose="02020603050405020304" pitchFamily="18" charset="0"/>
              </a:rPr>
              <a:t>sinh</a:t>
            </a:r>
            <a:r>
              <a:rPr lang="en-US" sz="1200" b="1" dirty="0">
                <a:solidFill>
                  <a:srgbClr val="002060"/>
                </a:solidFill>
                <a:latin typeface="Times New Roman" panose="02020603050405020304" pitchFamily="18" charset="0"/>
                <a:cs typeface="Times New Roman" panose="02020603050405020304" pitchFamily="18" charset="0"/>
              </a:rPr>
              <a:t>.</a:t>
            </a:r>
            <a:endParaRPr lang="vi-VN" sz="1200" b="1" dirty="0">
              <a:solidFill>
                <a:srgbClr val="002060"/>
              </a:solidFill>
              <a:latin typeface="Times New Roman" panose="02020603050405020304" pitchFamily="18" charset="0"/>
              <a:cs typeface="Times New Roman" panose="02020603050405020304" pitchFamily="18" charset="0"/>
            </a:endParaRPr>
          </a:p>
          <a:p>
            <a:pPr algn="just"/>
            <a:endParaRPr lang="en-US" sz="1200" b="1" dirty="0">
              <a:solidFill>
                <a:srgbClr val="002060"/>
              </a:solidFill>
              <a:latin typeface="+mj-lt"/>
            </a:endParaRPr>
          </a:p>
        </p:txBody>
      </p:sp>
      <p:sp>
        <p:nvSpPr>
          <p:cNvPr id="9" name="Oval 8"/>
          <p:cNvSpPr/>
          <p:nvPr/>
        </p:nvSpPr>
        <p:spPr>
          <a:xfrm>
            <a:off x="4553626" y="2299368"/>
            <a:ext cx="3039678" cy="4250843"/>
          </a:xfrm>
          <a:prstGeom prst="ellipse">
            <a:avLst/>
          </a:prstGeom>
          <a:solidFill>
            <a:schemeClr val="bg1"/>
          </a:solidFill>
          <a:ln w="76200">
            <a:solidFill>
              <a:srgbClr val="05AB0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600" b="1" dirty="0">
              <a:solidFill>
                <a:srgbClr val="002060"/>
              </a:solidFill>
              <a:latin typeface="Times New Roman" panose="02020603050405020304" pitchFamily="18" charset="0"/>
              <a:cs typeface="Times New Roman" panose="02020603050405020304" pitchFamily="18" charset="0"/>
            </a:endParaRPr>
          </a:p>
          <a:p>
            <a:pPr algn="just"/>
            <a:r>
              <a:rPr lang="en-US" sz="1300" b="1" dirty="0">
                <a:solidFill>
                  <a:srgbClr val="002060"/>
                </a:solidFill>
                <a:latin typeface="Times New Roman" panose="02020603050405020304" pitchFamily="18" charset="0"/>
                <a:cs typeface="Times New Roman" panose="02020603050405020304" pitchFamily="18" charset="0"/>
              </a:rPr>
              <a:t>STE</a:t>
            </a:r>
            <a:r>
              <a:rPr lang="vi-VN" sz="1300" b="1" dirty="0">
                <a:solidFill>
                  <a:srgbClr val="002060"/>
                </a:solidFill>
                <a:latin typeface="Times New Roman" panose="02020603050405020304" pitchFamily="18" charset="0"/>
                <a:cs typeface="Times New Roman" panose="02020603050405020304" pitchFamily="18" charset="0"/>
              </a:rPr>
              <a:t>A</a:t>
            </a:r>
            <a:r>
              <a:rPr lang="en-US" sz="1300" b="1" dirty="0">
                <a:solidFill>
                  <a:srgbClr val="002060"/>
                </a:solidFill>
                <a:latin typeface="Times New Roman" panose="02020603050405020304" pitchFamily="18" charset="0"/>
                <a:cs typeface="Times New Roman" panose="02020603050405020304" pitchFamily="18" charset="0"/>
              </a:rPr>
              <a:t>M </a:t>
            </a:r>
            <a:r>
              <a:rPr lang="en-US" sz="1300" b="1" dirty="0" err="1">
                <a:solidFill>
                  <a:srgbClr val="002060"/>
                </a:solidFill>
                <a:latin typeface="Times New Roman" panose="02020603050405020304" pitchFamily="18" charset="0"/>
                <a:cs typeface="Times New Roman" panose="02020603050405020304" pitchFamily="18" charset="0"/>
              </a:rPr>
              <a:t>trang</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bị</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cho</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người</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học</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những</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kỹ</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năng</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về</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tư</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duy</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phản</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biện</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và</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giải</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quyết</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vấn</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đề</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kỹ</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năng</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làm</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việc</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theo</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nhóm</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khả</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năng</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tư</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duy</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chiến</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lược</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và</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định</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hướng</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mục</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tiêu</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kỹ</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năng</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quản</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lý</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thời</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gian</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nhằm</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chuẩn</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bị</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cho</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học</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sinh</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những</a:t>
            </a:r>
            <a:r>
              <a:rPr lang="en-US" sz="1300" b="1" dirty="0">
                <a:solidFill>
                  <a:srgbClr val="002060"/>
                </a:solidFill>
                <a:latin typeface="Times New Roman" panose="02020603050405020304" pitchFamily="18" charset="0"/>
                <a:cs typeface="Times New Roman" panose="02020603050405020304" pitchFamily="18" charset="0"/>
              </a:rPr>
              <a:t> tri </a:t>
            </a:r>
            <a:r>
              <a:rPr lang="en-US" sz="1300" b="1" dirty="0" err="1">
                <a:solidFill>
                  <a:srgbClr val="002060"/>
                </a:solidFill>
                <a:latin typeface="Times New Roman" panose="02020603050405020304" pitchFamily="18" charset="0"/>
                <a:cs typeface="Times New Roman" panose="02020603050405020304" pitchFamily="18" charset="0"/>
              </a:rPr>
              <a:t>thức</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thiết</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yếu</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nhất</a:t>
            </a:r>
            <a:r>
              <a:rPr lang="en-US" sz="1300" b="1" dirty="0">
                <a:solidFill>
                  <a:srgbClr val="002060"/>
                </a:solidFill>
                <a:latin typeface="Times New Roman" panose="02020603050405020304" pitchFamily="18" charset="0"/>
                <a:cs typeface="Times New Roman" panose="02020603050405020304" pitchFamily="18" charset="0"/>
              </a:rPr>
              <a:t> </a:t>
            </a:r>
            <a:r>
              <a:rPr lang="vi-VN" sz="1300" b="1" dirty="0">
                <a:solidFill>
                  <a:srgbClr val="002060"/>
                </a:solidFill>
                <a:latin typeface="Times New Roman" panose="02020603050405020304" pitchFamily="18" charset="0"/>
                <a:cs typeface="Times New Roman" panose="02020603050405020304" pitchFamily="18" charset="0"/>
              </a:rPr>
              <a:t>.</a:t>
            </a:r>
          </a:p>
        </p:txBody>
      </p:sp>
      <p:sp>
        <p:nvSpPr>
          <p:cNvPr id="10" name="Oval 9"/>
          <p:cNvSpPr/>
          <p:nvPr/>
        </p:nvSpPr>
        <p:spPr>
          <a:xfrm>
            <a:off x="219420" y="2758099"/>
            <a:ext cx="3042764" cy="3889836"/>
          </a:xfrm>
          <a:prstGeom prst="ellipse">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b="1" dirty="0">
                <a:solidFill>
                  <a:schemeClr val="accent5">
                    <a:lumMod val="50000"/>
                  </a:schemeClr>
                </a:solidFill>
                <a:latin typeface="Times New Roman" panose="02020603050405020304" pitchFamily="18" charset="0"/>
                <a:cs typeface="Times New Roman" panose="02020603050405020304" pitchFamily="18" charset="0"/>
              </a:rPr>
              <a:t> </a:t>
            </a:r>
            <a:r>
              <a:rPr lang="en-US" sz="1300" b="1" dirty="0">
                <a:solidFill>
                  <a:srgbClr val="002060"/>
                </a:solidFill>
                <a:latin typeface="Times New Roman" panose="02020603050405020304" pitchFamily="18" charset="0"/>
                <a:cs typeface="Times New Roman" panose="02020603050405020304" pitchFamily="18" charset="0"/>
              </a:rPr>
              <a:t>Trong </a:t>
            </a:r>
            <a:r>
              <a:rPr lang="en-US" sz="1300" b="1" dirty="0" err="1">
                <a:solidFill>
                  <a:srgbClr val="002060"/>
                </a:solidFill>
                <a:latin typeface="Times New Roman" panose="02020603050405020304" pitchFamily="18" charset="0"/>
                <a:cs typeface="Times New Roman" panose="02020603050405020304" pitchFamily="18" charset="0"/>
              </a:rPr>
              <a:t>năm</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học</a:t>
            </a:r>
            <a:r>
              <a:rPr lang="en-US" sz="1300" b="1" dirty="0">
                <a:solidFill>
                  <a:srgbClr val="002060"/>
                </a:solidFill>
                <a:latin typeface="Times New Roman" panose="02020603050405020304" pitchFamily="18" charset="0"/>
                <a:cs typeface="Times New Roman" panose="02020603050405020304" pitchFamily="18" charset="0"/>
              </a:rPr>
              <a:t> 2018- 2019 </a:t>
            </a:r>
            <a:r>
              <a:rPr lang="en-US" sz="1300" b="1" dirty="0" err="1">
                <a:solidFill>
                  <a:srgbClr val="002060"/>
                </a:solidFill>
                <a:latin typeface="Times New Roman" panose="02020603050405020304" pitchFamily="18" charset="0"/>
                <a:cs typeface="Times New Roman" panose="02020603050405020304" pitchFamily="18" charset="0"/>
              </a:rPr>
              <a:t>được</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sự</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quan</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tâm</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của</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bộ</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giáo</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dục</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giáo</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viên</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mầm</a:t>
            </a:r>
            <a:r>
              <a:rPr lang="en-US" sz="1300" b="1" dirty="0">
                <a:solidFill>
                  <a:srgbClr val="002060"/>
                </a:solidFill>
                <a:latin typeface="Times New Roman" panose="02020603050405020304" pitchFamily="18" charset="0"/>
                <a:cs typeface="Times New Roman" panose="02020603050405020304" pitchFamily="18" charset="0"/>
              </a:rPr>
              <a:t> non ở </a:t>
            </a:r>
            <a:r>
              <a:rPr lang="en-US" sz="1300" b="1" dirty="0" err="1">
                <a:solidFill>
                  <a:srgbClr val="002060"/>
                </a:solidFill>
                <a:latin typeface="Times New Roman" panose="02020603050405020304" pitchFamily="18" charset="0"/>
                <a:cs typeface="Times New Roman" panose="02020603050405020304" pitchFamily="18" charset="0"/>
              </a:rPr>
              <a:t>các</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trường</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điểm</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trong</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thành</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phố</a:t>
            </a:r>
            <a:r>
              <a:rPr lang="en-US" sz="1300" b="1" dirty="0">
                <a:solidFill>
                  <a:srgbClr val="002060"/>
                </a:solidFill>
                <a:latin typeface="Times New Roman" panose="02020603050405020304" pitchFamily="18" charset="0"/>
                <a:cs typeface="Times New Roman" panose="02020603050405020304" pitchFamily="18" charset="0"/>
              </a:rPr>
              <a:t> Hà </a:t>
            </a:r>
            <a:r>
              <a:rPr lang="en-US" sz="1300" b="1" dirty="0" err="1">
                <a:solidFill>
                  <a:srgbClr val="002060"/>
                </a:solidFill>
                <a:latin typeface="Times New Roman" panose="02020603050405020304" pitchFamily="18" charset="0"/>
                <a:cs typeface="Times New Roman" panose="02020603050405020304" pitchFamily="18" charset="0"/>
              </a:rPr>
              <a:t>Nội</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được</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tiếp</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cận</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với</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phương</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pháp</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giáo</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dục</a:t>
            </a:r>
            <a:r>
              <a:rPr lang="en-US" sz="1300" b="1" dirty="0">
                <a:solidFill>
                  <a:srgbClr val="002060"/>
                </a:solidFill>
                <a:latin typeface="Times New Roman" panose="02020603050405020304" pitchFamily="18" charset="0"/>
                <a:cs typeface="Times New Roman" panose="02020603050405020304" pitchFamily="18" charset="0"/>
              </a:rPr>
              <a:t> STEAM, </a:t>
            </a:r>
            <a:r>
              <a:rPr lang="en-US" sz="1300" b="1" dirty="0" err="1">
                <a:solidFill>
                  <a:srgbClr val="002060"/>
                </a:solidFill>
                <a:latin typeface="Times New Roman" panose="02020603050405020304" pitchFamily="18" charset="0"/>
                <a:cs typeface="Times New Roman" panose="02020603050405020304" pitchFamily="18" charset="0"/>
              </a:rPr>
              <a:t>là</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một</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giáo</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viên</a:t>
            </a:r>
            <a:r>
              <a:rPr lang="en-US" sz="1300" b="1" dirty="0">
                <a:solidFill>
                  <a:srgbClr val="002060"/>
                </a:solidFill>
                <a:latin typeface="Times New Roman" panose="02020603050405020304" pitchFamily="18" charset="0"/>
                <a:cs typeface="Times New Roman" panose="02020603050405020304" pitchFamily="18" charset="0"/>
              </a:rPr>
              <a:t> may </a:t>
            </a:r>
            <a:r>
              <a:rPr lang="en-US" sz="1300" b="1" dirty="0" err="1">
                <a:solidFill>
                  <a:srgbClr val="002060"/>
                </a:solidFill>
                <a:latin typeface="Times New Roman" panose="02020603050405020304" pitchFamily="18" charset="0"/>
                <a:cs typeface="Times New Roman" panose="02020603050405020304" pitchFamily="18" charset="0"/>
              </a:rPr>
              <a:t>mắn</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được</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tham</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gia</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khoá</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học</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tôi</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thấy</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đây</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là</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một</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phương</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pháp</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giáo</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dục</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thú</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vị</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phát</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huy</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được</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nhiều</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tiềm</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năng</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khơi</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dậy</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sự</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sáng</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tạo</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trong</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mỗi</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bản</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thân</a:t>
            </a:r>
            <a:r>
              <a:rPr lang="en-US" sz="1300" b="1" dirty="0">
                <a:solidFill>
                  <a:srgbClr val="002060"/>
                </a:solidFill>
                <a:latin typeface="Times New Roman" panose="02020603050405020304" pitchFamily="18" charset="0"/>
                <a:cs typeface="Times New Roman" panose="02020603050405020304" pitchFamily="18" charset="0"/>
              </a:rPr>
              <a:t> </a:t>
            </a:r>
            <a:r>
              <a:rPr lang="en-US" sz="1300" b="1" dirty="0" err="1">
                <a:solidFill>
                  <a:srgbClr val="002060"/>
                </a:solidFill>
                <a:latin typeface="Times New Roman" panose="02020603050405020304" pitchFamily="18" charset="0"/>
                <a:cs typeface="Times New Roman" panose="02020603050405020304" pitchFamily="18" charset="0"/>
              </a:rPr>
              <a:t>trẻ</a:t>
            </a:r>
            <a:r>
              <a:rPr lang="en-US" sz="1300" b="1" dirty="0">
                <a:solidFill>
                  <a:srgbClr val="002060"/>
                </a:solidFill>
                <a:latin typeface="Times New Roman" panose="02020603050405020304" pitchFamily="18" charset="0"/>
                <a:cs typeface="Times New Roman" panose="02020603050405020304" pitchFamily="18" charset="0"/>
              </a:rPr>
              <a:t>.</a:t>
            </a:r>
            <a:endParaRPr lang="en-US" sz="1300" b="1" dirty="0">
              <a:solidFill>
                <a:srgbClr val="002060"/>
              </a:solidFill>
              <a:latin typeface="+mj-lt"/>
            </a:endParaRPr>
          </a:p>
        </p:txBody>
      </p:sp>
      <p:sp>
        <p:nvSpPr>
          <p:cNvPr id="18" name="Oval 17"/>
          <p:cNvSpPr/>
          <p:nvPr/>
        </p:nvSpPr>
        <p:spPr>
          <a:xfrm>
            <a:off x="1590421" y="2388637"/>
            <a:ext cx="355341" cy="321907"/>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5918329" y="1950724"/>
            <a:ext cx="355341" cy="321907"/>
          </a:xfrm>
          <a:prstGeom prst="ellipse">
            <a:avLst/>
          </a:prstGeom>
          <a:solidFill>
            <a:srgbClr val="05AB0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10083202" y="1635727"/>
            <a:ext cx="355341" cy="3219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p:cNvCxnSpPr/>
          <p:nvPr/>
        </p:nvCxnSpPr>
        <p:spPr>
          <a:xfrm flipH="1">
            <a:off x="10237232" y="0"/>
            <a:ext cx="23640" cy="166527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a:cxnSpLocks/>
          </p:cNvCxnSpPr>
          <p:nvPr/>
        </p:nvCxnSpPr>
        <p:spPr>
          <a:xfrm>
            <a:off x="1768091" y="941903"/>
            <a:ext cx="8712" cy="1359038"/>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6073465" y="-187242"/>
            <a:ext cx="29851" cy="2433137"/>
          </a:xfrm>
          <a:prstGeom prst="line">
            <a:avLst/>
          </a:prstGeom>
        </p:spPr>
        <p:style>
          <a:lnRef idx="1">
            <a:schemeClr val="accent1"/>
          </a:lnRef>
          <a:fillRef idx="0">
            <a:schemeClr val="accent1"/>
          </a:fillRef>
          <a:effectRef idx="0">
            <a:schemeClr val="accent1"/>
          </a:effectRef>
          <a:fontRef idx="minor">
            <a:schemeClr val="tx1"/>
          </a:fontRef>
        </p:style>
      </p:cxnSp>
      <p:sp>
        <p:nvSpPr>
          <p:cNvPr id="32" name="Rounded Rectangle 31"/>
          <p:cNvSpPr/>
          <p:nvPr/>
        </p:nvSpPr>
        <p:spPr>
          <a:xfrm>
            <a:off x="3806889" y="56716"/>
            <a:ext cx="5505061" cy="652411"/>
          </a:xfrm>
          <a:prstGeom prst="roundRect">
            <a:avLst/>
          </a:prstGeom>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000" b="1" dirty="0">
                <a:solidFill>
                  <a:srgbClr val="FF0000"/>
                </a:solidFill>
                <a:latin typeface="+mj-lt"/>
              </a:rPr>
              <a:t> ĐẶT VẤN ĐỀ</a:t>
            </a:r>
            <a:endParaRPr lang="en-US" sz="2000" b="1" dirty="0">
              <a:solidFill>
                <a:srgbClr val="FF0000"/>
              </a:solidFill>
              <a:latin typeface="+mj-lt"/>
            </a:endParaRPr>
          </a:p>
        </p:txBody>
      </p:sp>
    </p:spTree>
    <p:extLst>
      <p:ext uri="{BB962C8B-B14F-4D97-AF65-F5344CB8AC3E}">
        <p14:creationId xmlns:p14="http://schemas.microsoft.com/office/powerpoint/2010/main" val="709614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1844843" y="2653970"/>
            <a:ext cx="8518358" cy="2554545"/>
          </a:xfrm>
          <a:prstGeom prst="rect">
            <a:avLst/>
          </a:prstGeom>
        </p:spPr>
        <p:txBody>
          <a:bodyPr wrap="square">
            <a:spAutoFit/>
          </a:bodyPr>
          <a:lstStyle/>
          <a:p>
            <a:pPr algn="just"/>
            <a:r>
              <a:rPr lang="en-US" sz="2000" b="1" dirty="0" err="1">
                <a:solidFill>
                  <a:srgbClr val="002060"/>
                </a:solidFill>
                <a:latin typeface="Times New Roman" panose="02020603050405020304" pitchFamily="18" charset="0"/>
                <a:cs typeface="Times New Roman" panose="02020603050405020304" pitchFamily="18" charset="0"/>
              </a:rPr>
              <a:t>Là</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một</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giáo</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viên</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đứng</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lớp</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hàng</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ngày</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được</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tiếp</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xúc</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gần</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gũi</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với</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trẻ</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hiểu</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được</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mức</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độ</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nhận</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thức</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của</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trẻ</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bản</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thân</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tôi</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luôn</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mong</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muốn</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đựoc</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áp</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dụng</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phưong</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pháp</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học</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tập</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này</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cho</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học</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sinh</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của</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mình</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để</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trẻ</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sáng</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tạo</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hơn</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chủ</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động</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hơn</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để</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các</a:t>
            </a:r>
            <a:r>
              <a:rPr lang="en-US" sz="2000" b="1" dirty="0">
                <a:solidFill>
                  <a:srgbClr val="002060"/>
                </a:solidFill>
                <a:latin typeface="Times New Roman" panose="02020603050405020304" pitchFamily="18" charset="0"/>
                <a:cs typeface="Times New Roman" panose="02020603050405020304" pitchFamily="18" charset="0"/>
              </a:rPr>
              <a:t> con </a:t>
            </a:r>
            <a:r>
              <a:rPr lang="en-US" sz="2000" b="1" dirty="0" err="1">
                <a:solidFill>
                  <a:srgbClr val="002060"/>
                </a:solidFill>
                <a:latin typeface="Times New Roman" panose="02020603050405020304" pitchFamily="18" charset="0"/>
                <a:cs typeface="Times New Roman" panose="02020603050405020304" pitchFamily="18" charset="0"/>
              </a:rPr>
              <a:t>tìm</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ra</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những</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nguyên</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lý</a:t>
            </a:r>
            <a:r>
              <a:rPr lang="en-US" sz="2000" b="1" dirty="0">
                <a:solidFill>
                  <a:srgbClr val="002060"/>
                </a:solidFill>
                <a:latin typeface="Times New Roman" panose="02020603050405020304" pitchFamily="18" charset="0"/>
                <a:cs typeface="Times New Roman" panose="02020603050405020304" pitchFamily="18" charset="0"/>
              </a:rPr>
              <a:t> khoa </a:t>
            </a:r>
            <a:r>
              <a:rPr lang="en-US" sz="2000" b="1" dirty="0" err="1">
                <a:solidFill>
                  <a:srgbClr val="002060"/>
                </a:solidFill>
                <a:latin typeface="Times New Roman" panose="02020603050405020304" pitchFamily="18" charset="0"/>
                <a:cs typeface="Times New Roman" panose="02020603050405020304" pitchFamily="18" charset="0"/>
              </a:rPr>
              <a:t>học</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ngay</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trong</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những</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hoạt</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động</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đơn</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giản</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Với</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mong</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muốn</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như</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trên</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tôi</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mạnh</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dạn</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chọn</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đề</a:t>
            </a:r>
            <a:r>
              <a:rPr lang="en-US" sz="2000" b="1" dirty="0">
                <a:solidFill>
                  <a:srgbClr val="002060"/>
                </a:solidFill>
                <a:latin typeface="Times New Roman" panose="02020603050405020304" pitchFamily="18" charset="0"/>
                <a:cs typeface="Times New Roman" panose="02020603050405020304" pitchFamily="18" charset="0"/>
              </a:rPr>
              <a:t> </a:t>
            </a:r>
            <a:r>
              <a:rPr lang="en-US" sz="2000" b="1" dirty="0" err="1">
                <a:solidFill>
                  <a:srgbClr val="002060"/>
                </a:solidFill>
                <a:latin typeface="Times New Roman" panose="02020603050405020304" pitchFamily="18" charset="0"/>
                <a:cs typeface="Times New Roman" panose="02020603050405020304" pitchFamily="18" charset="0"/>
              </a:rPr>
              <a:t>tài</a:t>
            </a:r>
            <a:r>
              <a:rPr lang="en-US" sz="2000" b="1" dirty="0">
                <a:solidFill>
                  <a:srgbClr val="002060"/>
                </a:solidFill>
                <a:latin typeface="Times New Roman" panose="02020603050405020304" pitchFamily="18" charset="0"/>
                <a:cs typeface="Times New Roman" panose="02020603050405020304" pitchFamily="18" charset="0"/>
              </a:rPr>
              <a:t>:" </a:t>
            </a:r>
            <a:r>
              <a:rPr lang="vi-VN" sz="2000" b="1" dirty="0">
                <a:solidFill>
                  <a:srgbClr val="002060"/>
                </a:solidFill>
                <a:latin typeface="Times New Roman" panose="02020603050405020304" pitchFamily="18" charset="0"/>
                <a:cs typeface="Times New Roman" panose="02020603050405020304" pitchFamily="18" charset="0"/>
              </a:rPr>
              <a:t>Một số kinh nghiệm trong công tác ứng dụng phương pháp giáo dục Steam trong các hoạt động cho trẻ 4-5 tuổi </a:t>
            </a:r>
            <a:r>
              <a:rPr lang="en-US" sz="2000" b="1" i="1" dirty="0">
                <a:solidFill>
                  <a:srgbClr val="002060"/>
                </a:solidFill>
                <a:latin typeface="Times New Roman" panose="02020603050405020304" pitchFamily="18" charset="0"/>
                <a:cs typeface="Times New Roman" panose="02020603050405020304" pitchFamily="18" charset="0"/>
              </a:rPr>
              <a:t>"</a:t>
            </a:r>
            <a:endParaRPr lang="en-SG" sz="2000" b="1" dirty="0">
              <a:solidFill>
                <a:srgbClr val="002060"/>
              </a:solidFill>
              <a:latin typeface="Times New Roman" panose="02020603050405020304" pitchFamily="18" charset="0"/>
              <a:cs typeface="Times New Roman" panose="02020603050405020304" pitchFamily="18" charset="0"/>
            </a:endParaRPr>
          </a:p>
          <a:p>
            <a:pPr algn="just"/>
            <a:r>
              <a:rPr lang="vi-VN" sz="2000" b="1" dirty="0">
                <a:solidFill>
                  <a:srgbClr val="002060"/>
                </a:solidFill>
                <a:latin typeface="Times New Roman" panose="02020603050405020304" pitchFamily="18" charset="0"/>
                <a:cs typeface="Times New Roman" panose="02020603050405020304" pitchFamily="18" charset="0"/>
              </a:rPr>
              <a:t>	</a:t>
            </a:r>
            <a:r>
              <a:rPr lang="en-US" sz="2000" b="1" dirty="0">
                <a:solidFill>
                  <a:srgbClr val="002060"/>
                </a:solidFill>
                <a:latin typeface="Times New Roman" panose="02020603050405020304" pitchFamily="18" charset="0"/>
                <a:cs typeface="Times New Roman" panose="02020603050405020304" pitchFamily="18" charset="0"/>
              </a:rPr>
              <a:t> </a:t>
            </a:r>
            <a:endParaRPr lang="en-US" sz="2000" b="1" dirty="0">
              <a:solidFill>
                <a:srgbClr val="FF0000"/>
              </a:solidFill>
              <a:latin typeface="+mj-lt"/>
            </a:endParaRPr>
          </a:p>
        </p:txBody>
      </p:sp>
    </p:spTree>
    <p:extLst>
      <p:ext uri="{BB962C8B-B14F-4D97-AF65-F5344CB8AC3E}">
        <p14:creationId xmlns:p14="http://schemas.microsoft.com/office/powerpoint/2010/main" val="115200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120189" y="748570"/>
            <a:ext cx="5342021" cy="400110"/>
          </a:xfrm>
          <a:prstGeom prst="rect">
            <a:avLst/>
          </a:prstGeom>
          <a:noFill/>
        </p:spPr>
        <p:txBody>
          <a:bodyPr wrap="square" rtlCol="0">
            <a:spAutoFit/>
          </a:bodyPr>
          <a:lstStyle/>
          <a:p>
            <a:pPr algn="ctr"/>
            <a:r>
              <a:rPr lang="en-US" sz="2000" b="1" dirty="0">
                <a:solidFill>
                  <a:srgbClr val="FF0000"/>
                </a:solidFill>
                <a:latin typeface="Times New Roman" panose="02020603050405020304" pitchFamily="18" charset="0"/>
                <a:cs typeface="Times New Roman" panose="02020603050405020304" pitchFamily="18" charset="0"/>
              </a:rPr>
              <a:t>GIẢI QUYẾT VẤN ĐỀ</a:t>
            </a:r>
          </a:p>
        </p:txBody>
      </p:sp>
      <p:sp>
        <p:nvSpPr>
          <p:cNvPr id="6" name="Hexagon 5"/>
          <p:cNvSpPr/>
          <p:nvPr/>
        </p:nvSpPr>
        <p:spPr>
          <a:xfrm>
            <a:off x="1470213" y="1470210"/>
            <a:ext cx="9610164" cy="4069977"/>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vi-VN" sz="1400" b="1" i="1" dirty="0">
              <a:solidFill>
                <a:schemeClr val="bg1"/>
              </a:solidFill>
            </a:endParaRPr>
          </a:p>
          <a:p>
            <a:pPr algn="just"/>
            <a:endParaRPr lang="vi-VN" sz="1400" b="1" i="1" dirty="0">
              <a:solidFill>
                <a:schemeClr val="bg1"/>
              </a:solidFill>
            </a:endParaRPr>
          </a:p>
          <a:p>
            <a:pPr algn="just"/>
            <a:endParaRPr lang="vi-VN" sz="1400" b="1" i="1" dirty="0">
              <a:solidFill>
                <a:schemeClr val="bg1"/>
              </a:solidFill>
            </a:endParaRPr>
          </a:p>
          <a:p>
            <a:pPr algn="just"/>
            <a:endParaRPr lang="vi-VN" sz="1600" b="1" i="1" dirty="0">
              <a:solidFill>
                <a:schemeClr val="bg1"/>
              </a:solidFill>
            </a:endParaRPr>
          </a:p>
          <a:p>
            <a:pPr algn="just"/>
            <a:r>
              <a:rPr lang="vi-VN" sz="1600" b="1" i="1" dirty="0">
                <a:solidFill>
                  <a:schemeClr val="bg1"/>
                </a:solidFill>
              </a:rPr>
              <a:t>1.1 Cơ sở lý luận :</a:t>
            </a:r>
            <a:endParaRPr lang="en-US" sz="1600" b="1" i="1" dirty="0">
              <a:solidFill>
                <a:schemeClr val="bg1"/>
              </a:solidFill>
            </a:endParaRPr>
          </a:p>
          <a:p>
            <a:pPr algn="just"/>
            <a:r>
              <a:rPr lang="vi-VN" sz="1600" dirty="0">
                <a:solidFill>
                  <a:schemeClr val="accent4">
                    <a:lumMod val="60000"/>
                    <a:lumOff val="40000"/>
                  </a:schemeClr>
                </a:solidFill>
                <a:latin typeface="Times New Roman" panose="02020603050405020304" pitchFamily="18" charset="0"/>
                <a:cs typeface="Times New Roman" panose="02020603050405020304" pitchFamily="18" charset="0"/>
              </a:rPr>
              <a:t>P</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hương</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pháp</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giáo</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dục</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truyền</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thống</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là</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sự</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tách</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rời</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giữa</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các</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lĩnh</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vực</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quan</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trọng</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khoa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học</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công</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nghệ</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kỹ</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thuật</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nghệ</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thuật</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và</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toán</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học</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Sự</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tách</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rời</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này</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sẽ</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đem</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đến</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một</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khoảng</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cách</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lớn</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giữa</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lý</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thuyết</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và</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thực</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hành</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giữa</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kiến</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thức</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và</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ứng</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dụng</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Giáo</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dục</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STEAM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về</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bản</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chất</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được</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hiểu</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là</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trang</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bị</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cho</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ntrẻ</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những</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kiến</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thức</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và</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kỹ</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năng</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cần</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thiết</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liên</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quan</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đến</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các</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lĩnh</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vực</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khoa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học</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công</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nghệ</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kỹ</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thuật</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nghệ</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thuật</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và</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toán</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học</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Các</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kiến</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thức</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và</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kỹ</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năng</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này</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phải</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được</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tích</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hợp</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lồng</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ghép</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và</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bổ</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trợ</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cho</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nhau</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giúp</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học</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sinh</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không</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chỉ</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hiểu</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biết</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về</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nguyên</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lý</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mà</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còn</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có</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thể</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thực</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hành</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và</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tạo</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ra</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được</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những</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sản</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phẩm</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trong</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cuộc</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sống</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hằng</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ngày</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Giáo</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dục</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STEAM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sẽ</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phá</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đi</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khoảng</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cách</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giữa</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lý</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thuyết</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và</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thực</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tiễn</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tạo</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ra</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những</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con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người</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có</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năng</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lực</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làm</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việc</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một</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cách</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sáng</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tạo</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a:t>
            </a:r>
            <a:endParaRPr lang="en-SG" sz="1600" dirty="0">
              <a:solidFill>
                <a:schemeClr val="accent4">
                  <a:lumMod val="60000"/>
                  <a:lumOff val="40000"/>
                </a:schemeClr>
              </a:solidFill>
              <a:latin typeface="Times New Roman" panose="02020603050405020304" pitchFamily="18" charset="0"/>
              <a:cs typeface="Times New Roman" panose="02020603050405020304" pitchFamily="18" charset="0"/>
            </a:endParaRPr>
          </a:p>
          <a:p>
            <a:pPr algn="just"/>
            <a:r>
              <a:rPr lang="vi-VN" sz="1600" dirty="0">
                <a:solidFill>
                  <a:schemeClr val="accent4">
                    <a:lumMod val="60000"/>
                    <a:lumOff val="40000"/>
                  </a:schemeClr>
                </a:solidFill>
                <a:latin typeface="Times New Roman" panose="02020603050405020304" pitchFamily="18" charset="0"/>
                <a:cs typeface="Times New Roman" panose="02020603050405020304" pitchFamily="18" charset="0"/>
              </a:rPr>
              <a:t>“</a:t>
            </a:r>
            <a:r>
              <a:rPr lang="en-US" sz="1600" i="1" dirty="0" err="1">
                <a:solidFill>
                  <a:schemeClr val="accent4">
                    <a:lumMod val="60000"/>
                    <a:lumOff val="40000"/>
                  </a:schemeClr>
                </a:solidFill>
                <a:latin typeface="Times New Roman" panose="02020603050405020304" pitchFamily="18" charset="0"/>
                <a:cs typeface="Times New Roman" panose="02020603050405020304" pitchFamily="18" charset="0"/>
              </a:rPr>
              <a:t>Ứng</a:t>
            </a:r>
            <a:r>
              <a:rPr lang="en-US" sz="1600" i="1"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i="1" dirty="0" err="1">
                <a:solidFill>
                  <a:schemeClr val="accent4">
                    <a:lumMod val="60000"/>
                    <a:lumOff val="40000"/>
                  </a:schemeClr>
                </a:solidFill>
                <a:latin typeface="Times New Roman" panose="02020603050405020304" pitchFamily="18" charset="0"/>
                <a:cs typeface="Times New Roman" panose="02020603050405020304" pitchFamily="18" charset="0"/>
              </a:rPr>
              <a:t>dụng</a:t>
            </a:r>
            <a:r>
              <a:rPr lang="en-US" sz="1600" i="1"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i="1" dirty="0" err="1">
                <a:solidFill>
                  <a:schemeClr val="accent4">
                    <a:lumMod val="60000"/>
                    <a:lumOff val="40000"/>
                  </a:schemeClr>
                </a:solidFill>
                <a:latin typeface="Times New Roman" panose="02020603050405020304" pitchFamily="18" charset="0"/>
                <a:cs typeface="Times New Roman" panose="02020603050405020304" pitchFamily="18" charset="0"/>
              </a:rPr>
              <a:t>phương</a:t>
            </a:r>
            <a:r>
              <a:rPr lang="en-US" sz="1600" i="1"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i="1" dirty="0" err="1">
                <a:solidFill>
                  <a:schemeClr val="accent4">
                    <a:lumMod val="60000"/>
                    <a:lumOff val="40000"/>
                  </a:schemeClr>
                </a:solidFill>
                <a:latin typeface="Times New Roman" panose="02020603050405020304" pitchFamily="18" charset="0"/>
                <a:cs typeface="Times New Roman" panose="02020603050405020304" pitchFamily="18" charset="0"/>
              </a:rPr>
              <a:t>pháp</a:t>
            </a:r>
            <a:r>
              <a:rPr lang="en-US" sz="1600" i="1"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i="1" dirty="0" err="1">
                <a:solidFill>
                  <a:schemeClr val="accent4">
                    <a:lumMod val="60000"/>
                    <a:lumOff val="40000"/>
                  </a:schemeClr>
                </a:solidFill>
                <a:latin typeface="Times New Roman" panose="02020603050405020304" pitchFamily="18" charset="0"/>
                <a:cs typeface="Times New Roman" panose="02020603050405020304" pitchFamily="18" charset="0"/>
              </a:rPr>
              <a:t>giáo</a:t>
            </a:r>
            <a:r>
              <a:rPr lang="en-US" sz="1600" i="1"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i="1" dirty="0" err="1">
                <a:solidFill>
                  <a:schemeClr val="accent4">
                    <a:lumMod val="60000"/>
                    <a:lumOff val="40000"/>
                  </a:schemeClr>
                </a:solidFill>
                <a:latin typeface="Times New Roman" panose="02020603050405020304" pitchFamily="18" charset="0"/>
                <a:cs typeface="Times New Roman" panose="02020603050405020304" pitchFamily="18" charset="0"/>
              </a:rPr>
              <a:t>dục</a:t>
            </a:r>
            <a:r>
              <a:rPr lang="en-US" sz="1600" i="1" dirty="0">
                <a:solidFill>
                  <a:schemeClr val="accent4">
                    <a:lumMod val="60000"/>
                    <a:lumOff val="40000"/>
                  </a:schemeClr>
                </a:solidFill>
                <a:latin typeface="Times New Roman" panose="02020603050405020304" pitchFamily="18" charset="0"/>
                <a:cs typeface="Times New Roman" panose="02020603050405020304" pitchFamily="18" charset="0"/>
              </a:rPr>
              <a:t> steam </a:t>
            </a:r>
            <a:r>
              <a:rPr lang="en-US" sz="1600" i="1" dirty="0" err="1">
                <a:solidFill>
                  <a:schemeClr val="accent4">
                    <a:lumMod val="60000"/>
                    <a:lumOff val="40000"/>
                  </a:schemeClr>
                </a:solidFill>
                <a:latin typeface="Times New Roman" panose="02020603050405020304" pitchFamily="18" charset="0"/>
                <a:cs typeface="Times New Roman" panose="02020603050405020304" pitchFamily="18" charset="0"/>
              </a:rPr>
              <a:t>trong</a:t>
            </a:r>
            <a:r>
              <a:rPr lang="en-US" sz="1600" i="1"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vi-VN" sz="1600" i="1" dirty="0">
                <a:solidFill>
                  <a:schemeClr val="accent4">
                    <a:lumMod val="60000"/>
                    <a:lumOff val="40000"/>
                  </a:schemeClr>
                </a:solidFill>
                <a:latin typeface="Times New Roman" panose="02020603050405020304" pitchFamily="18" charset="0"/>
                <a:cs typeface="Times New Roman" panose="02020603050405020304" pitchFamily="18" charset="0"/>
              </a:rPr>
              <a:t>các </a:t>
            </a:r>
            <a:r>
              <a:rPr lang="en-US" sz="1600" i="1" dirty="0" err="1">
                <a:solidFill>
                  <a:schemeClr val="accent4">
                    <a:lumMod val="60000"/>
                    <a:lumOff val="40000"/>
                  </a:schemeClr>
                </a:solidFill>
                <a:latin typeface="Times New Roman" panose="02020603050405020304" pitchFamily="18" charset="0"/>
                <a:cs typeface="Times New Roman" panose="02020603050405020304" pitchFamily="18" charset="0"/>
              </a:rPr>
              <a:t>hoạt</a:t>
            </a:r>
            <a:r>
              <a:rPr lang="en-US" sz="1600" i="1"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i="1" dirty="0" err="1">
                <a:solidFill>
                  <a:schemeClr val="accent4">
                    <a:lumMod val="60000"/>
                    <a:lumOff val="40000"/>
                  </a:schemeClr>
                </a:solidFill>
                <a:latin typeface="Times New Roman" panose="02020603050405020304" pitchFamily="18" charset="0"/>
                <a:cs typeface="Times New Roman" panose="02020603050405020304" pitchFamily="18" charset="0"/>
              </a:rPr>
              <a:t>động</a:t>
            </a:r>
            <a:r>
              <a:rPr lang="en-US" sz="1600" i="1"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vi-VN" sz="1600" i="1"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vi-VN" sz="1600" dirty="0">
                <a:solidFill>
                  <a:schemeClr val="accent4">
                    <a:lumMod val="60000"/>
                    <a:lumOff val="40000"/>
                  </a:schemeClr>
                </a:solidFill>
                <a:latin typeface="Times New Roman" panose="02020603050405020304" pitchFamily="18" charset="0"/>
                <a:cs typeface="Times New Roman" panose="02020603050405020304" pitchFamily="18" charset="0"/>
              </a:rPr>
              <a:t> là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mang</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khoa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học</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công</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nghệ</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kĩ</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thuật</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nghệ</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thuật</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và</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toán</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học</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đến</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với</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các</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con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một</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cách</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đơn</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giản</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nhẹ</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nhàng</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gần</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gũi</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với</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những</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đồ</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dùng</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vật</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liệu</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gần</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gũi</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mang</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đến</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cho</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trẻ</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những</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điều</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thú</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vị</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trong</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hoạt</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 </a:t>
            </a:r>
            <a:r>
              <a:rPr lang="en-US" sz="1600" dirty="0" err="1">
                <a:solidFill>
                  <a:schemeClr val="accent4">
                    <a:lumMod val="60000"/>
                    <a:lumOff val="40000"/>
                  </a:schemeClr>
                </a:solidFill>
                <a:latin typeface="Times New Roman" panose="02020603050405020304" pitchFamily="18" charset="0"/>
                <a:cs typeface="Times New Roman" panose="02020603050405020304" pitchFamily="18" charset="0"/>
              </a:rPr>
              <a:t>động</a:t>
            </a:r>
            <a:r>
              <a:rPr lang="en-US" sz="1600" dirty="0">
                <a:solidFill>
                  <a:schemeClr val="accent4">
                    <a:lumMod val="60000"/>
                    <a:lumOff val="40000"/>
                  </a:schemeClr>
                </a:solidFill>
                <a:latin typeface="Times New Roman" panose="02020603050405020304" pitchFamily="18" charset="0"/>
                <a:cs typeface="Times New Roman" panose="02020603050405020304" pitchFamily="18" charset="0"/>
              </a:rPr>
              <a:t>.</a:t>
            </a:r>
            <a:endParaRPr lang="en-SG" sz="1600" dirty="0">
              <a:solidFill>
                <a:schemeClr val="accent4">
                  <a:lumMod val="60000"/>
                  <a:lumOff val="40000"/>
                </a:schemeClr>
              </a:solidFill>
              <a:latin typeface="Times New Roman" panose="02020603050405020304" pitchFamily="18" charset="0"/>
              <a:cs typeface="Times New Roman" panose="02020603050405020304" pitchFamily="18" charset="0"/>
            </a:endParaRPr>
          </a:p>
          <a:p>
            <a:pPr algn="just"/>
            <a:br>
              <a:rPr lang="en-US" sz="1600" b="1" dirty="0">
                <a:latin typeface="Times New Roman" panose="02020603050405020304" pitchFamily="18" charset="0"/>
                <a:cs typeface="Times New Roman" panose="02020603050405020304" pitchFamily="18" charset="0"/>
              </a:rPr>
            </a:br>
            <a:endParaRPr lang="en-SG" sz="1600" dirty="0">
              <a:latin typeface="Times New Roman" panose="02020603050405020304" pitchFamily="18" charset="0"/>
              <a:cs typeface="Times New Roman" panose="02020603050405020304" pitchFamily="18" charset="0"/>
            </a:endParaRPr>
          </a:p>
          <a:p>
            <a:endParaRPr lang="en-US" sz="1400" b="1" dirty="0"/>
          </a:p>
        </p:txBody>
      </p:sp>
    </p:spTree>
    <p:extLst>
      <p:ext uri="{BB962C8B-B14F-4D97-AF65-F5344CB8AC3E}">
        <p14:creationId xmlns:p14="http://schemas.microsoft.com/office/powerpoint/2010/main" val="2587767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440" y="0"/>
            <a:ext cx="12283440" cy="6819658"/>
          </a:xfrm>
          <a:prstGeom prst="rect">
            <a:avLst/>
          </a:prstGeom>
        </p:spPr>
      </p:pic>
      <p:sp>
        <p:nvSpPr>
          <p:cNvPr id="5" name="Rectangle 4"/>
          <p:cNvSpPr/>
          <p:nvPr/>
        </p:nvSpPr>
        <p:spPr>
          <a:xfrm>
            <a:off x="3543091" y="322462"/>
            <a:ext cx="5287009" cy="689909"/>
          </a:xfrm>
          <a:prstGeom prst="rect">
            <a:avLst/>
          </a:prstGeom>
          <a:solidFill>
            <a:schemeClr val="accent4">
              <a:lumMod val="20000"/>
              <a:lumOff val="80000"/>
            </a:schemeClr>
          </a:solidFill>
          <a:ln>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a:ln>
                  <a:solidFill>
                    <a:srgbClr val="000099"/>
                  </a:solidFill>
                </a:ln>
                <a:solidFill>
                  <a:srgbClr val="006600"/>
                </a:solidFill>
                <a:effectLst/>
                <a:uLnTx/>
                <a:uFillTx/>
                <a:latin typeface="Calibri" panose="020F0502020204030204"/>
                <a:ea typeface="+mn-ea"/>
                <a:cs typeface="+mn-cs"/>
              </a:rPr>
              <a:t> </a:t>
            </a:r>
            <a:r>
              <a:rPr kumimoji="0" lang="en-US" sz="2800" b="1" i="0" u="none" strike="noStrike" kern="1200" cap="none" spc="0" normalizeH="0" baseline="0" noProof="0" dirty="0">
                <a:ln>
                  <a:solidFill>
                    <a:srgbClr val="000099"/>
                  </a:solidFill>
                </a:ln>
                <a:solidFill>
                  <a:srgbClr val="006600"/>
                </a:solidFill>
                <a:effectLst/>
                <a:uLnTx/>
                <a:uFillTx/>
                <a:latin typeface="Times New Roman" panose="02020603050405020304" pitchFamily="18" charset="0"/>
                <a:cs typeface="Times New Roman" panose="02020603050405020304" pitchFamily="18" charset="0"/>
              </a:rPr>
              <a:t>THỰC</a:t>
            </a:r>
            <a:r>
              <a:rPr kumimoji="0" lang="en-US" sz="2800" b="1" i="0" u="none" strike="noStrike" kern="1200" cap="none" spc="0" normalizeH="0" noProof="0" dirty="0">
                <a:ln>
                  <a:solidFill>
                    <a:srgbClr val="000099"/>
                  </a:solidFill>
                </a:ln>
                <a:solidFill>
                  <a:srgbClr val="006600"/>
                </a:solidFill>
                <a:effectLst/>
                <a:uLnTx/>
                <a:uFillTx/>
                <a:latin typeface="Times New Roman" panose="02020603050405020304" pitchFamily="18" charset="0"/>
                <a:cs typeface="Times New Roman" panose="02020603050405020304" pitchFamily="18" charset="0"/>
              </a:rPr>
              <a:t> TRẠNG VẤN ĐỀ</a:t>
            </a:r>
            <a:endParaRPr kumimoji="0" lang="en-US" sz="4400" b="1" i="0" u="none" strike="noStrike" kern="1200" cap="none" spc="0" normalizeH="0" baseline="0" noProof="0" dirty="0">
              <a:ln>
                <a:solidFill>
                  <a:srgbClr val="000099"/>
                </a:solidFill>
              </a:ln>
              <a:solidFill>
                <a:srgbClr val="006600"/>
              </a:solidFill>
              <a:effectLst/>
              <a:uLnTx/>
              <a:uFillTx/>
              <a:latin typeface="Times New Roman" panose="02020603050405020304" pitchFamily="18" charset="0"/>
              <a:cs typeface="Times New Roman" panose="02020603050405020304" pitchFamily="18" charset="0"/>
            </a:endParaRPr>
          </a:p>
        </p:txBody>
      </p:sp>
      <p:sp>
        <p:nvSpPr>
          <p:cNvPr id="10" name="Rounded Rectangle 9"/>
          <p:cNvSpPr/>
          <p:nvPr/>
        </p:nvSpPr>
        <p:spPr>
          <a:xfrm>
            <a:off x="950259" y="1081741"/>
            <a:ext cx="10632141" cy="5331012"/>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1600" b="1" dirty="0">
                <a:solidFill>
                  <a:srgbClr val="FF0000"/>
                </a:solidFill>
                <a:latin typeface="+mj-lt"/>
              </a:rPr>
              <a:t>2.1. Thuận lợi.</a:t>
            </a:r>
            <a:endParaRPr lang="en-SG" sz="1600" dirty="0">
              <a:solidFill>
                <a:srgbClr val="FF0000"/>
              </a:solidFill>
              <a:latin typeface="+mj-lt"/>
            </a:endParaRPr>
          </a:p>
          <a:p>
            <a:pPr algn="just"/>
            <a:r>
              <a:rPr lang="vi-VN" sz="1600" dirty="0">
                <a:solidFill>
                  <a:srgbClr val="FF0000"/>
                </a:solidFill>
                <a:latin typeface="+mj-lt"/>
              </a:rPr>
              <a:t>- Bản thân được tham gia khóa tập huấn về phương pháp giáo dục Steam do Sở giáo dục và đào tạo tổ chức</a:t>
            </a:r>
          </a:p>
          <a:p>
            <a:pPr algn="just"/>
            <a:r>
              <a:rPr lang="vi-VN" sz="1600" dirty="0">
                <a:solidFill>
                  <a:srgbClr val="FF0000"/>
                </a:solidFill>
                <a:latin typeface="+mj-lt"/>
              </a:rPr>
              <a:t>- Nhà trường quan tâm , tạo điều kiện cho giáo viên được tham gia bồi dưỡng khóa học Steam</a:t>
            </a:r>
            <a:endParaRPr lang="en-SG" sz="1600" dirty="0">
              <a:solidFill>
                <a:srgbClr val="FF0000"/>
              </a:solidFill>
              <a:latin typeface="+mj-lt"/>
            </a:endParaRPr>
          </a:p>
          <a:p>
            <a:pPr algn="just"/>
            <a:r>
              <a:rPr lang="vi-VN" sz="1600" dirty="0">
                <a:solidFill>
                  <a:srgbClr val="FF0000"/>
                </a:solidFill>
                <a:latin typeface="+mj-lt"/>
              </a:rPr>
              <a:t>- Giáo viên trong lớp có trình độ đạt chuẩn, đều tâm huyết với nghề, nhiệt tình trong công tác chăm sóc giáo dục trẻ.</a:t>
            </a:r>
            <a:endParaRPr lang="en-SG" sz="1600" dirty="0">
              <a:solidFill>
                <a:srgbClr val="FF0000"/>
              </a:solidFill>
              <a:latin typeface="+mj-lt"/>
            </a:endParaRPr>
          </a:p>
          <a:p>
            <a:pPr algn="just"/>
            <a:r>
              <a:rPr lang="vi-VN" sz="1600" dirty="0">
                <a:solidFill>
                  <a:srgbClr val="FF0000"/>
                </a:solidFill>
                <a:latin typeface="+mj-lt"/>
              </a:rPr>
              <a:t>- Được sự quan tâm hỗ trợ của các bậc phụ huynh đã hưởng ứng tham gia các phong trào của nhà trường, của lớp nhiệt tình, tổ chức cho các cháu đến trường đầy đủ, thường xuyên ủng hộ những nguyên vật liệu để làm đồ dùng dạy học và vui chơi cho các cháu.</a:t>
            </a:r>
            <a:endParaRPr lang="en-SG" sz="1600" dirty="0">
              <a:solidFill>
                <a:srgbClr val="FF0000"/>
              </a:solidFill>
              <a:latin typeface="+mj-lt"/>
            </a:endParaRPr>
          </a:p>
          <a:p>
            <a:pPr algn="just"/>
            <a:r>
              <a:rPr lang="vi-VN" sz="1600" dirty="0">
                <a:solidFill>
                  <a:srgbClr val="FF0000"/>
                </a:solidFill>
                <a:latin typeface="+mj-lt"/>
              </a:rPr>
              <a:t>- Đa số trẻ đến lớp đều khoẻ mạnh, đúng độ tuổi có nề nếp học tập.</a:t>
            </a:r>
          </a:p>
          <a:p>
            <a:r>
              <a:rPr lang="vi-VN" sz="1600" b="1" dirty="0">
                <a:solidFill>
                  <a:srgbClr val="FF0000"/>
                </a:solidFill>
                <a:latin typeface="+mj-lt"/>
              </a:rPr>
              <a:t>2.2. Khó khăn.</a:t>
            </a:r>
            <a:endParaRPr lang="en-SG" sz="1600" dirty="0">
              <a:solidFill>
                <a:srgbClr val="FF0000"/>
              </a:solidFill>
              <a:latin typeface="+mj-lt"/>
            </a:endParaRPr>
          </a:p>
          <a:p>
            <a:r>
              <a:rPr lang="vi-VN" sz="1600" b="1" i="1" dirty="0">
                <a:solidFill>
                  <a:srgbClr val="FF0000"/>
                </a:solidFill>
                <a:latin typeface="+mj-lt"/>
              </a:rPr>
              <a:t>* Về phía giáo viên:</a:t>
            </a:r>
            <a:endParaRPr lang="en-SG" sz="1600" dirty="0">
              <a:solidFill>
                <a:srgbClr val="FF0000"/>
              </a:solidFill>
              <a:latin typeface="+mj-lt"/>
            </a:endParaRPr>
          </a:p>
          <a:p>
            <a:r>
              <a:rPr lang="vi-VN" sz="1600" dirty="0">
                <a:solidFill>
                  <a:srgbClr val="FF0000"/>
                </a:solidFill>
                <a:latin typeface="+mj-lt"/>
              </a:rPr>
              <a:t>- Còn hạn chế về thời gian và tài liệu nghiên cứu.</a:t>
            </a:r>
            <a:endParaRPr lang="en-SG" sz="1600" dirty="0">
              <a:solidFill>
                <a:srgbClr val="FF0000"/>
              </a:solidFill>
              <a:latin typeface="+mj-lt"/>
              <a:cs typeface="Times New Roman" panose="02020603050405020304" pitchFamily="18" charset="0"/>
            </a:endParaRPr>
          </a:p>
          <a:p>
            <a:r>
              <a:rPr lang="vi-VN" sz="1600" b="1" i="1" dirty="0">
                <a:solidFill>
                  <a:srgbClr val="FF0000"/>
                </a:solidFill>
                <a:latin typeface="+mj-lt"/>
              </a:rPr>
              <a:t>* Về phía trẻ:</a:t>
            </a:r>
            <a:endParaRPr lang="en-SG" sz="1600" dirty="0">
              <a:solidFill>
                <a:srgbClr val="FF0000"/>
              </a:solidFill>
              <a:latin typeface="+mj-lt"/>
            </a:endParaRPr>
          </a:p>
          <a:p>
            <a:r>
              <a:rPr lang="vi-VN" sz="1600" dirty="0">
                <a:solidFill>
                  <a:srgbClr val="FF0000"/>
                </a:solidFill>
                <a:latin typeface="+mj-lt"/>
                <a:cs typeface="Times New Roman" panose="02020603050405020304" pitchFamily="18" charset="0"/>
              </a:rPr>
              <a:t>- Trẻ chưa </a:t>
            </a:r>
            <a:r>
              <a:rPr lang="en-US" sz="1600" dirty="0" err="1">
                <a:solidFill>
                  <a:srgbClr val="FF0000"/>
                </a:solidFill>
                <a:latin typeface="Times New Roman" panose="02020603050405020304" pitchFamily="18" charset="0"/>
                <a:cs typeface="Times New Roman" panose="02020603050405020304" pitchFamily="18" charset="0"/>
              </a:rPr>
              <a:t>quen</a:t>
            </a:r>
            <a:r>
              <a:rPr lang="en-US" sz="1600" dirty="0">
                <a:solidFill>
                  <a:srgbClr val="FF0000"/>
                </a:solidFill>
                <a:latin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cs typeface="Times New Roman" panose="02020603050405020304" pitchFamily="18" charset="0"/>
              </a:rPr>
              <a:t>với</a:t>
            </a:r>
            <a:r>
              <a:rPr lang="en-US" sz="1600" dirty="0">
                <a:solidFill>
                  <a:srgbClr val="FF0000"/>
                </a:solidFill>
                <a:latin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cs typeface="Times New Roman" panose="02020603050405020304" pitchFamily="18" charset="0"/>
              </a:rPr>
              <a:t>việc</a:t>
            </a:r>
            <a:r>
              <a:rPr lang="en-US" sz="1600" dirty="0">
                <a:solidFill>
                  <a:srgbClr val="FF0000"/>
                </a:solidFill>
                <a:latin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cs typeface="Times New Roman" panose="02020603050405020304" pitchFamily="18" charset="0"/>
              </a:rPr>
              <a:t>sử</a:t>
            </a:r>
            <a:r>
              <a:rPr lang="en-US" sz="1600" dirty="0">
                <a:solidFill>
                  <a:srgbClr val="FF0000"/>
                </a:solidFill>
                <a:latin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cs typeface="Times New Roman" panose="02020603050405020304" pitchFamily="18" charset="0"/>
              </a:rPr>
              <a:t>dụng</a:t>
            </a:r>
            <a:r>
              <a:rPr lang="en-US" sz="1600" dirty="0">
                <a:solidFill>
                  <a:srgbClr val="FF0000"/>
                </a:solidFill>
                <a:latin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cs typeface="Times New Roman" panose="02020603050405020304" pitchFamily="18" charset="0"/>
              </a:rPr>
              <a:t>và</a:t>
            </a:r>
            <a:r>
              <a:rPr lang="en-US" sz="1600" dirty="0">
                <a:solidFill>
                  <a:srgbClr val="FF0000"/>
                </a:solidFill>
                <a:latin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cs typeface="Times New Roman" panose="02020603050405020304" pitchFamily="18" charset="0"/>
              </a:rPr>
              <a:t>ứng</a:t>
            </a:r>
            <a:r>
              <a:rPr lang="en-US" sz="1600" dirty="0">
                <a:solidFill>
                  <a:srgbClr val="FF0000"/>
                </a:solidFill>
                <a:latin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cs typeface="Times New Roman" panose="02020603050405020304" pitchFamily="18" charset="0"/>
              </a:rPr>
              <a:t>dụng</a:t>
            </a:r>
            <a:r>
              <a:rPr lang="en-US" sz="1600" dirty="0">
                <a:solidFill>
                  <a:srgbClr val="FF0000"/>
                </a:solidFill>
                <a:latin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cs typeface="Times New Roman" panose="02020603050405020304" pitchFamily="18" charset="0"/>
              </a:rPr>
              <a:t>các</a:t>
            </a:r>
            <a:r>
              <a:rPr lang="en-US" sz="1600" dirty="0">
                <a:solidFill>
                  <a:srgbClr val="FF0000"/>
                </a:solidFill>
                <a:latin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cs typeface="Times New Roman" panose="02020603050405020304" pitchFamily="18" charset="0"/>
              </a:rPr>
              <a:t>công</a:t>
            </a:r>
            <a:r>
              <a:rPr lang="en-US" sz="1600" dirty="0">
                <a:solidFill>
                  <a:srgbClr val="FF0000"/>
                </a:solidFill>
                <a:latin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cs typeface="Times New Roman" panose="02020603050405020304" pitchFamily="18" charset="0"/>
              </a:rPr>
              <a:t>nghệ</a:t>
            </a:r>
            <a:r>
              <a:rPr lang="en-US" sz="1600" dirty="0">
                <a:solidFill>
                  <a:srgbClr val="FF0000"/>
                </a:solidFill>
                <a:latin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cs typeface="Times New Roman" panose="02020603050405020304" pitchFamily="18" charset="0"/>
              </a:rPr>
              <a:t>trong</a:t>
            </a:r>
            <a:r>
              <a:rPr lang="en-US" sz="1600" dirty="0">
                <a:solidFill>
                  <a:srgbClr val="FF0000"/>
                </a:solidFill>
                <a:latin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cs typeface="Times New Roman" panose="02020603050405020304" pitchFamily="18" charset="0"/>
              </a:rPr>
              <a:t>hoạt</a:t>
            </a:r>
            <a:r>
              <a:rPr lang="en-US" sz="1600" dirty="0">
                <a:solidFill>
                  <a:srgbClr val="FF0000"/>
                </a:solidFill>
                <a:latin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cs typeface="Times New Roman" panose="02020603050405020304" pitchFamily="18" charset="0"/>
              </a:rPr>
              <a:t>động</a:t>
            </a:r>
            <a:r>
              <a:rPr lang="en-US" sz="1600" dirty="0">
                <a:solidFill>
                  <a:srgbClr val="FF0000"/>
                </a:solidFill>
                <a:latin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cs typeface="Times New Roman" panose="02020603050405020304" pitchFamily="18" charset="0"/>
              </a:rPr>
              <a:t>chưa</a:t>
            </a:r>
            <a:r>
              <a:rPr lang="en-US" sz="1600" dirty="0">
                <a:solidFill>
                  <a:srgbClr val="FF0000"/>
                </a:solidFill>
                <a:latin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cs typeface="Times New Roman" panose="02020603050405020304" pitchFamily="18" charset="0"/>
              </a:rPr>
              <a:t>thực</a:t>
            </a:r>
            <a:r>
              <a:rPr lang="en-US" sz="1600" dirty="0">
                <a:solidFill>
                  <a:srgbClr val="FF0000"/>
                </a:solidFill>
                <a:latin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cs typeface="Times New Roman" panose="02020603050405020304" pitchFamily="18" charset="0"/>
              </a:rPr>
              <a:t>sự</a:t>
            </a:r>
            <a:r>
              <a:rPr lang="en-US" sz="1600" dirty="0">
                <a:solidFill>
                  <a:srgbClr val="FF0000"/>
                </a:solidFill>
                <a:latin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cs typeface="Times New Roman" panose="02020603050405020304" pitchFamily="18" charset="0"/>
              </a:rPr>
              <a:t>tích</a:t>
            </a:r>
            <a:r>
              <a:rPr lang="en-US" sz="1600" dirty="0">
                <a:solidFill>
                  <a:srgbClr val="FF0000"/>
                </a:solidFill>
                <a:latin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cs typeface="Times New Roman" panose="02020603050405020304" pitchFamily="18" charset="0"/>
              </a:rPr>
              <a:t>cực</a:t>
            </a:r>
            <a:r>
              <a:rPr lang="en-US" sz="1600" dirty="0">
                <a:solidFill>
                  <a:srgbClr val="FF0000"/>
                </a:solidFill>
                <a:latin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cs typeface="Times New Roman" panose="02020603050405020304" pitchFamily="18" charset="0"/>
              </a:rPr>
              <a:t>trong</a:t>
            </a:r>
            <a:r>
              <a:rPr lang="en-US" sz="1600" dirty="0">
                <a:solidFill>
                  <a:srgbClr val="FF0000"/>
                </a:solidFill>
                <a:latin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cs typeface="Times New Roman" panose="02020603050405020304" pitchFamily="18" charset="0"/>
              </a:rPr>
              <a:t>việc</a:t>
            </a:r>
            <a:r>
              <a:rPr lang="en-US" sz="1600" dirty="0">
                <a:solidFill>
                  <a:srgbClr val="FF0000"/>
                </a:solidFill>
                <a:latin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cs typeface="Times New Roman" panose="02020603050405020304" pitchFamily="18" charset="0"/>
              </a:rPr>
              <a:t>tham</a:t>
            </a:r>
            <a:r>
              <a:rPr lang="en-US" sz="1600" dirty="0">
                <a:solidFill>
                  <a:srgbClr val="FF0000"/>
                </a:solidFill>
                <a:latin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cs typeface="Times New Roman" panose="02020603050405020304" pitchFamily="18" charset="0"/>
              </a:rPr>
              <a:t>gia</a:t>
            </a:r>
            <a:r>
              <a:rPr lang="en-US" sz="1600" dirty="0">
                <a:solidFill>
                  <a:srgbClr val="FF0000"/>
                </a:solidFill>
                <a:latin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cs typeface="Times New Roman" panose="02020603050405020304" pitchFamily="18" charset="0"/>
              </a:rPr>
              <a:t>hoạt</a:t>
            </a:r>
            <a:r>
              <a:rPr lang="en-US" sz="1600" dirty="0">
                <a:solidFill>
                  <a:srgbClr val="FF0000"/>
                </a:solidFill>
                <a:latin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cs typeface="Times New Roman" panose="02020603050405020304" pitchFamily="18" charset="0"/>
              </a:rPr>
              <a:t>động</a:t>
            </a:r>
            <a:r>
              <a:rPr lang="en-US" sz="1600" dirty="0">
                <a:solidFill>
                  <a:srgbClr val="FF0000"/>
                </a:solidFill>
                <a:latin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cs typeface="Times New Roman" panose="02020603050405020304" pitchFamily="18" charset="0"/>
              </a:rPr>
              <a:t>trải</a:t>
            </a:r>
            <a:r>
              <a:rPr lang="en-US" sz="1600" dirty="0">
                <a:solidFill>
                  <a:srgbClr val="FF0000"/>
                </a:solidFill>
                <a:latin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cs typeface="Times New Roman" panose="02020603050405020304" pitchFamily="18" charset="0"/>
              </a:rPr>
              <a:t>nghiệm</a:t>
            </a:r>
            <a:r>
              <a:rPr lang="en-US" sz="1600" dirty="0">
                <a:solidFill>
                  <a:srgbClr val="FF0000"/>
                </a:solidFill>
                <a:latin typeface="Times New Roman" panose="02020603050405020304" pitchFamily="18" charset="0"/>
                <a:cs typeface="Times New Roman" panose="02020603050405020304" pitchFamily="18" charset="0"/>
              </a:rPr>
              <a:t>.</a:t>
            </a:r>
            <a:endParaRPr lang="en-SG" sz="1600" dirty="0">
              <a:solidFill>
                <a:srgbClr val="FF0000"/>
              </a:solidFill>
              <a:latin typeface="Times New Roman" panose="02020603050405020304" pitchFamily="18" charset="0"/>
              <a:cs typeface="Times New Roman" panose="02020603050405020304" pitchFamily="18" charset="0"/>
            </a:endParaRPr>
          </a:p>
          <a:p>
            <a:r>
              <a:rPr lang="vi-VN" sz="1600" dirty="0">
                <a:solidFill>
                  <a:srgbClr val="FF0000"/>
                </a:solidFill>
                <a:latin typeface="Times New Roman" panose="02020603050405020304" pitchFamily="18" charset="0"/>
                <a:cs typeface="Times New Roman" panose="02020603050405020304" pitchFamily="18" charset="0"/>
              </a:rPr>
              <a:t>- Trẻ c</a:t>
            </a:r>
            <a:r>
              <a:rPr lang="en-US" sz="1600" dirty="0" err="1">
                <a:solidFill>
                  <a:srgbClr val="FF0000"/>
                </a:solidFill>
                <a:latin typeface="Times New Roman" panose="02020603050405020304" pitchFamily="18" charset="0"/>
                <a:cs typeface="Times New Roman" panose="02020603050405020304" pitchFamily="18" charset="0"/>
              </a:rPr>
              <a:t>hưa</a:t>
            </a:r>
            <a:r>
              <a:rPr lang="en-US" sz="1600" dirty="0">
                <a:solidFill>
                  <a:srgbClr val="FF0000"/>
                </a:solidFill>
                <a:latin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cs typeface="Times New Roman" panose="02020603050405020304" pitchFamily="18" charset="0"/>
              </a:rPr>
              <a:t>thật</a:t>
            </a:r>
            <a:r>
              <a:rPr lang="en-US" sz="1600" dirty="0">
                <a:solidFill>
                  <a:srgbClr val="FF0000"/>
                </a:solidFill>
                <a:latin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cs typeface="Times New Roman" panose="02020603050405020304" pitchFamily="18" charset="0"/>
              </a:rPr>
              <a:t>sự</a:t>
            </a:r>
            <a:r>
              <a:rPr lang="en-US" sz="1600" dirty="0">
                <a:solidFill>
                  <a:srgbClr val="FF0000"/>
                </a:solidFill>
                <a:latin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cs typeface="Times New Roman" panose="02020603050405020304" pitchFamily="18" charset="0"/>
              </a:rPr>
              <a:t>sáng</a:t>
            </a:r>
            <a:r>
              <a:rPr lang="en-US" sz="1600" dirty="0">
                <a:solidFill>
                  <a:srgbClr val="FF0000"/>
                </a:solidFill>
                <a:latin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cs typeface="Times New Roman" panose="02020603050405020304" pitchFamily="18" charset="0"/>
              </a:rPr>
              <a:t>tạo</a:t>
            </a:r>
            <a:r>
              <a:rPr lang="en-US" sz="1600" dirty="0">
                <a:solidFill>
                  <a:srgbClr val="FF0000"/>
                </a:solidFill>
                <a:latin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cs typeface="Times New Roman" panose="02020603050405020304" pitchFamily="18" charset="0"/>
              </a:rPr>
              <a:t>trong</a:t>
            </a:r>
            <a:r>
              <a:rPr lang="en-US" sz="1600" dirty="0">
                <a:solidFill>
                  <a:srgbClr val="FF0000"/>
                </a:solidFill>
                <a:latin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cs typeface="Times New Roman" panose="02020603050405020304" pitchFamily="18" charset="0"/>
              </a:rPr>
              <a:t>suy</a:t>
            </a:r>
            <a:r>
              <a:rPr lang="en-US" sz="1600" dirty="0">
                <a:solidFill>
                  <a:srgbClr val="FF0000"/>
                </a:solidFill>
                <a:latin typeface="Times New Roman" panose="02020603050405020304" pitchFamily="18" charset="0"/>
                <a:cs typeface="Times New Roman" panose="02020603050405020304" pitchFamily="18" charset="0"/>
              </a:rPr>
              <a:t> </a:t>
            </a:r>
            <a:r>
              <a:rPr lang="en-US" sz="1600" dirty="0" err="1">
                <a:solidFill>
                  <a:srgbClr val="FF0000"/>
                </a:solidFill>
                <a:latin typeface="Times New Roman" panose="02020603050405020304" pitchFamily="18" charset="0"/>
                <a:cs typeface="Times New Roman" panose="02020603050405020304" pitchFamily="18" charset="0"/>
              </a:rPr>
              <a:t>nghĩ</a:t>
            </a:r>
            <a:endParaRPr lang="en-US" sz="14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0190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Right Arrow 2"/>
          <p:cNvSpPr/>
          <p:nvPr/>
        </p:nvSpPr>
        <p:spPr>
          <a:xfrm>
            <a:off x="279399" y="2892237"/>
            <a:ext cx="3937000" cy="1401482"/>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vi-VN" sz="2000" b="1" i="0" u="none" strike="noStrike" kern="1200" cap="none" spc="0" normalizeH="0" baseline="0" noProof="0" dirty="0">
                <a:ln>
                  <a:noFill/>
                </a:ln>
                <a:solidFill>
                  <a:srgbClr val="000099"/>
                </a:solidFill>
                <a:effectLst/>
                <a:uLnTx/>
                <a:uFillTx/>
                <a:latin typeface="Times New Roman" panose="02020603050405020304" pitchFamily="18" charset="0"/>
                <a:ea typeface="+mn-ea"/>
                <a:cs typeface="Times New Roman" panose="02020603050405020304" pitchFamily="18" charset="0"/>
              </a:rPr>
              <a:t>4</a:t>
            </a:r>
            <a:r>
              <a:rPr kumimoji="0" lang="nl-NL" sz="2000" b="1" i="0" u="none" strike="noStrike" kern="1200" cap="none" spc="0" normalizeH="0" baseline="0" noProof="0" dirty="0">
                <a:ln>
                  <a:noFill/>
                </a:ln>
                <a:solidFill>
                  <a:srgbClr val="000099"/>
                </a:solidFill>
                <a:effectLst/>
                <a:uLnTx/>
                <a:uFillTx/>
                <a:latin typeface="Times New Roman" panose="02020603050405020304" pitchFamily="18" charset="0"/>
                <a:ea typeface="+mn-ea"/>
                <a:cs typeface="Times New Roman" panose="02020603050405020304" pitchFamily="18" charset="0"/>
              </a:rPr>
              <a:t> BIỆN</a:t>
            </a:r>
            <a:r>
              <a:rPr kumimoji="0" lang="nl-NL" sz="2000" b="1" i="0" u="none" strike="noStrike" kern="1200" cap="none" spc="0" normalizeH="0" noProof="0" dirty="0">
                <a:ln>
                  <a:noFill/>
                </a:ln>
                <a:solidFill>
                  <a:srgbClr val="000099"/>
                </a:solidFill>
                <a:effectLst/>
                <a:uLnTx/>
                <a:uFillTx/>
                <a:latin typeface="Times New Roman" panose="02020603050405020304" pitchFamily="18" charset="0"/>
                <a:ea typeface="+mn-ea"/>
                <a:cs typeface="Times New Roman" panose="02020603050405020304" pitchFamily="18" charset="0"/>
              </a:rPr>
              <a:t> PHÁP THỰC HIỆN</a:t>
            </a:r>
            <a:endParaRPr kumimoji="0" lang="nl-NL" sz="2000" b="1" i="0" u="none" strike="noStrike" kern="1200" cap="none" spc="0" normalizeH="0" baseline="0" noProof="0" dirty="0">
              <a:ln>
                <a:noFill/>
              </a:ln>
              <a:solidFill>
                <a:srgbClr val="000099"/>
              </a:solidFill>
              <a:effectLst/>
              <a:uLnTx/>
              <a:uFillTx/>
              <a:latin typeface="Times New Roman" panose="02020603050405020304" pitchFamily="18" charset="0"/>
              <a:ea typeface="+mn-ea"/>
              <a:cs typeface="Times New Roman" panose="02020603050405020304" pitchFamily="18" charset="0"/>
            </a:endParaRPr>
          </a:p>
        </p:txBody>
      </p:sp>
      <p:sp>
        <p:nvSpPr>
          <p:cNvPr id="4" name="Rounded Rectangle 3"/>
          <p:cNvSpPr/>
          <p:nvPr/>
        </p:nvSpPr>
        <p:spPr>
          <a:xfrm>
            <a:off x="4308643" y="893755"/>
            <a:ext cx="7441098" cy="872661"/>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kumimoji="0" lang="en-US" sz="2400" b="1" i="1" u="none" strike="noStrike" kern="1200" cap="none" spc="0" normalizeH="0" baseline="0" noProof="0" dirty="0">
                <a:ln>
                  <a:noFill/>
                </a:ln>
                <a:solidFill>
                  <a:srgbClr val="FF00FF"/>
                </a:solidFill>
                <a:effectLst/>
                <a:uLnTx/>
                <a:uFillTx/>
                <a:latin typeface="Times New Roman" panose="02020603050405020304" pitchFamily="18" charset="0"/>
                <a:cs typeface="Times New Roman" panose="02020603050405020304" pitchFamily="18" charset="0"/>
              </a:rPr>
              <a:t>1. </a:t>
            </a:r>
            <a:r>
              <a:rPr lang="en-US" sz="2400" b="1" dirty="0" err="1">
                <a:solidFill>
                  <a:srgbClr val="FF00FF"/>
                </a:solidFill>
                <a:latin typeface="Times New Roman" panose="02020603050405020304" pitchFamily="18" charset="0"/>
                <a:cs typeface="Times New Roman" panose="02020603050405020304" pitchFamily="18" charset="0"/>
              </a:rPr>
              <a:t>Nghiên</a:t>
            </a:r>
            <a:r>
              <a:rPr lang="en-US" sz="2400" b="1" dirty="0">
                <a:solidFill>
                  <a:srgbClr val="FF00FF"/>
                </a:solidFill>
                <a:latin typeface="Times New Roman" panose="02020603050405020304" pitchFamily="18" charset="0"/>
                <a:cs typeface="Times New Roman" panose="02020603050405020304" pitchFamily="18" charset="0"/>
              </a:rPr>
              <a:t> </a:t>
            </a:r>
            <a:r>
              <a:rPr lang="en-US" sz="2400" b="1" dirty="0" err="1">
                <a:solidFill>
                  <a:srgbClr val="FF00FF"/>
                </a:solidFill>
                <a:latin typeface="Times New Roman" panose="02020603050405020304" pitchFamily="18" charset="0"/>
                <a:cs typeface="Times New Roman" panose="02020603050405020304" pitchFamily="18" charset="0"/>
              </a:rPr>
              <a:t>cứu</a:t>
            </a:r>
            <a:r>
              <a:rPr lang="en-US" sz="2400" b="1" dirty="0">
                <a:solidFill>
                  <a:srgbClr val="FF00FF"/>
                </a:solidFill>
                <a:latin typeface="Times New Roman" panose="02020603050405020304" pitchFamily="18" charset="0"/>
                <a:cs typeface="Times New Roman" panose="02020603050405020304" pitchFamily="18" charset="0"/>
              </a:rPr>
              <a:t> </a:t>
            </a:r>
            <a:r>
              <a:rPr lang="en-US" sz="2400" b="1" dirty="0" err="1">
                <a:solidFill>
                  <a:srgbClr val="FF00FF"/>
                </a:solidFill>
                <a:latin typeface="Times New Roman" panose="02020603050405020304" pitchFamily="18" charset="0"/>
                <a:cs typeface="Times New Roman" panose="02020603050405020304" pitchFamily="18" charset="0"/>
              </a:rPr>
              <a:t>tài</a:t>
            </a:r>
            <a:r>
              <a:rPr lang="en-US" sz="2400" b="1" dirty="0">
                <a:solidFill>
                  <a:srgbClr val="FF00FF"/>
                </a:solidFill>
                <a:latin typeface="Times New Roman" panose="02020603050405020304" pitchFamily="18" charset="0"/>
                <a:cs typeface="Times New Roman" panose="02020603050405020304" pitchFamily="18" charset="0"/>
              </a:rPr>
              <a:t> </a:t>
            </a:r>
            <a:r>
              <a:rPr lang="en-US" sz="2400" b="1" dirty="0" err="1">
                <a:solidFill>
                  <a:srgbClr val="FF00FF"/>
                </a:solidFill>
                <a:latin typeface="Times New Roman" panose="02020603050405020304" pitchFamily="18" charset="0"/>
                <a:cs typeface="Times New Roman" panose="02020603050405020304" pitchFamily="18" charset="0"/>
              </a:rPr>
              <a:t>liệu</a:t>
            </a:r>
            <a:r>
              <a:rPr lang="en-US" sz="2400" b="1" dirty="0">
                <a:solidFill>
                  <a:srgbClr val="FF00FF"/>
                </a:solidFill>
                <a:latin typeface="Times New Roman" panose="02020603050405020304" pitchFamily="18" charset="0"/>
                <a:cs typeface="Times New Roman" panose="02020603050405020304" pitchFamily="18" charset="0"/>
              </a:rPr>
              <a:t>, </a:t>
            </a:r>
            <a:r>
              <a:rPr lang="en-US" sz="2400" b="1" dirty="0" err="1">
                <a:solidFill>
                  <a:srgbClr val="FF00FF"/>
                </a:solidFill>
                <a:latin typeface="Times New Roman" panose="02020603050405020304" pitchFamily="18" charset="0"/>
                <a:cs typeface="Times New Roman" panose="02020603050405020304" pitchFamily="18" charset="0"/>
              </a:rPr>
              <a:t>xây</a:t>
            </a:r>
            <a:r>
              <a:rPr lang="en-US" sz="2400" b="1" dirty="0">
                <a:solidFill>
                  <a:srgbClr val="FF00FF"/>
                </a:solidFill>
                <a:latin typeface="Times New Roman" panose="02020603050405020304" pitchFamily="18" charset="0"/>
                <a:cs typeface="Times New Roman" panose="02020603050405020304" pitchFamily="18" charset="0"/>
              </a:rPr>
              <a:t> </a:t>
            </a:r>
            <a:r>
              <a:rPr lang="en-US" sz="2400" b="1" dirty="0" err="1">
                <a:solidFill>
                  <a:srgbClr val="FF00FF"/>
                </a:solidFill>
                <a:latin typeface="Times New Roman" panose="02020603050405020304" pitchFamily="18" charset="0"/>
                <a:cs typeface="Times New Roman" panose="02020603050405020304" pitchFamily="18" charset="0"/>
              </a:rPr>
              <a:t>dựng</a:t>
            </a:r>
            <a:r>
              <a:rPr lang="en-US" sz="2400" b="1" dirty="0">
                <a:solidFill>
                  <a:srgbClr val="FF00FF"/>
                </a:solidFill>
                <a:latin typeface="Times New Roman" panose="02020603050405020304" pitchFamily="18" charset="0"/>
                <a:cs typeface="Times New Roman" panose="02020603050405020304" pitchFamily="18" charset="0"/>
              </a:rPr>
              <a:t> </a:t>
            </a:r>
            <a:r>
              <a:rPr lang="en-US" sz="2400" b="1" dirty="0" err="1">
                <a:solidFill>
                  <a:srgbClr val="FF00FF"/>
                </a:solidFill>
                <a:latin typeface="Times New Roman" panose="02020603050405020304" pitchFamily="18" charset="0"/>
                <a:cs typeface="Times New Roman" panose="02020603050405020304" pitchFamily="18" charset="0"/>
              </a:rPr>
              <a:t>kế</a:t>
            </a:r>
            <a:r>
              <a:rPr lang="en-US" sz="2400" b="1" dirty="0">
                <a:solidFill>
                  <a:srgbClr val="FF00FF"/>
                </a:solidFill>
                <a:latin typeface="Times New Roman" panose="02020603050405020304" pitchFamily="18" charset="0"/>
                <a:cs typeface="Times New Roman" panose="02020603050405020304" pitchFamily="18" charset="0"/>
              </a:rPr>
              <a:t> </a:t>
            </a:r>
            <a:r>
              <a:rPr lang="en-US" sz="2400" b="1" dirty="0" err="1">
                <a:solidFill>
                  <a:srgbClr val="FF00FF"/>
                </a:solidFill>
                <a:latin typeface="Times New Roman" panose="02020603050405020304" pitchFamily="18" charset="0"/>
                <a:cs typeface="Times New Roman" panose="02020603050405020304" pitchFamily="18" charset="0"/>
              </a:rPr>
              <a:t>hoạch</a:t>
            </a:r>
            <a:r>
              <a:rPr lang="en-US" sz="2400" b="1" dirty="0">
                <a:solidFill>
                  <a:srgbClr val="FF00FF"/>
                </a:solidFill>
                <a:latin typeface="Times New Roman" panose="02020603050405020304" pitchFamily="18" charset="0"/>
                <a:cs typeface="Times New Roman" panose="02020603050405020304" pitchFamily="18" charset="0"/>
              </a:rPr>
              <a:t>.</a:t>
            </a:r>
            <a:endParaRPr lang="en-SG" sz="2400" dirty="0">
              <a:solidFill>
                <a:srgbClr val="FF00FF"/>
              </a:solidFill>
              <a:latin typeface="Times New Roman" panose="02020603050405020304" pitchFamily="18" charset="0"/>
              <a:cs typeface="Times New Roman" panose="02020603050405020304" pitchFamily="18" charset="0"/>
            </a:endParaRPr>
          </a:p>
          <a:p>
            <a:pPr lvl="0">
              <a:defRPr/>
            </a:pPr>
            <a:endParaRPr kumimoji="0" lang="en-US" sz="2400" b="1" i="0" u="none" strike="noStrike" kern="1200" cap="none" spc="0" normalizeH="0" baseline="0" noProof="0" dirty="0">
              <a:ln>
                <a:noFill/>
              </a:ln>
              <a:solidFill>
                <a:srgbClr val="FF00FF"/>
              </a:solidFill>
              <a:effectLst/>
              <a:uLnTx/>
              <a:uFillTx/>
              <a:latin typeface="Times New Roman" panose="02020603050405020304" pitchFamily="18" charset="0"/>
              <a:cs typeface="Times New Roman" panose="02020603050405020304" pitchFamily="18" charset="0"/>
            </a:endParaRPr>
          </a:p>
        </p:txBody>
      </p:sp>
      <p:sp>
        <p:nvSpPr>
          <p:cNvPr id="5" name="Rounded Rectangle 4"/>
          <p:cNvSpPr/>
          <p:nvPr/>
        </p:nvSpPr>
        <p:spPr>
          <a:xfrm>
            <a:off x="4377393" y="2195836"/>
            <a:ext cx="7441098" cy="928669"/>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kumimoji="0" lang="en-US" sz="2400" b="1" i="1" u="none" strike="noStrike" kern="1200" cap="none" spc="0" normalizeH="0" baseline="0" noProof="0" dirty="0">
                <a:ln>
                  <a:noFill/>
                </a:ln>
                <a:solidFill>
                  <a:srgbClr val="00B050"/>
                </a:solidFill>
                <a:effectLst/>
                <a:uLnTx/>
                <a:uFillTx/>
                <a:latin typeface="Times New Roman" panose="02020603050405020304" pitchFamily="18" charset="0"/>
                <a:cs typeface="Times New Roman" panose="02020603050405020304" pitchFamily="18" charset="0"/>
              </a:rPr>
              <a:t>2.</a:t>
            </a:r>
            <a:r>
              <a:rPr lang="en-US" sz="2400" b="1" i="1" dirty="0">
                <a:solidFill>
                  <a:srgbClr val="00B050"/>
                </a:solidFill>
                <a:latin typeface="Times New Roman" panose="02020603050405020304" pitchFamily="18" charset="0"/>
                <a:cs typeface="Times New Roman" panose="02020603050405020304" pitchFamily="18" charset="0"/>
              </a:rPr>
              <a:t> </a:t>
            </a:r>
            <a:r>
              <a:rPr lang="vi-VN" sz="2400" b="1" dirty="0">
                <a:solidFill>
                  <a:srgbClr val="00B050"/>
                </a:solidFill>
                <a:latin typeface="Times New Roman" panose="02020603050405020304" pitchFamily="18" charset="0"/>
                <a:cs typeface="Times New Roman" panose="02020603050405020304" pitchFamily="18" charset="0"/>
              </a:rPr>
              <a:t>Xây dựng môi trường lớp học </a:t>
            </a:r>
            <a:endParaRPr kumimoji="0" lang="en-US" sz="2400" b="1" i="0" u="none" strike="noStrike" kern="1200" cap="none" spc="0" normalizeH="0" baseline="0" noProof="0" dirty="0">
              <a:ln>
                <a:noFill/>
              </a:ln>
              <a:solidFill>
                <a:srgbClr val="00B050"/>
              </a:solidFill>
              <a:effectLst/>
              <a:uLnTx/>
              <a:uFillTx/>
              <a:latin typeface="Times New Roman" panose="02020603050405020304" pitchFamily="18" charset="0"/>
              <a:cs typeface="Times New Roman" panose="02020603050405020304" pitchFamily="18" charset="0"/>
            </a:endParaRPr>
          </a:p>
        </p:txBody>
      </p:sp>
      <p:sp>
        <p:nvSpPr>
          <p:cNvPr id="6" name="Rounded Rectangle 5"/>
          <p:cNvSpPr/>
          <p:nvPr/>
        </p:nvSpPr>
        <p:spPr>
          <a:xfrm>
            <a:off x="4429870" y="3633663"/>
            <a:ext cx="7388621" cy="81323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0" lang="en-US" sz="2400" b="1" i="1" u="none" strike="noStrike" kern="120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rPr>
              <a:t>3.</a:t>
            </a:r>
            <a:r>
              <a:rPr kumimoji="0" lang="en-US" sz="2400" b="1" i="1" u="none" strike="noStrike" kern="1200" cap="none" spc="0" normalizeH="0" noProof="0" dirty="0">
                <a:ln>
                  <a:noFill/>
                </a:ln>
                <a:solidFill>
                  <a:srgbClr val="FF0000"/>
                </a:solidFill>
                <a:effectLst/>
                <a:uLnTx/>
                <a:uFillTx/>
                <a:latin typeface="Times New Roman" panose="02020603050405020304" pitchFamily="18" charset="0"/>
                <a:cs typeface="Times New Roman" panose="02020603050405020304" pitchFamily="18" charset="0"/>
              </a:rPr>
              <a:t> </a:t>
            </a:r>
            <a:r>
              <a:rPr lang="vi-VN" sz="2400" b="1" dirty="0">
                <a:solidFill>
                  <a:srgbClr val="FF0000"/>
                </a:solidFill>
                <a:latin typeface="Times New Roman" panose="02020603050405020304" pitchFamily="18" charset="0"/>
                <a:cs typeface="Times New Roman" panose="02020603050405020304" pitchFamily="18" charset="0"/>
              </a:rPr>
              <a:t>Ứng dụng phương pháp steam vào</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các</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hoạt</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động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trong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ngày</a:t>
            </a:r>
            <a:r>
              <a:rPr lang="vi-VN" sz="2400" b="1" dirty="0">
                <a:solidFill>
                  <a:srgbClr val="FF0000"/>
                </a:solidFill>
                <a:latin typeface="Times New Roman" panose="02020603050405020304" pitchFamily="18" charset="0"/>
                <a:cs typeface="Times New Roman" panose="02020603050405020304" pitchFamily="18" charset="0"/>
              </a:rPr>
              <a:t>: </a:t>
            </a:r>
            <a:endParaRPr lang="en-US" sz="2400" b="1" i="1" dirty="0">
              <a:solidFill>
                <a:srgbClr val="FF0000"/>
              </a:solidFill>
              <a:latin typeface="Times New Roman" panose="02020603050405020304" pitchFamily="18" charset="0"/>
              <a:cs typeface="Times New Roman" panose="02020603050405020304" pitchFamily="18" charset="0"/>
            </a:endParaRPr>
          </a:p>
        </p:txBody>
      </p:sp>
      <p:sp>
        <p:nvSpPr>
          <p:cNvPr id="7" name="Rounded Rectangle 6"/>
          <p:cNvSpPr/>
          <p:nvPr/>
        </p:nvSpPr>
        <p:spPr>
          <a:xfrm>
            <a:off x="4479441" y="4778140"/>
            <a:ext cx="7388621" cy="924237"/>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kumimoji="0" lang="en-US" sz="2400" b="1" i="1"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rPr>
              <a:t>4. </a:t>
            </a:r>
            <a:r>
              <a:rPr lang="en-US" sz="2400" b="1" dirty="0" err="1">
                <a:solidFill>
                  <a:schemeClr val="accent5">
                    <a:lumMod val="50000"/>
                  </a:schemeClr>
                </a:solidFill>
                <a:latin typeface="Times New Roman" panose="02020603050405020304" pitchFamily="18" charset="0"/>
                <a:cs typeface="Times New Roman" panose="02020603050405020304" pitchFamily="18" charset="0"/>
              </a:rPr>
              <a:t>Phối</a:t>
            </a:r>
            <a:r>
              <a:rPr lang="en-US" sz="2400" b="1" dirty="0">
                <a:solidFill>
                  <a:schemeClr val="accent5">
                    <a:lumMod val="50000"/>
                  </a:schemeClr>
                </a:solidFill>
                <a:latin typeface="Times New Roman" panose="02020603050405020304" pitchFamily="18" charset="0"/>
                <a:cs typeface="Times New Roman" panose="02020603050405020304" pitchFamily="18" charset="0"/>
              </a:rPr>
              <a:t> </a:t>
            </a:r>
            <a:r>
              <a:rPr lang="en-US" sz="2400" b="1" dirty="0" err="1">
                <a:solidFill>
                  <a:schemeClr val="accent5">
                    <a:lumMod val="50000"/>
                  </a:schemeClr>
                </a:solidFill>
                <a:latin typeface="Times New Roman" panose="02020603050405020304" pitchFamily="18" charset="0"/>
                <a:cs typeface="Times New Roman" panose="02020603050405020304" pitchFamily="18" charset="0"/>
              </a:rPr>
              <a:t>kết</a:t>
            </a:r>
            <a:r>
              <a:rPr lang="en-US" sz="2400" b="1" dirty="0">
                <a:solidFill>
                  <a:schemeClr val="accent5">
                    <a:lumMod val="50000"/>
                  </a:schemeClr>
                </a:solidFill>
                <a:latin typeface="Times New Roman" panose="02020603050405020304" pitchFamily="18" charset="0"/>
                <a:cs typeface="Times New Roman" panose="02020603050405020304" pitchFamily="18" charset="0"/>
              </a:rPr>
              <a:t> </a:t>
            </a:r>
            <a:r>
              <a:rPr lang="en-US" sz="2400" b="1" dirty="0" err="1">
                <a:solidFill>
                  <a:schemeClr val="accent5">
                    <a:lumMod val="50000"/>
                  </a:schemeClr>
                </a:solidFill>
                <a:latin typeface="Times New Roman" panose="02020603050405020304" pitchFamily="18" charset="0"/>
                <a:cs typeface="Times New Roman" panose="02020603050405020304" pitchFamily="18" charset="0"/>
              </a:rPr>
              <a:t>hợp</a:t>
            </a:r>
            <a:r>
              <a:rPr lang="en-US" sz="2400" b="1" dirty="0">
                <a:solidFill>
                  <a:schemeClr val="accent5">
                    <a:lumMod val="50000"/>
                  </a:schemeClr>
                </a:solidFill>
                <a:latin typeface="Times New Roman" panose="02020603050405020304" pitchFamily="18" charset="0"/>
                <a:cs typeface="Times New Roman" panose="02020603050405020304" pitchFamily="18" charset="0"/>
              </a:rPr>
              <a:t> </a:t>
            </a:r>
            <a:r>
              <a:rPr lang="en-US" sz="2400" b="1" dirty="0" err="1">
                <a:solidFill>
                  <a:schemeClr val="accent5">
                    <a:lumMod val="50000"/>
                  </a:schemeClr>
                </a:solidFill>
                <a:latin typeface="Times New Roman" panose="02020603050405020304" pitchFamily="18" charset="0"/>
                <a:cs typeface="Times New Roman" panose="02020603050405020304" pitchFamily="18" charset="0"/>
              </a:rPr>
              <a:t>với</a:t>
            </a:r>
            <a:r>
              <a:rPr lang="en-US" sz="2400" b="1" dirty="0">
                <a:solidFill>
                  <a:schemeClr val="accent5">
                    <a:lumMod val="50000"/>
                  </a:schemeClr>
                </a:solidFill>
                <a:latin typeface="Times New Roman" panose="02020603050405020304" pitchFamily="18" charset="0"/>
                <a:cs typeface="Times New Roman" panose="02020603050405020304" pitchFamily="18" charset="0"/>
              </a:rPr>
              <a:t> </a:t>
            </a:r>
            <a:r>
              <a:rPr lang="en-US" sz="2400" b="1" dirty="0" err="1">
                <a:solidFill>
                  <a:schemeClr val="accent5">
                    <a:lumMod val="50000"/>
                  </a:schemeClr>
                </a:solidFill>
                <a:latin typeface="Times New Roman" panose="02020603050405020304" pitchFamily="18" charset="0"/>
                <a:cs typeface="Times New Roman" panose="02020603050405020304" pitchFamily="18" charset="0"/>
              </a:rPr>
              <a:t>phụ</a:t>
            </a:r>
            <a:r>
              <a:rPr lang="en-US" sz="2400" b="1" dirty="0">
                <a:solidFill>
                  <a:schemeClr val="accent5">
                    <a:lumMod val="50000"/>
                  </a:schemeClr>
                </a:solidFill>
                <a:latin typeface="Times New Roman" panose="02020603050405020304" pitchFamily="18" charset="0"/>
                <a:cs typeface="Times New Roman" panose="02020603050405020304" pitchFamily="18" charset="0"/>
              </a:rPr>
              <a:t> </a:t>
            </a:r>
            <a:r>
              <a:rPr lang="en-US" sz="2400" b="1" dirty="0" err="1">
                <a:solidFill>
                  <a:schemeClr val="accent5">
                    <a:lumMod val="50000"/>
                  </a:schemeClr>
                </a:solidFill>
                <a:latin typeface="Times New Roman" panose="02020603050405020304" pitchFamily="18" charset="0"/>
                <a:cs typeface="Times New Roman" panose="02020603050405020304" pitchFamily="18" charset="0"/>
              </a:rPr>
              <a:t>huynh</a:t>
            </a:r>
            <a:endParaRPr kumimoji="0" lang="en-US" sz="2400" b="1" i="1" u="none" strike="noStrike" kern="1200" cap="none" spc="0" normalizeH="0" baseline="0" noProof="0" dirty="0">
              <a:ln>
                <a:noFill/>
              </a:ln>
              <a:solidFill>
                <a:schemeClr val="accent5">
                  <a:lumMod val="50000"/>
                </a:schemeClr>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0725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5" name="Rectangle 4"/>
          <p:cNvSpPr/>
          <p:nvPr/>
        </p:nvSpPr>
        <p:spPr>
          <a:xfrm>
            <a:off x="3802241" y="125205"/>
            <a:ext cx="6262776" cy="827314"/>
          </a:xfrm>
          <a:prstGeom prst="rect">
            <a:avLst/>
          </a:prstGeom>
          <a:solidFill>
            <a:schemeClr val="accent4">
              <a:lumMod val="20000"/>
              <a:lumOff val="80000"/>
            </a:schemeClr>
          </a:solidFill>
          <a:ln>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2000" b="1" i="1" dirty="0" err="1">
                <a:solidFill>
                  <a:schemeClr val="accent5">
                    <a:lumMod val="50000"/>
                  </a:schemeClr>
                </a:solidFill>
                <a:latin typeface="Times New Roman" panose="02020603050405020304" pitchFamily="18" charset="0"/>
                <a:cs typeface="Times New Roman" panose="02020603050405020304" pitchFamily="18" charset="0"/>
              </a:rPr>
              <a:t>Biện</a:t>
            </a:r>
            <a:r>
              <a:rPr lang="en-US" sz="2000" b="1" i="1" dirty="0">
                <a:solidFill>
                  <a:schemeClr val="accent5">
                    <a:lumMod val="50000"/>
                  </a:schemeClr>
                </a:solidFill>
                <a:latin typeface="Times New Roman" panose="02020603050405020304" pitchFamily="18" charset="0"/>
                <a:cs typeface="Times New Roman" panose="02020603050405020304" pitchFamily="18" charset="0"/>
              </a:rPr>
              <a:t> </a:t>
            </a:r>
            <a:r>
              <a:rPr lang="en-US" sz="2000" b="1" i="1" dirty="0" err="1">
                <a:solidFill>
                  <a:schemeClr val="accent5">
                    <a:lumMod val="50000"/>
                  </a:schemeClr>
                </a:solidFill>
                <a:latin typeface="Times New Roman" panose="02020603050405020304" pitchFamily="18" charset="0"/>
                <a:cs typeface="Times New Roman" panose="02020603050405020304" pitchFamily="18" charset="0"/>
              </a:rPr>
              <a:t>pháp</a:t>
            </a:r>
            <a:r>
              <a:rPr lang="en-US" sz="2000" b="1" i="1" dirty="0">
                <a:solidFill>
                  <a:schemeClr val="accent5">
                    <a:lumMod val="50000"/>
                  </a:schemeClr>
                </a:solidFill>
                <a:latin typeface="Times New Roman" panose="02020603050405020304" pitchFamily="18" charset="0"/>
                <a:cs typeface="Times New Roman" panose="02020603050405020304" pitchFamily="18" charset="0"/>
              </a:rPr>
              <a:t> 1. </a:t>
            </a:r>
            <a:r>
              <a:rPr lang="vi-VN" sz="2000" b="1" i="1" dirty="0">
                <a:solidFill>
                  <a:schemeClr val="accent5">
                    <a:lumMod val="50000"/>
                  </a:schemeClr>
                </a:solidFill>
                <a:latin typeface="Times New Roman" panose="02020603050405020304" pitchFamily="18" charset="0"/>
                <a:cs typeface="Times New Roman" panose="02020603050405020304" pitchFamily="18" charset="0"/>
              </a:rPr>
              <a:t>Nghiên cứu tài liệu, xây dựng kế hoạch</a:t>
            </a:r>
            <a:endParaRPr lang="en-US" sz="2000" b="1" dirty="0">
              <a:solidFill>
                <a:schemeClr val="accent5">
                  <a:lumMod val="50000"/>
                </a:schemeClr>
              </a:solidFill>
              <a:latin typeface="Times New Roman" panose="02020603050405020304" pitchFamily="18" charset="0"/>
              <a:cs typeface="Times New Roman" panose="02020603050405020304" pitchFamily="18" charset="0"/>
            </a:endParaRPr>
          </a:p>
        </p:txBody>
      </p:sp>
      <p:sp>
        <p:nvSpPr>
          <p:cNvPr id="2" name="Oval 1"/>
          <p:cNvSpPr/>
          <p:nvPr/>
        </p:nvSpPr>
        <p:spPr>
          <a:xfrm>
            <a:off x="3722382" y="1211745"/>
            <a:ext cx="6826089" cy="5141243"/>
          </a:xfrm>
          <a:prstGeom prst="ellipse">
            <a:avLst/>
          </a:prstGeom>
          <a:solidFill>
            <a:schemeClr val="accent2">
              <a:lumMod val="40000"/>
              <a:lumOff val="60000"/>
            </a:schemeClr>
          </a:solidFill>
          <a:ln>
            <a:solidFill>
              <a:srgbClr val="05AB0D"/>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en-US" sz="1400" dirty="0" err="1">
                <a:latin typeface="Times New Roman" panose="02020603050405020304" pitchFamily="18" charset="0"/>
                <a:cs typeface="Times New Roman" panose="02020603050405020304" pitchFamily="18" charset="0"/>
              </a:rPr>
              <a:t>Từ</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những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thực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tiễn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trên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bản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thân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tôi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luôn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suy</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nghĩ</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tìm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tòi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nghiên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cứu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tham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khảo</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tài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liệu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để</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tìm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những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nội</a:t>
            </a:r>
            <a:r>
              <a:rPr lang="en-US" sz="1400" dirty="0">
                <a:latin typeface="Times New Roman" panose="02020603050405020304" pitchFamily="18" charset="0"/>
                <a:cs typeface="Times New Roman" panose="02020603050405020304" pitchFamily="18" charset="0"/>
              </a:rPr>
              <a:t> dung </a:t>
            </a:r>
            <a:r>
              <a:rPr lang="en-US" sz="1400" dirty="0" err="1">
                <a:latin typeface="Times New Roman" panose="02020603050405020304" pitchFamily="18" charset="0"/>
                <a:cs typeface="Times New Roman" panose="02020603050405020304" pitchFamily="18" charset="0"/>
              </a:rPr>
              <a:t>hoạt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động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có</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ứng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dụng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phương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pháp</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giáo</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dục</a:t>
            </a:r>
            <a:r>
              <a:rPr lang="en-US" sz="1400" dirty="0">
                <a:latin typeface="Times New Roman" panose="02020603050405020304" pitchFamily="18" charset="0"/>
                <a:cs typeface="Times New Roman" panose="02020603050405020304" pitchFamily="18" charset="0"/>
              </a:rPr>
              <a:t> steam </a:t>
            </a:r>
            <a:r>
              <a:rPr lang="en-US" sz="1400" dirty="0" err="1">
                <a:latin typeface="Times New Roman" panose="02020603050405020304" pitchFamily="18" charset="0"/>
                <a:cs typeface="Times New Roman" panose="02020603050405020304" pitchFamily="18" charset="0"/>
              </a:rPr>
              <a:t>cho</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trẻ</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Trước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tiên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tôi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nghiên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cứu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chương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trình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giáo</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dục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mầm</a:t>
            </a:r>
            <a:r>
              <a:rPr lang="en-US" sz="1400" dirty="0">
                <a:latin typeface="Times New Roman" panose="02020603050405020304" pitchFamily="18" charset="0"/>
                <a:cs typeface="Times New Roman" panose="02020603050405020304" pitchFamily="18" charset="0"/>
              </a:rPr>
              <a:t> non , </a:t>
            </a:r>
            <a:r>
              <a:rPr lang="vi-VN" sz="1400" dirty="0">
                <a:latin typeface="Times New Roman" panose="02020603050405020304" pitchFamily="18" charset="0"/>
                <a:cs typeface="Times New Roman" panose="02020603050405020304" pitchFamily="18" charset="0"/>
              </a:rPr>
              <a:t>tài liệu tập huấn do Sở giáo dục và đào tạo Hà Nội cung cấp ,tham quan học hỏi một số trường học giáo dục trẻ bằng phương pháp steam . Tìm kiếm các bài viết </a:t>
            </a:r>
            <a:r>
              <a:rPr lang="en-US" sz="1400" dirty="0" err="1">
                <a:latin typeface="Times New Roman" panose="02020603050405020304" pitchFamily="18" charset="0"/>
                <a:cs typeface="Times New Roman" panose="02020603050405020304" pitchFamily="18" charset="0"/>
              </a:rPr>
              <a:t>trên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mạng</a:t>
            </a:r>
            <a:r>
              <a:rPr lang="en-US" sz="1400" dirty="0">
                <a:latin typeface="Times New Roman" panose="02020603050405020304" pitchFamily="18" charset="0"/>
                <a:cs typeface="Times New Roman" panose="02020603050405020304" pitchFamily="18" charset="0"/>
              </a:rPr>
              <a:t> Internet, </a:t>
            </a:r>
            <a:r>
              <a:rPr lang="en-US" sz="1400" dirty="0" err="1">
                <a:latin typeface="Times New Roman" panose="02020603050405020304" pitchFamily="18" charset="0"/>
                <a:cs typeface="Times New Roman" panose="02020603050405020304" pitchFamily="18" charset="0"/>
              </a:rPr>
              <a:t>tìm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hiểu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một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số</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kiến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thức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về</a:t>
            </a:r>
            <a:r>
              <a:rPr lang="en-US" sz="1400" dirty="0">
                <a:latin typeface="Times New Roman" panose="02020603050405020304" pitchFamily="18" charset="0"/>
                <a:cs typeface="Times New Roman" panose="02020603050405020304" pitchFamily="18" charset="0"/>
              </a:rPr>
              <a:t> steam, </a:t>
            </a:r>
            <a:r>
              <a:rPr lang="en-US" sz="1400" dirty="0" err="1">
                <a:latin typeface="Times New Roman" panose="02020603050405020304" pitchFamily="18" charset="0"/>
                <a:cs typeface="Times New Roman" panose="02020603050405020304" pitchFamily="18" charset="0"/>
              </a:rPr>
              <a:t>về</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các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hoạt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động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cho</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trẻ</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có</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thể</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áp</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dụng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được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phương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pháp</a:t>
            </a:r>
            <a:r>
              <a:rPr lang="en-US" sz="1400" dirty="0">
                <a:latin typeface="Times New Roman" panose="02020603050405020304" pitchFamily="18" charset="0"/>
                <a:cs typeface="Times New Roman" panose="02020603050405020304" pitchFamily="18" charset="0"/>
              </a:rPr>
              <a:t> steam </a:t>
            </a:r>
            <a:r>
              <a:rPr lang="vi-VN" sz="1400" dirty="0">
                <a:latin typeface="Times New Roman" panose="02020603050405020304" pitchFamily="18" charset="0"/>
                <a:cs typeface="Times New Roman" panose="02020603050405020304" pitchFamily="18" charset="0"/>
              </a:rPr>
              <a:t>.</a:t>
            </a:r>
            <a:r>
              <a:rPr lang="en-US" sz="1400" dirty="0" err="1">
                <a:latin typeface="Times New Roman" panose="02020603050405020304" pitchFamily="18" charset="0"/>
                <a:cs typeface="Times New Roman" panose="02020603050405020304" pitchFamily="18" charset="0"/>
              </a:rPr>
              <a:t>Từ</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đó</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trên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cơ</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sở</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những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định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hướng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gợi</a:t>
            </a:r>
            <a:r>
              <a:rPr lang="en-US" sz="1400" dirty="0">
                <a:latin typeface="Times New Roman" panose="02020603050405020304" pitchFamily="18" charset="0"/>
                <a:cs typeface="Times New Roman" panose="02020603050405020304" pitchFamily="18" charset="0"/>
              </a:rPr>
              <a:t> ý </a:t>
            </a:r>
            <a:r>
              <a:rPr lang="en-US" sz="1400" dirty="0" err="1">
                <a:latin typeface="Times New Roman" panose="02020603050405020304" pitchFamily="18" charset="0"/>
                <a:cs typeface="Times New Roman" panose="02020603050405020304" pitchFamily="18" charset="0"/>
              </a:rPr>
              <a:t>về</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nội</a:t>
            </a:r>
            <a:r>
              <a:rPr lang="en-US" sz="1400" dirty="0">
                <a:latin typeface="Times New Roman" panose="02020603050405020304" pitchFamily="18" charset="0"/>
                <a:cs typeface="Times New Roman" panose="02020603050405020304" pitchFamily="18" charset="0"/>
              </a:rPr>
              <a:t> dung, </a:t>
            </a:r>
            <a:r>
              <a:rPr lang="en-US" sz="1400" dirty="0" err="1">
                <a:latin typeface="Times New Roman" panose="02020603050405020304" pitchFamily="18" charset="0"/>
                <a:cs typeface="Times New Roman" panose="02020603050405020304" pitchFamily="18" charset="0"/>
              </a:rPr>
              <a:t>hình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thức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phương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pháp</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tổ</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chức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học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tập</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của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tài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liệu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tôi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đã</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có</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thể</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xây</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dựng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kế</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hoạch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giáo</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dục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cụ</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thể</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nhằm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thực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hiện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được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yêu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cầu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có</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ứng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dụng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phương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pháp</a:t>
            </a:r>
            <a:r>
              <a:rPr lang="en-US" sz="1400" dirty="0">
                <a:latin typeface="Times New Roman" panose="02020603050405020304" pitchFamily="18" charset="0"/>
                <a:cs typeface="Times New Roman" panose="02020603050405020304" pitchFamily="18" charset="0"/>
              </a:rPr>
              <a:t> steam </a:t>
            </a:r>
            <a:r>
              <a:rPr lang="vi-VN" sz="1400" dirty="0">
                <a:latin typeface="Times New Roman" panose="02020603050405020304" pitchFamily="18" charset="0"/>
                <a:cs typeface="Times New Roman" panose="02020603050405020304" pitchFamily="18" charset="0"/>
              </a:rPr>
              <a:t>phù hợp </a:t>
            </a:r>
            <a:r>
              <a:rPr lang="en-US" sz="1400" dirty="0" err="1">
                <a:latin typeface="Times New Roman" panose="02020603050405020304" pitchFamily="18" charset="0"/>
                <a:cs typeface="Times New Roman" panose="02020603050405020304" pitchFamily="18" charset="0"/>
              </a:rPr>
              <a:t>trong</a:t>
            </a:r>
            <a:r>
              <a:rPr lang="en-US" sz="1400" dirty="0">
                <a:latin typeface="Times New Roman" panose="02020603050405020304" pitchFamily="18" charset="0"/>
                <a:cs typeface="Times New Roman" panose="02020603050405020304" pitchFamily="18" charset="0"/>
              </a:rPr>
              <a:t> </a:t>
            </a:r>
            <a:r>
              <a:rPr lang="vi-VN" sz="1400" dirty="0">
                <a:latin typeface="Times New Roman" panose="02020603050405020304" pitchFamily="18" charset="0"/>
                <a:cs typeface="Times New Roman" panose="02020603050405020304" pitchFamily="18" charset="0"/>
              </a:rPr>
              <a:t>các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hoạt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động</a:t>
            </a:r>
            <a:r>
              <a:rPr lang="en-US" sz="1400" dirty="0">
                <a:latin typeface="Times New Roman" panose="02020603050405020304" pitchFamily="18" charset="0"/>
                <a:cs typeface="Times New Roman" panose="02020603050405020304" pitchFamily="18" charset="0"/>
              </a:rPr>
              <a:t> </a:t>
            </a:r>
            <a:r>
              <a:rPr lang="vi-VN" sz="1400" dirty="0">
                <a:latin typeface="Times New Roman" panose="02020603050405020304" pitchFamily="18" charset="0"/>
                <a:cs typeface="Times New Roman" panose="02020603050405020304" pitchFamily="18" charset="0"/>
              </a:rPr>
              <a:t>.</a:t>
            </a:r>
          </a:p>
          <a:p>
            <a:pPr algn="just"/>
            <a:r>
              <a:rPr lang="en-US" sz="1400" dirty="0" err="1">
                <a:latin typeface="Times New Roman" panose="02020603050405020304" pitchFamily="18" charset="0"/>
                <a:cs typeface="Times New Roman" panose="02020603050405020304" pitchFamily="18" charset="0"/>
              </a:rPr>
              <a:t>Với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những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nội</a:t>
            </a:r>
            <a:r>
              <a:rPr lang="en-US" sz="1400" dirty="0">
                <a:latin typeface="Times New Roman" panose="02020603050405020304" pitchFamily="18" charset="0"/>
                <a:cs typeface="Times New Roman" panose="02020603050405020304" pitchFamily="18" charset="0"/>
              </a:rPr>
              <a:t> dung </a:t>
            </a:r>
            <a:r>
              <a:rPr lang="en-US" sz="1400" dirty="0" err="1">
                <a:latin typeface="Times New Roman" panose="02020603050405020304" pitchFamily="18" charset="0"/>
                <a:cs typeface="Times New Roman" panose="02020603050405020304" pitchFamily="18" charset="0"/>
              </a:rPr>
              <a:t>kiến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thức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nêu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trên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tôi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đã</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đưa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vào</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kế</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hoạch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năm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học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được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triển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khai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thông</a:t>
            </a:r>
            <a:r>
              <a:rPr lang="en-US" sz="1400" dirty="0">
                <a:latin typeface="Times New Roman" panose="02020603050405020304" pitchFamily="18" charset="0"/>
                <a:cs typeface="Times New Roman" panose="02020603050405020304" pitchFamily="18" charset="0"/>
              </a:rPr>
              <a:t> qua </a:t>
            </a:r>
            <a:r>
              <a:rPr lang="en-US" sz="1400" dirty="0" err="1">
                <a:latin typeface="Times New Roman" panose="02020603050405020304" pitchFamily="18" charset="0"/>
                <a:cs typeface="Times New Roman" panose="02020603050405020304" pitchFamily="18" charset="0"/>
              </a:rPr>
              <a:t>việc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áp</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dụng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phương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pháp</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giáo</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dục</a:t>
            </a:r>
            <a:r>
              <a:rPr lang="en-US" sz="1400" dirty="0">
                <a:latin typeface="Times New Roman" panose="02020603050405020304" pitchFamily="18" charset="0"/>
                <a:cs typeface="Times New Roman" panose="02020603050405020304" pitchFamily="18" charset="0"/>
              </a:rPr>
              <a:t> STEAM</a:t>
            </a:r>
            <a:r>
              <a:rPr lang="vi-VN" sz="1400" dirty="0">
                <a:latin typeface="Times New Roman" panose="02020603050405020304" pitchFamily="18" charset="0"/>
                <a:cs typeface="Times New Roman" panose="02020603050405020304" pitchFamily="18" charset="0"/>
              </a:rPr>
              <a:t> ( Bảng kế hoạch chi tiết tại bản in)</a:t>
            </a:r>
            <a:endParaRPr lang="en-SG" sz="1400" dirty="0">
              <a:latin typeface="Times New Roman" panose="02020603050405020304" pitchFamily="18" charset="0"/>
              <a:cs typeface="Times New Roman" panose="02020603050405020304" pitchFamily="18" charset="0"/>
            </a:endParaRPr>
          </a:p>
          <a:p>
            <a:pPr algn="just"/>
            <a:r>
              <a:rPr lang="en-US" sz="1400" dirty="0">
                <a:latin typeface="Times New Roman" panose="02020603050405020304" pitchFamily="18" charset="0"/>
                <a:cs typeface="Times New Roman" panose="02020603050405020304" pitchFamily="18" charset="0"/>
              </a:rPr>
              <a:t> </a:t>
            </a:r>
            <a:endParaRPr lang="en-US" sz="1400" b="1" dirty="0">
              <a:solidFill>
                <a:srgbClr val="FF0000"/>
              </a:solidFill>
              <a:latin typeface="Times New Roman" panose="02020603050405020304" pitchFamily="18" charset="0"/>
              <a:cs typeface="Times New Roman" panose="02020603050405020304" pitchFamily="18" charset="0"/>
            </a:endParaRPr>
          </a:p>
        </p:txBody>
      </p:sp>
      <p:sp>
        <p:nvSpPr>
          <p:cNvPr id="3" name="AutoShape 2" descr="Giúp bé tự phục vụ và thể hiện bản thân - Baza.vn"/>
          <p:cNvSpPr>
            <a:spLocks noChangeAspect="1" noChangeArrowheads="1"/>
          </p:cNvSpPr>
          <p:nvPr/>
        </p:nvSpPr>
        <p:spPr bwMode="auto">
          <a:xfrm>
            <a:off x="356946" y="98109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483498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2" name="Rectangle 11"/>
          <p:cNvSpPr/>
          <p:nvPr/>
        </p:nvSpPr>
        <p:spPr>
          <a:xfrm>
            <a:off x="2293719" y="115988"/>
            <a:ext cx="8854832" cy="923330"/>
          </a:xfrm>
          <a:prstGeom prst="rect">
            <a:avLst/>
          </a:prstGeom>
        </p:spPr>
        <p:txBody>
          <a:bodyPr wrap="square">
            <a:spAutoFit/>
          </a:bodyPr>
          <a:lstStyle/>
          <a:p>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nội</a:t>
            </a:r>
            <a:r>
              <a:rPr lang="en-US" dirty="0">
                <a:latin typeface="Times New Roman" panose="02020603050405020304" pitchFamily="18" charset="0"/>
                <a:cs typeface="Times New Roman" panose="02020603050405020304" pitchFamily="18" charset="0"/>
              </a:rPr>
              <a:t> dung </a:t>
            </a:r>
            <a:r>
              <a:rPr lang="en-US" dirty="0" err="1">
                <a:latin typeface="Times New Roman" panose="02020603050405020304" pitchFamily="18" charset="0"/>
                <a:cs typeface="Times New Roman" panose="02020603050405020304" pitchFamily="18" charset="0"/>
              </a:rPr>
              <a:t>kiến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năm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triển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thông</a:t>
            </a:r>
            <a:r>
              <a:rPr lang="en-US" dirty="0">
                <a:latin typeface="Times New Roman" panose="02020603050405020304" pitchFamily="18" charset="0"/>
                <a:cs typeface="Times New Roman" panose="02020603050405020304" pitchFamily="18" charset="0"/>
              </a:rPr>
              <a:t> qua </a:t>
            </a:r>
            <a:r>
              <a:rPr lang="en-US" dirty="0" err="1">
                <a:latin typeface="Times New Roman" panose="02020603050405020304" pitchFamily="18" charset="0"/>
                <a:cs typeface="Times New Roman" panose="02020603050405020304" pitchFamily="18" charset="0"/>
              </a:rPr>
              <a:t>việc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áp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dục</a:t>
            </a:r>
            <a:r>
              <a:rPr lang="en-US" dirty="0">
                <a:latin typeface="Times New Roman" panose="02020603050405020304" pitchFamily="18" charset="0"/>
                <a:cs typeface="Times New Roman" panose="02020603050405020304" pitchFamily="18" charset="0"/>
              </a:rPr>
              <a:t> STEAM</a:t>
            </a:r>
            <a:r>
              <a:rPr lang="vi-VN" dirty="0">
                <a:latin typeface="Times New Roman" panose="02020603050405020304" pitchFamily="18" charset="0"/>
                <a:cs typeface="Times New Roman" panose="02020603050405020304" pitchFamily="18" charset="0"/>
              </a:rPr>
              <a:t> </a:t>
            </a:r>
            <a:endParaRPr lang="en-SG"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a:t>
            </a:r>
            <a:endParaRPr lang="en-SG" dirty="0">
              <a:latin typeface="Times New Roman" panose="02020603050405020304" pitchFamily="18" charset="0"/>
              <a:cs typeface="Times New Roman" panose="02020603050405020304" pitchFamily="18" charset="0"/>
            </a:endParaRPr>
          </a:p>
        </p:txBody>
      </p:sp>
      <p:graphicFrame>
        <p:nvGraphicFramePr>
          <p:cNvPr id="2" name="Table 1"/>
          <p:cNvGraphicFramePr>
            <a:graphicFrameLocks noGrp="1"/>
          </p:cNvGraphicFramePr>
          <p:nvPr/>
        </p:nvGraphicFramePr>
        <p:xfrm>
          <a:off x="175750" y="757826"/>
          <a:ext cx="11711449" cy="6028778"/>
        </p:xfrm>
        <a:graphic>
          <a:graphicData uri="http://schemas.openxmlformats.org/drawingml/2006/table">
            <a:tbl>
              <a:tblPr firstRow="1" firstCol="1" bandRow="1">
                <a:tableStyleId>{5C22544A-7EE6-4342-B048-85BDC9FD1C3A}</a:tableStyleId>
              </a:tblPr>
              <a:tblGrid>
                <a:gridCol w="2100505">
                  <a:extLst>
                    <a:ext uri="{9D8B030D-6E8A-4147-A177-3AD203B41FA5}">
                      <a16:colId xmlns:a16="http://schemas.microsoft.com/office/drawing/2014/main" val="2990644734"/>
                    </a:ext>
                  </a:extLst>
                </a:gridCol>
                <a:gridCol w="2366444">
                  <a:extLst>
                    <a:ext uri="{9D8B030D-6E8A-4147-A177-3AD203B41FA5}">
                      <a16:colId xmlns:a16="http://schemas.microsoft.com/office/drawing/2014/main" val="3632583758"/>
                    </a:ext>
                  </a:extLst>
                </a:gridCol>
                <a:gridCol w="2367729">
                  <a:extLst>
                    <a:ext uri="{9D8B030D-6E8A-4147-A177-3AD203B41FA5}">
                      <a16:colId xmlns:a16="http://schemas.microsoft.com/office/drawing/2014/main" val="4000913339"/>
                    </a:ext>
                  </a:extLst>
                </a:gridCol>
                <a:gridCol w="2550155">
                  <a:extLst>
                    <a:ext uri="{9D8B030D-6E8A-4147-A177-3AD203B41FA5}">
                      <a16:colId xmlns:a16="http://schemas.microsoft.com/office/drawing/2014/main" val="1300502474"/>
                    </a:ext>
                  </a:extLst>
                </a:gridCol>
                <a:gridCol w="2326616">
                  <a:extLst>
                    <a:ext uri="{9D8B030D-6E8A-4147-A177-3AD203B41FA5}">
                      <a16:colId xmlns:a16="http://schemas.microsoft.com/office/drawing/2014/main" val="2482004827"/>
                    </a:ext>
                  </a:extLst>
                </a:gridCol>
              </a:tblGrid>
              <a:tr h="210933">
                <a:tc>
                  <a:txBody>
                    <a:bodyPr/>
                    <a:lstStyle/>
                    <a:p>
                      <a:pPr algn="l">
                        <a:spcBef>
                          <a:spcPts val="600"/>
                        </a:spcBef>
                        <a:spcAft>
                          <a:spcPts val="0"/>
                        </a:spcAft>
                      </a:pPr>
                      <a:r>
                        <a:rPr lang="en-US" sz="1200">
                          <a:effectLst/>
                        </a:rPr>
                        <a:t>Tháng thực hiện</a:t>
                      </a:r>
                      <a:r>
                        <a:rPr lang="vi-VN" sz="1200">
                          <a:effectLst/>
                        </a:rPr>
                        <a:t> dự án</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17771" marR="17771" marT="17771" marB="17771"/>
                </a:tc>
                <a:tc>
                  <a:txBody>
                    <a:bodyPr/>
                    <a:lstStyle/>
                    <a:p>
                      <a:pPr algn="l">
                        <a:spcBef>
                          <a:spcPts val="600"/>
                        </a:spcBef>
                        <a:spcAft>
                          <a:spcPts val="0"/>
                        </a:spcAft>
                      </a:pPr>
                      <a:r>
                        <a:rPr lang="vi-VN" sz="1200" dirty="0">
                          <a:effectLst/>
                        </a:rPr>
                        <a:t>Hoạt động học</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7771" marR="17771" marT="17771" marB="17771"/>
                </a:tc>
                <a:tc>
                  <a:txBody>
                    <a:bodyPr/>
                    <a:lstStyle/>
                    <a:p>
                      <a:pPr algn="l">
                        <a:spcBef>
                          <a:spcPts val="600"/>
                        </a:spcBef>
                        <a:spcAft>
                          <a:spcPts val="0"/>
                        </a:spcAft>
                      </a:pPr>
                      <a:r>
                        <a:rPr lang="vi-VN" sz="1200" dirty="0">
                          <a:effectLst/>
                        </a:rPr>
                        <a:t>Hoạt động ngoài trời</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554" marR="3554" marT="3554" marB="3554"/>
                </a:tc>
                <a:tc>
                  <a:txBody>
                    <a:bodyPr/>
                    <a:lstStyle/>
                    <a:p>
                      <a:pPr algn="l">
                        <a:spcBef>
                          <a:spcPts val="600"/>
                        </a:spcBef>
                        <a:spcAft>
                          <a:spcPts val="0"/>
                        </a:spcAft>
                      </a:pPr>
                      <a:r>
                        <a:rPr lang="vi-VN" sz="1200" dirty="0">
                          <a:effectLst/>
                        </a:rPr>
                        <a:t>Hoạt động góc</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554" marR="3554" marT="3554" marB="3554"/>
                </a:tc>
                <a:tc>
                  <a:txBody>
                    <a:bodyPr/>
                    <a:lstStyle/>
                    <a:p>
                      <a:pPr algn="l">
                        <a:spcBef>
                          <a:spcPts val="600"/>
                        </a:spcBef>
                        <a:spcAft>
                          <a:spcPts val="0"/>
                        </a:spcAft>
                      </a:pPr>
                      <a:r>
                        <a:rPr lang="vi-VN" sz="1200">
                          <a:effectLst/>
                        </a:rPr>
                        <a:t>Hoạt động chiều</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554" marR="3554" marT="3554" marB="3554"/>
                </a:tc>
                <a:extLst>
                  <a:ext uri="{0D108BD9-81ED-4DB2-BD59-A6C34878D82A}">
                    <a16:rowId xmlns:a16="http://schemas.microsoft.com/office/drawing/2014/main" val="3655899007"/>
                  </a:ext>
                </a:extLst>
              </a:tr>
              <a:tr h="536693">
                <a:tc>
                  <a:txBody>
                    <a:bodyPr/>
                    <a:lstStyle/>
                    <a:p>
                      <a:pPr marR="152400" algn="l">
                        <a:spcAft>
                          <a:spcPts val="0"/>
                        </a:spcAft>
                      </a:pPr>
                      <a:r>
                        <a:rPr lang="en-US" sz="1200">
                          <a:effectLst/>
                        </a:rPr>
                        <a:t>Tháng 9</a:t>
                      </a:r>
                      <a:r>
                        <a:rPr lang="vi-VN" sz="1200">
                          <a:effectLst/>
                        </a:rPr>
                        <a:t> Dự án “ </a:t>
                      </a:r>
                      <a:r>
                        <a:rPr lang="en-US" sz="1200">
                          <a:effectLst/>
                        </a:rPr>
                        <a:t>Làm 1 chiếc ghế </a:t>
                      </a:r>
                      <a:r>
                        <a:rPr lang="vi-VN" sz="1200">
                          <a:effectLst/>
                        </a:rPr>
                        <a:t>”</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17771" marR="17771" marT="17771" marB="17771"/>
                </a:tc>
                <a:tc>
                  <a:txBody>
                    <a:bodyPr/>
                    <a:lstStyle/>
                    <a:p>
                      <a:pPr marR="152400" algn="l">
                        <a:spcAft>
                          <a:spcPts val="0"/>
                        </a:spcAft>
                      </a:pPr>
                      <a:r>
                        <a:rPr lang="vi-VN" sz="1200">
                          <a:effectLst/>
                        </a:rPr>
                        <a:t>- Chiếc ghế xinh xinh</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17771" marR="17771" marT="17771" marB="17771"/>
                </a:tc>
                <a:tc>
                  <a:txBody>
                    <a:bodyPr/>
                    <a:lstStyle/>
                    <a:p>
                      <a:pPr marR="152400" algn="l">
                        <a:spcAft>
                          <a:spcPts val="0"/>
                        </a:spcAft>
                      </a:pPr>
                      <a:r>
                        <a:rPr lang="vi-VN" sz="1200" dirty="0">
                          <a:effectLst/>
                        </a:rPr>
                        <a:t>-Vẽ thiết kế 1 chiếc ghế</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554" marR="3554" marT="3554" marB="3554"/>
                </a:tc>
                <a:tc>
                  <a:txBody>
                    <a:bodyPr/>
                    <a:lstStyle/>
                    <a:p>
                      <a:pPr algn="l">
                        <a:spcAft>
                          <a:spcPts val="0"/>
                        </a:spcAft>
                      </a:pPr>
                      <a:r>
                        <a:rPr lang="vi-VN" sz="1200">
                          <a:effectLst/>
                        </a:rPr>
                        <a:t>- Làm ra chiếc ghế theo bản vẽ thiết kế</a:t>
                      </a:r>
                      <a:endParaRPr lang="en-SG" sz="1100">
                        <a:effectLst/>
                      </a:endParaRPr>
                    </a:p>
                    <a:p>
                      <a:pPr marR="152400" algn="l">
                        <a:spcAft>
                          <a:spcPts val="0"/>
                        </a:spcAft>
                      </a:pPr>
                      <a:r>
                        <a:rPr lang="en-US" sz="1200">
                          <a:effectLst/>
                        </a:rPr>
                        <a:t> </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554" marR="3554" marT="3554" marB="3554"/>
                </a:tc>
                <a:tc>
                  <a:txBody>
                    <a:bodyPr/>
                    <a:lstStyle/>
                    <a:p>
                      <a:pPr algn="l">
                        <a:spcAft>
                          <a:spcPts val="0"/>
                        </a:spcAft>
                      </a:pPr>
                      <a:r>
                        <a:rPr lang="vi-VN" sz="1200">
                          <a:effectLst/>
                        </a:rPr>
                        <a:t>- Thử nghiệm và thuyết trình sản phẩm</a:t>
                      </a:r>
                      <a:endParaRPr lang="en-SG" sz="1100">
                        <a:effectLst/>
                      </a:endParaRPr>
                    </a:p>
                    <a:p>
                      <a:pPr marL="342900" marR="152400" lvl="0" indent="-342900" algn="l">
                        <a:spcAft>
                          <a:spcPts val="0"/>
                        </a:spcAft>
                        <a:buSzPts val="1000"/>
                        <a:buFont typeface="Symbol" panose="05050102010706020507" pitchFamily="18" charset="2"/>
                        <a:buChar char=""/>
                        <a:tabLst>
                          <a:tab pos="457200" algn="l"/>
                        </a:tabLst>
                      </a:pPr>
                      <a:r>
                        <a:rPr lang="en-US" sz="1200">
                          <a:effectLst/>
                        </a:rPr>
                        <a:t> </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554" marR="3554" marT="3554" marB="3554"/>
                </a:tc>
                <a:extLst>
                  <a:ext uri="{0D108BD9-81ED-4DB2-BD59-A6C34878D82A}">
                    <a16:rowId xmlns:a16="http://schemas.microsoft.com/office/drawing/2014/main" val="224329560"/>
                  </a:ext>
                </a:extLst>
              </a:tr>
              <a:tr h="536693">
                <a:tc>
                  <a:txBody>
                    <a:bodyPr/>
                    <a:lstStyle/>
                    <a:p>
                      <a:pPr marR="152400" algn="l">
                        <a:spcAft>
                          <a:spcPts val="0"/>
                        </a:spcAft>
                      </a:pPr>
                      <a:r>
                        <a:rPr lang="en-US" sz="1200">
                          <a:effectLst/>
                        </a:rPr>
                        <a:t>Tháng 10</a:t>
                      </a:r>
                      <a:r>
                        <a:rPr lang="vi-VN" sz="1200">
                          <a:effectLst/>
                        </a:rPr>
                        <a:t> </a:t>
                      </a:r>
                      <a:endParaRPr lang="en-SG" sz="1100">
                        <a:effectLst/>
                      </a:endParaRPr>
                    </a:p>
                    <a:p>
                      <a:pPr marR="152400" algn="l">
                        <a:spcAft>
                          <a:spcPts val="0"/>
                        </a:spcAft>
                      </a:pPr>
                      <a:r>
                        <a:rPr lang="vi-VN" sz="1200">
                          <a:effectLst/>
                        </a:rPr>
                        <a:t>Dự án “N</a:t>
                      </a:r>
                      <a:r>
                        <a:rPr lang="en-US" sz="1200">
                          <a:effectLst/>
                        </a:rPr>
                        <a:t>gôi nhà của bé</a:t>
                      </a:r>
                      <a:r>
                        <a:rPr lang="vi-VN" sz="1200">
                          <a:effectLst/>
                        </a:rPr>
                        <a:t> ”</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17771" marR="17771" marT="17771" marB="17771"/>
                </a:tc>
                <a:tc>
                  <a:txBody>
                    <a:bodyPr/>
                    <a:lstStyle/>
                    <a:p>
                      <a:pPr marR="152400" algn="l">
                        <a:spcAft>
                          <a:spcPts val="0"/>
                        </a:spcAft>
                      </a:pPr>
                      <a:r>
                        <a:rPr lang="vi-VN" sz="1200">
                          <a:effectLst/>
                        </a:rPr>
                        <a:t>-Khám phá ngôi nhà của bé</a:t>
                      </a:r>
                      <a:endParaRPr lang="en-SG" sz="1100">
                        <a:effectLst/>
                      </a:endParaRPr>
                    </a:p>
                    <a:p>
                      <a:pPr marR="152400" algn="l">
                        <a:spcAft>
                          <a:spcPts val="0"/>
                        </a:spcAft>
                      </a:pPr>
                      <a:r>
                        <a:rPr lang="vi-VN" sz="1200">
                          <a:effectLst/>
                        </a:rPr>
                        <a:t>- Vẽ thiết kế ngôi nhà mơ ước</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17771" marR="17771" marT="17771" marB="17771"/>
                </a:tc>
                <a:tc>
                  <a:txBody>
                    <a:bodyPr/>
                    <a:lstStyle/>
                    <a:p>
                      <a:pPr marR="152400" algn="l">
                        <a:spcAft>
                          <a:spcPts val="0"/>
                        </a:spcAft>
                      </a:pPr>
                      <a:r>
                        <a:rPr lang="vi-VN" sz="1200">
                          <a:effectLst/>
                        </a:rPr>
                        <a:t>-Quan sát một số kiểu nhà xung quanh trường</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554" marR="3554" marT="3554" marB="3554"/>
                </a:tc>
                <a:tc>
                  <a:txBody>
                    <a:bodyPr/>
                    <a:lstStyle/>
                    <a:p>
                      <a:pPr marR="152400" algn="l">
                        <a:spcAft>
                          <a:spcPts val="0"/>
                        </a:spcAft>
                      </a:pPr>
                      <a:r>
                        <a:rPr lang="vi-VN" sz="1200">
                          <a:effectLst/>
                        </a:rPr>
                        <a:t>- Thử nghiệm xây ngôi nhà theo bản thiết kế .</a:t>
                      </a:r>
                      <a:endParaRPr lang="en-SG" sz="1100">
                        <a:effectLst/>
                      </a:endParaRPr>
                    </a:p>
                    <a:p>
                      <a:pPr algn="l">
                        <a:spcAft>
                          <a:spcPts val="0"/>
                        </a:spcAft>
                      </a:pPr>
                      <a:r>
                        <a:rPr lang="en-US" sz="1200">
                          <a:effectLst/>
                        </a:rPr>
                        <a:t> </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554" marR="3554" marT="3554" marB="3554"/>
                </a:tc>
                <a:tc>
                  <a:txBody>
                    <a:bodyPr/>
                    <a:lstStyle/>
                    <a:p>
                      <a:pPr algn="l">
                        <a:spcAft>
                          <a:spcPts val="0"/>
                        </a:spcAft>
                      </a:pPr>
                      <a:r>
                        <a:rPr lang="vi-VN" sz="1200">
                          <a:effectLst/>
                        </a:rPr>
                        <a:t>-Thuyết trình sản phẩm </a:t>
                      </a:r>
                      <a:endParaRPr lang="en-SG" sz="1100">
                        <a:effectLst/>
                      </a:endParaRPr>
                    </a:p>
                    <a:p>
                      <a:pPr marL="342900" marR="152400" lvl="0" indent="-342900" algn="l">
                        <a:spcAft>
                          <a:spcPts val="0"/>
                        </a:spcAft>
                        <a:buSzPts val="1000"/>
                        <a:buFont typeface="Symbol" panose="05050102010706020507" pitchFamily="18" charset="2"/>
                        <a:buChar char=""/>
                        <a:tabLst>
                          <a:tab pos="457200" algn="l"/>
                        </a:tabLst>
                      </a:pPr>
                      <a:r>
                        <a:rPr lang="en-US" sz="1200">
                          <a:effectLst/>
                        </a:rPr>
                        <a:t> </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554" marR="3554" marT="3554" marB="3554"/>
                </a:tc>
                <a:extLst>
                  <a:ext uri="{0D108BD9-81ED-4DB2-BD59-A6C34878D82A}">
                    <a16:rowId xmlns:a16="http://schemas.microsoft.com/office/drawing/2014/main" val="3599861879"/>
                  </a:ext>
                </a:extLst>
              </a:tr>
              <a:tr h="536693">
                <a:tc>
                  <a:txBody>
                    <a:bodyPr/>
                    <a:lstStyle/>
                    <a:p>
                      <a:pPr algn="l">
                        <a:spcAft>
                          <a:spcPts val="750"/>
                        </a:spcAft>
                      </a:pPr>
                      <a:r>
                        <a:rPr lang="en-US" sz="1200">
                          <a:effectLst/>
                        </a:rPr>
                        <a:t>Tháng 11</a:t>
                      </a:r>
                      <a:r>
                        <a:rPr lang="vi-VN" sz="1200">
                          <a:effectLst/>
                        </a:rPr>
                        <a:t> Dự án “</a:t>
                      </a:r>
                      <a:r>
                        <a:rPr lang="en-US" sz="1200">
                          <a:effectLst/>
                        </a:rPr>
                        <a:t>Cây cầu mơ ước </a:t>
                      </a:r>
                      <a:r>
                        <a:rPr lang="vi-VN" sz="1200">
                          <a:effectLst/>
                        </a:rPr>
                        <a:t>”</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17771" marR="17771" marT="17771" marB="17771"/>
                </a:tc>
                <a:tc>
                  <a:txBody>
                    <a:bodyPr/>
                    <a:lstStyle/>
                    <a:p>
                      <a:pPr marR="152400" algn="l">
                        <a:spcAft>
                          <a:spcPts val="0"/>
                        </a:spcAft>
                      </a:pPr>
                      <a:r>
                        <a:rPr lang="vi-VN" sz="1200">
                          <a:effectLst/>
                        </a:rPr>
                        <a:t>-Tìm hiểu về cây cầu</a:t>
                      </a:r>
                      <a:endParaRPr lang="en-SG" sz="1100">
                        <a:effectLst/>
                      </a:endParaRPr>
                    </a:p>
                    <a:p>
                      <a:pPr marR="152400" algn="l">
                        <a:spcAft>
                          <a:spcPts val="0"/>
                        </a:spcAft>
                      </a:pPr>
                      <a:r>
                        <a:rPr lang="vi-VN" sz="1200">
                          <a:effectLst/>
                        </a:rPr>
                        <a:t>- Vẽ bản thiết kế cây cầu </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17771" marR="17771" marT="17771" marB="17771"/>
                </a:tc>
                <a:tc>
                  <a:txBody>
                    <a:bodyPr/>
                    <a:lstStyle/>
                    <a:p>
                      <a:pPr marR="152400" algn="l">
                        <a:spcAft>
                          <a:spcPts val="0"/>
                        </a:spcAft>
                      </a:pPr>
                      <a:r>
                        <a:rPr lang="vi-VN" sz="1200">
                          <a:effectLst/>
                        </a:rPr>
                        <a:t>- Quan sát cây cầu trong khu vui chơi sáng tạo</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554" marR="3554" marT="3554" marB="3554"/>
                </a:tc>
                <a:tc>
                  <a:txBody>
                    <a:bodyPr/>
                    <a:lstStyle/>
                    <a:p>
                      <a:pPr algn="l">
                        <a:spcAft>
                          <a:spcPts val="0"/>
                        </a:spcAft>
                      </a:pPr>
                      <a:r>
                        <a:rPr lang="vi-VN" sz="1200" dirty="0">
                          <a:effectLst/>
                        </a:rPr>
                        <a:t>- Xây dựng cây cầu mơ ước </a:t>
                      </a:r>
                      <a:endParaRPr lang="en-SG" sz="1100" dirty="0">
                        <a:effectLst/>
                      </a:endParaRPr>
                    </a:p>
                    <a:p>
                      <a:pPr marL="152400" marR="152400" algn="l">
                        <a:spcAft>
                          <a:spcPts val="0"/>
                        </a:spcAft>
                      </a:pPr>
                      <a:r>
                        <a:rPr lang="en-US" sz="1200" dirty="0">
                          <a:effectLst/>
                        </a:rPr>
                        <a:t> </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554" marR="3554" marT="3554" marB="3554"/>
                </a:tc>
                <a:tc>
                  <a:txBody>
                    <a:bodyPr/>
                    <a:lstStyle/>
                    <a:p>
                      <a:pPr algn="l">
                        <a:spcAft>
                          <a:spcPts val="0"/>
                        </a:spcAft>
                      </a:pPr>
                      <a:r>
                        <a:rPr lang="vi-VN" sz="1200" dirty="0">
                          <a:effectLst/>
                        </a:rPr>
                        <a:t>- Thuyết trình và thử nghiệm sản phẩm </a:t>
                      </a:r>
                      <a:endParaRPr lang="en-SG" sz="1100" dirty="0">
                        <a:effectLst/>
                      </a:endParaRPr>
                    </a:p>
                    <a:p>
                      <a:pPr marL="342900" marR="152400" lvl="0" indent="-342900" algn="l">
                        <a:spcAft>
                          <a:spcPts val="0"/>
                        </a:spcAft>
                        <a:buSzPts val="1000"/>
                        <a:buFont typeface="Symbol" panose="05050102010706020507" pitchFamily="18" charset="2"/>
                        <a:buChar char=""/>
                        <a:tabLst>
                          <a:tab pos="457200" algn="l"/>
                        </a:tabLst>
                      </a:pPr>
                      <a:r>
                        <a:rPr lang="en-US" sz="1200" dirty="0">
                          <a:effectLst/>
                        </a:rPr>
                        <a:t> </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554" marR="3554" marT="3554" marB="3554"/>
                </a:tc>
                <a:extLst>
                  <a:ext uri="{0D108BD9-81ED-4DB2-BD59-A6C34878D82A}">
                    <a16:rowId xmlns:a16="http://schemas.microsoft.com/office/drawing/2014/main" val="2619564742"/>
                  </a:ext>
                </a:extLst>
              </a:tr>
              <a:tr h="713303">
                <a:tc>
                  <a:txBody>
                    <a:bodyPr/>
                    <a:lstStyle/>
                    <a:p>
                      <a:pPr algn="l">
                        <a:spcAft>
                          <a:spcPts val="750"/>
                        </a:spcAft>
                      </a:pPr>
                      <a:r>
                        <a:rPr lang="en-US" sz="1200">
                          <a:effectLst/>
                        </a:rPr>
                        <a:t>Tháng 12</a:t>
                      </a:r>
                      <a:r>
                        <a:rPr lang="vi-VN" sz="1200">
                          <a:effectLst/>
                        </a:rPr>
                        <a:t> Dự án “ </a:t>
                      </a:r>
                      <a:r>
                        <a:rPr lang="en-US" sz="1200">
                          <a:effectLst/>
                        </a:rPr>
                        <a:t>Robot con vật đáng yêu</a:t>
                      </a:r>
                      <a:r>
                        <a:rPr lang="vi-VN" sz="1200">
                          <a:effectLst/>
                        </a:rPr>
                        <a:t> ”</a:t>
                      </a:r>
                      <a:r>
                        <a:rPr lang="en-US" sz="1200">
                          <a:effectLst/>
                        </a:rPr>
                        <a:t>.</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17771" marR="17771" marT="17771" marB="17771"/>
                </a:tc>
                <a:tc>
                  <a:txBody>
                    <a:bodyPr/>
                    <a:lstStyle/>
                    <a:p>
                      <a:pPr algn="l">
                        <a:spcAft>
                          <a:spcPts val="750"/>
                        </a:spcAft>
                      </a:pPr>
                      <a:r>
                        <a:rPr lang="vi-VN" sz="1200">
                          <a:effectLst/>
                        </a:rPr>
                        <a:t>- Khám phá con vật đáng yêu</a:t>
                      </a:r>
                      <a:endParaRPr lang="en-SG" sz="1100">
                        <a:effectLst/>
                      </a:endParaRPr>
                    </a:p>
                    <a:p>
                      <a:pPr algn="l">
                        <a:spcAft>
                          <a:spcPts val="750"/>
                        </a:spcAft>
                      </a:pPr>
                      <a:r>
                        <a:rPr lang="vi-VN" sz="1200">
                          <a:effectLst/>
                        </a:rPr>
                        <a:t>- Làm robot con vật đáng yêu</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17771" marR="17771" marT="17771" marB="17771"/>
                </a:tc>
                <a:tc>
                  <a:txBody>
                    <a:bodyPr/>
                    <a:lstStyle/>
                    <a:p>
                      <a:pPr marR="152400" algn="l">
                        <a:spcAft>
                          <a:spcPts val="0"/>
                        </a:spcAft>
                      </a:pPr>
                      <a:r>
                        <a:rPr lang="vi-VN" sz="1200">
                          <a:effectLst/>
                        </a:rPr>
                        <a:t>-Quan sát tượng các con vật trong sân trường</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554" marR="3554" marT="3554" marB="3554"/>
                </a:tc>
                <a:tc>
                  <a:txBody>
                    <a:bodyPr/>
                    <a:lstStyle/>
                    <a:p>
                      <a:pPr algn="l">
                        <a:spcAft>
                          <a:spcPts val="0"/>
                        </a:spcAft>
                      </a:pPr>
                      <a:r>
                        <a:rPr lang="vi-VN" sz="1200">
                          <a:effectLst/>
                        </a:rPr>
                        <a:t>- Làm robot con vật đáng yêu</a:t>
                      </a:r>
                      <a:endParaRPr lang="en-SG" sz="1100">
                        <a:effectLst/>
                      </a:endParaRPr>
                    </a:p>
                    <a:p>
                      <a:pPr marR="152400" algn="l">
                        <a:spcAft>
                          <a:spcPts val="0"/>
                        </a:spcAft>
                      </a:pPr>
                      <a:r>
                        <a:rPr lang="en-US" sz="1200">
                          <a:effectLst/>
                        </a:rPr>
                        <a:t> </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554" marR="3554" marT="3554" marB="3554"/>
                </a:tc>
                <a:tc>
                  <a:txBody>
                    <a:bodyPr/>
                    <a:lstStyle/>
                    <a:p>
                      <a:pPr algn="l">
                        <a:spcAft>
                          <a:spcPts val="0"/>
                        </a:spcAft>
                      </a:pPr>
                      <a:r>
                        <a:rPr lang="vi-VN" sz="1200">
                          <a:effectLst/>
                        </a:rPr>
                        <a:t>- Vẽ bản thiết kế robot con vật</a:t>
                      </a:r>
                      <a:endParaRPr lang="en-SG" sz="1100">
                        <a:effectLst/>
                      </a:endParaRPr>
                    </a:p>
                    <a:p>
                      <a:pPr algn="l">
                        <a:spcAft>
                          <a:spcPts val="0"/>
                        </a:spcAft>
                      </a:pPr>
                      <a:r>
                        <a:rPr lang="vi-VN" sz="1200">
                          <a:effectLst/>
                        </a:rPr>
                        <a:t>-Thử nghiệm và thuyết trình sản phẩm</a:t>
                      </a:r>
                      <a:endParaRPr lang="en-SG" sz="1100">
                        <a:effectLst/>
                      </a:endParaRPr>
                    </a:p>
                    <a:p>
                      <a:pPr marL="342900" marR="152400" lvl="0" indent="-342900" algn="l">
                        <a:spcAft>
                          <a:spcPts val="0"/>
                        </a:spcAft>
                        <a:buSzPts val="1000"/>
                        <a:buFont typeface="Symbol" panose="05050102010706020507" pitchFamily="18" charset="2"/>
                        <a:buChar char=""/>
                        <a:tabLst>
                          <a:tab pos="457200" algn="l"/>
                        </a:tabLst>
                      </a:pPr>
                      <a:r>
                        <a:rPr lang="en-US" sz="1200">
                          <a:effectLst/>
                        </a:rPr>
                        <a:t> </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554" marR="3554" marT="3554" marB="3554"/>
                </a:tc>
                <a:extLst>
                  <a:ext uri="{0D108BD9-81ED-4DB2-BD59-A6C34878D82A}">
                    <a16:rowId xmlns:a16="http://schemas.microsoft.com/office/drawing/2014/main" val="3594908395"/>
                  </a:ext>
                </a:extLst>
              </a:tr>
              <a:tr h="634810">
                <a:tc>
                  <a:txBody>
                    <a:bodyPr/>
                    <a:lstStyle/>
                    <a:p>
                      <a:pPr algn="l">
                        <a:spcAft>
                          <a:spcPts val="750"/>
                        </a:spcAft>
                      </a:pPr>
                      <a:r>
                        <a:rPr lang="en-US" sz="1200" dirty="0" err="1">
                          <a:effectLst/>
                        </a:rPr>
                        <a:t>Tháng</a:t>
                      </a:r>
                      <a:r>
                        <a:rPr lang="en-US" sz="1200" dirty="0">
                          <a:effectLst/>
                        </a:rPr>
                        <a:t> 1</a:t>
                      </a:r>
                      <a:endParaRPr lang="en-SG" sz="1100" dirty="0">
                        <a:effectLst/>
                      </a:endParaRPr>
                    </a:p>
                    <a:p>
                      <a:pPr algn="l">
                        <a:spcAft>
                          <a:spcPts val="750"/>
                        </a:spcAft>
                      </a:pPr>
                      <a:r>
                        <a:rPr lang="vi-VN" sz="1200" dirty="0">
                          <a:effectLst/>
                        </a:rPr>
                        <a:t> Dự án “xích đu ”</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7771" marR="17771" marT="17771" marB="17771"/>
                </a:tc>
                <a:tc>
                  <a:txBody>
                    <a:bodyPr/>
                    <a:lstStyle/>
                    <a:p>
                      <a:pPr algn="l">
                        <a:spcAft>
                          <a:spcPts val="750"/>
                        </a:spcAft>
                      </a:pPr>
                      <a:r>
                        <a:rPr lang="vi-VN" sz="1200">
                          <a:effectLst/>
                        </a:rPr>
                        <a:t>- Tìm hiểu về cái xích đu</a:t>
                      </a:r>
                      <a:endParaRPr lang="en-SG" sz="1100">
                        <a:effectLst/>
                      </a:endParaRPr>
                    </a:p>
                    <a:p>
                      <a:pPr algn="l">
                        <a:spcAft>
                          <a:spcPts val="750"/>
                        </a:spcAft>
                      </a:pPr>
                      <a:r>
                        <a:rPr lang="vi-VN" sz="1200">
                          <a:effectLst/>
                        </a:rPr>
                        <a:t>- Thử nghiệm làm xích đu</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17771" marR="17771" marT="17771" marB="17771"/>
                </a:tc>
                <a:tc>
                  <a:txBody>
                    <a:bodyPr/>
                    <a:lstStyle/>
                    <a:p>
                      <a:pPr algn="l">
                        <a:spcAft>
                          <a:spcPts val="750"/>
                        </a:spcAft>
                      </a:pPr>
                      <a:r>
                        <a:rPr lang="vi-VN" sz="1200">
                          <a:effectLst/>
                        </a:rPr>
                        <a:t>-Quan sát xích đu trong sân trường</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554" marR="3554" marT="3554" marB="3554"/>
                </a:tc>
                <a:tc>
                  <a:txBody>
                    <a:bodyPr/>
                    <a:lstStyle/>
                    <a:p>
                      <a:pPr algn="l">
                        <a:spcAft>
                          <a:spcPts val="0"/>
                        </a:spcAft>
                      </a:pPr>
                      <a:r>
                        <a:rPr lang="vi-VN" sz="1200">
                          <a:effectLst/>
                        </a:rPr>
                        <a:t>-Thuyết trình sản phẩm </a:t>
                      </a:r>
                      <a:endParaRPr lang="en-SG" sz="1100">
                        <a:effectLst/>
                      </a:endParaRPr>
                    </a:p>
                    <a:p>
                      <a:pPr marL="285750" algn="l">
                        <a:spcAft>
                          <a:spcPts val="750"/>
                        </a:spcAft>
                      </a:pPr>
                      <a:r>
                        <a:rPr lang="en-US" sz="1200">
                          <a:effectLst/>
                        </a:rPr>
                        <a:t>  </a:t>
                      </a:r>
                      <a:endParaRPr lang="en-SG" sz="1100">
                        <a:effectLst/>
                      </a:endParaRPr>
                    </a:p>
                    <a:p>
                      <a:pPr marL="285750" algn="l">
                        <a:spcAft>
                          <a:spcPts val="750"/>
                        </a:spcAft>
                      </a:pPr>
                      <a:r>
                        <a:rPr lang="en-US" sz="1200">
                          <a:effectLst/>
                        </a:rPr>
                        <a:t> </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554" marR="3554" marT="3554" marB="3554"/>
                </a:tc>
                <a:tc>
                  <a:txBody>
                    <a:bodyPr/>
                    <a:lstStyle/>
                    <a:p>
                      <a:pPr algn="l">
                        <a:spcAft>
                          <a:spcPts val="0"/>
                        </a:spcAft>
                      </a:pPr>
                      <a:r>
                        <a:rPr lang="vi-VN" sz="1200">
                          <a:effectLst/>
                        </a:rPr>
                        <a:t>-Vẽ thiết kế xích đu</a:t>
                      </a:r>
                      <a:endParaRPr lang="en-SG" sz="1100">
                        <a:effectLst/>
                      </a:endParaRPr>
                    </a:p>
                    <a:p>
                      <a:pPr marL="285750" algn="l">
                        <a:spcAft>
                          <a:spcPts val="750"/>
                        </a:spcAft>
                      </a:pPr>
                      <a:r>
                        <a:rPr lang="en-US" sz="1200">
                          <a:effectLst/>
                        </a:rPr>
                        <a:t> </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554" marR="3554" marT="3554" marB="3554"/>
                </a:tc>
                <a:extLst>
                  <a:ext uri="{0D108BD9-81ED-4DB2-BD59-A6C34878D82A}">
                    <a16:rowId xmlns:a16="http://schemas.microsoft.com/office/drawing/2014/main" val="438567732"/>
                  </a:ext>
                </a:extLst>
              </a:tr>
              <a:tr h="662269">
                <a:tc>
                  <a:txBody>
                    <a:bodyPr/>
                    <a:lstStyle/>
                    <a:p>
                      <a:pPr algn="l">
                        <a:spcAft>
                          <a:spcPts val="750"/>
                        </a:spcAft>
                      </a:pPr>
                      <a:r>
                        <a:rPr lang="en-US" sz="1200">
                          <a:effectLst/>
                        </a:rPr>
                        <a:t>Tháng 2</a:t>
                      </a:r>
                      <a:endParaRPr lang="en-SG" sz="1100">
                        <a:effectLst/>
                      </a:endParaRPr>
                    </a:p>
                    <a:p>
                      <a:pPr algn="l">
                        <a:spcAft>
                          <a:spcPts val="750"/>
                        </a:spcAft>
                      </a:pPr>
                      <a:r>
                        <a:rPr lang="vi-VN" sz="1200">
                          <a:effectLst/>
                        </a:rPr>
                        <a:t> Dự án “ Làm đài phun nước ”</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17771" marR="17771" marT="17771" marB="17771"/>
                </a:tc>
                <a:tc>
                  <a:txBody>
                    <a:bodyPr/>
                    <a:lstStyle/>
                    <a:p>
                      <a:pPr algn="l">
                        <a:spcAft>
                          <a:spcPts val="750"/>
                        </a:spcAft>
                      </a:pPr>
                      <a:r>
                        <a:rPr lang="vi-VN" sz="1200">
                          <a:effectLst/>
                        </a:rPr>
                        <a:t>-Khám phá đài phun nước    </a:t>
                      </a:r>
                      <a:r>
                        <a:rPr lang="en-US" sz="1200">
                          <a:effectLst/>
                        </a:rPr>
                        <a:t> </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17771" marR="17771" marT="17771" marB="17771"/>
                </a:tc>
                <a:tc>
                  <a:txBody>
                    <a:bodyPr/>
                    <a:lstStyle/>
                    <a:p>
                      <a:pPr algn="l">
                        <a:spcAft>
                          <a:spcPts val="750"/>
                        </a:spcAft>
                      </a:pPr>
                      <a:r>
                        <a:rPr lang="vi-VN" sz="1200">
                          <a:effectLst/>
                        </a:rPr>
                        <a:t>-Vẽ thiết kế đài phun nước</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554" marR="3554" marT="3554" marB="3554"/>
                </a:tc>
                <a:tc>
                  <a:txBody>
                    <a:bodyPr/>
                    <a:lstStyle/>
                    <a:p>
                      <a:pPr algn="l">
                        <a:spcAft>
                          <a:spcPts val="0"/>
                        </a:spcAft>
                      </a:pPr>
                      <a:r>
                        <a:rPr lang="vi-VN" sz="1200">
                          <a:effectLst/>
                        </a:rPr>
                        <a:t>-Làm đài phun nước</a:t>
                      </a:r>
                      <a:endParaRPr lang="en-SG" sz="1100">
                        <a:effectLst/>
                      </a:endParaRPr>
                    </a:p>
                    <a:p>
                      <a:pPr algn="l">
                        <a:spcAft>
                          <a:spcPts val="750"/>
                        </a:spcAft>
                      </a:pPr>
                      <a:r>
                        <a:rPr lang="en-US" sz="1200">
                          <a:effectLst/>
                        </a:rPr>
                        <a:t> </a:t>
                      </a:r>
                      <a:endParaRPr lang="en-SG" sz="1100">
                        <a:effectLst/>
                      </a:endParaRPr>
                    </a:p>
                    <a:p>
                      <a:pPr algn="l">
                        <a:spcAft>
                          <a:spcPts val="750"/>
                        </a:spcAft>
                      </a:pPr>
                      <a:r>
                        <a:rPr lang="en-US" sz="1200">
                          <a:effectLst/>
                        </a:rPr>
                        <a:t> </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554" marR="3554" marT="3554" marB="3554"/>
                </a:tc>
                <a:tc>
                  <a:txBody>
                    <a:bodyPr/>
                    <a:lstStyle/>
                    <a:p>
                      <a:pPr algn="l">
                        <a:spcAft>
                          <a:spcPts val="0"/>
                        </a:spcAft>
                      </a:pPr>
                      <a:r>
                        <a:rPr lang="vi-VN" sz="1200">
                          <a:effectLst/>
                        </a:rPr>
                        <a:t>-Thuyết trình sản phẩm </a:t>
                      </a:r>
                      <a:endParaRPr lang="en-SG" sz="1100">
                        <a:effectLst/>
                      </a:endParaRPr>
                    </a:p>
                    <a:p>
                      <a:pPr marL="285750" algn="l">
                        <a:spcAft>
                          <a:spcPts val="750"/>
                        </a:spcAft>
                      </a:pPr>
                      <a:r>
                        <a:rPr lang="en-US" sz="1200">
                          <a:effectLst/>
                        </a:rPr>
                        <a:t> </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554" marR="3554" marT="3554" marB="3554"/>
                </a:tc>
                <a:extLst>
                  <a:ext uri="{0D108BD9-81ED-4DB2-BD59-A6C34878D82A}">
                    <a16:rowId xmlns:a16="http://schemas.microsoft.com/office/drawing/2014/main" val="2793859518"/>
                  </a:ext>
                </a:extLst>
              </a:tr>
              <a:tr h="662269">
                <a:tc>
                  <a:txBody>
                    <a:bodyPr/>
                    <a:lstStyle/>
                    <a:p>
                      <a:pPr algn="l">
                        <a:spcAft>
                          <a:spcPts val="750"/>
                        </a:spcAft>
                      </a:pPr>
                      <a:r>
                        <a:rPr lang="en-US" sz="1200">
                          <a:effectLst/>
                        </a:rPr>
                        <a:t>Tháng 3</a:t>
                      </a:r>
                      <a:endParaRPr lang="en-SG" sz="1100">
                        <a:effectLst/>
                      </a:endParaRPr>
                    </a:p>
                    <a:p>
                      <a:pPr algn="l">
                        <a:spcAft>
                          <a:spcPts val="750"/>
                        </a:spcAft>
                      </a:pPr>
                      <a:r>
                        <a:rPr lang="vi-VN" sz="1200">
                          <a:effectLst/>
                        </a:rPr>
                        <a:t>-Dự án “Làm ô tô có thể chạy được”</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17771" marR="17771" marT="17771" marB="17771"/>
                </a:tc>
                <a:tc>
                  <a:txBody>
                    <a:bodyPr/>
                    <a:lstStyle/>
                    <a:p>
                      <a:pPr algn="l">
                        <a:spcAft>
                          <a:spcPts val="750"/>
                        </a:spcAft>
                      </a:pPr>
                      <a:r>
                        <a:rPr lang="vi-VN" sz="1200">
                          <a:effectLst/>
                        </a:rPr>
                        <a:t>- Khám phá ô tô</a:t>
                      </a:r>
                      <a:endParaRPr lang="en-SG" sz="1100">
                        <a:effectLst/>
                      </a:endParaRPr>
                    </a:p>
                    <a:p>
                      <a:pPr algn="l">
                        <a:spcAft>
                          <a:spcPts val="750"/>
                        </a:spcAft>
                      </a:pPr>
                      <a:r>
                        <a:rPr lang="vi-VN" sz="1200">
                          <a:effectLst/>
                        </a:rPr>
                        <a:t>- Làm ô tô có thể chạy được</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17771" marR="17771" marT="17771" marB="17771"/>
                </a:tc>
                <a:tc>
                  <a:txBody>
                    <a:bodyPr/>
                    <a:lstStyle/>
                    <a:p>
                      <a:pPr algn="l">
                        <a:spcAft>
                          <a:spcPts val="750"/>
                        </a:spcAft>
                      </a:pPr>
                      <a:r>
                        <a:rPr lang="vi-VN" sz="1200">
                          <a:effectLst/>
                        </a:rPr>
                        <a:t>- Vẽ thiết kế ô tô</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554" marR="3554" marT="3554" marB="3554"/>
                </a:tc>
                <a:tc>
                  <a:txBody>
                    <a:bodyPr/>
                    <a:lstStyle/>
                    <a:p>
                      <a:pPr algn="l">
                        <a:spcAft>
                          <a:spcPts val="0"/>
                        </a:spcAft>
                      </a:pPr>
                      <a:r>
                        <a:rPr lang="vi-VN" sz="1200" dirty="0">
                          <a:effectLst/>
                        </a:rPr>
                        <a:t>-Làm ô tô có thể chạy được</a:t>
                      </a:r>
                      <a:endParaRPr lang="en-SG" sz="1100" dirty="0">
                        <a:effectLst/>
                      </a:endParaRPr>
                    </a:p>
                    <a:p>
                      <a:pPr algn="l">
                        <a:spcAft>
                          <a:spcPts val="750"/>
                        </a:spcAft>
                      </a:pPr>
                      <a:r>
                        <a:rPr lang="vi-VN" sz="1200" dirty="0">
                          <a:effectLst/>
                        </a:rPr>
                        <a:t> </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554" marR="3554" marT="3554" marB="3554"/>
                </a:tc>
                <a:tc>
                  <a:txBody>
                    <a:bodyPr/>
                    <a:lstStyle/>
                    <a:p>
                      <a:pPr algn="l">
                        <a:spcAft>
                          <a:spcPts val="0"/>
                        </a:spcAft>
                      </a:pPr>
                      <a:r>
                        <a:rPr lang="vi-VN" sz="1200">
                          <a:effectLst/>
                        </a:rPr>
                        <a:t>-Thuyết trình sản phẩm </a:t>
                      </a:r>
                      <a:endParaRPr lang="en-SG" sz="1100">
                        <a:effectLst/>
                      </a:endParaRPr>
                    </a:p>
                    <a:p>
                      <a:pPr algn="l">
                        <a:spcAft>
                          <a:spcPts val="0"/>
                        </a:spcAft>
                      </a:pPr>
                      <a:r>
                        <a:rPr lang="vi-VN" sz="1200">
                          <a:effectLst/>
                        </a:rPr>
                        <a:t> </a:t>
                      </a:r>
                      <a:endParaRPr lang="en-SG" sz="1100">
                        <a:effectLst/>
                      </a:endParaRPr>
                    </a:p>
                    <a:p>
                      <a:pPr marL="285750" algn="l">
                        <a:spcAft>
                          <a:spcPts val="750"/>
                        </a:spcAft>
                      </a:pPr>
                      <a:r>
                        <a:rPr lang="vi-VN" sz="1200">
                          <a:effectLst/>
                        </a:rPr>
                        <a:t> </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554" marR="3554" marT="3554" marB="3554"/>
                </a:tc>
                <a:extLst>
                  <a:ext uri="{0D108BD9-81ED-4DB2-BD59-A6C34878D82A}">
                    <a16:rowId xmlns:a16="http://schemas.microsoft.com/office/drawing/2014/main" val="1612941156"/>
                  </a:ext>
                </a:extLst>
              </a:tr>
              <a:tr h="713303">
                <a:tc>
                  <a:txBody>
                    <a:bodyPr/>
                    <a:lstStyle/>
                    <a:p>
                      <a:pPr algn="l">
                        <a:spcAft>
                          <a:spcPts val="750"/>
                        </a:spcAft>
                      </a:pPr>
                      <a:r>
                        <a:rPr lang="en-US" sz="1200">
                          <a:effectLst/>
                        </a:rPr>
                        <a:t>Tháng 4</a:t>
                      </a:r>
                      <a:endParaRPr lang="en-SG" sz="1100">
                        <a:effectLst/>
                      </a:endParaRPr>
                    </a:p>
                    <a:p>
                      <a:pPr algn="l">
                        <a:spcAft>
                          <a:spcPts val="750"/>
                        </a:spcAft>
                      </a:pPr>
                      <a:r>
                        <a:rPr lang="vi-VN" sz="1200">
                          <a:effectLst/>
                        </a:rPr>
                        <a:t>-Dự án “</a:t>
                      </a:r>
                      <a:r>
                        <a:rPr lang="en-US" sz="1200">
                          <a:effectLst/>
                        </a:rPr>
                        <a:t>Cối xay gió </a:t>
                      </a:r>
                      <a:r>
                        <a:rPr lang="vi-VN" sz="1200">
                          <a:effectLst/>
                        </a:rPr>
                        <a:t>”</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17771" marR="17771" marT="17771" marB="17771"/>
                </a:tc>
                <a:tc>
                  <a:txBody>
                    <a:bodyPr/>
                    <a:lstStyle/>
                    <a:p>
                      <a:pPr algn="l">
                        <a:spcAft>
                          <a:spcPts val="750"/>
                        </a:spcAft>
                      </a:pPr>
                      <a:r>
                        <a:rPr lang="vi-VN" sz="1200">
                          <a:effectLst/>
                        </a:rPr>
                        <a:t>-Tìm hiểu về cối xay gió</a:t>
                      </a:r>
                      <a:endParaRPr lang="en-SG" sz="1100">
                        <a:effectLst/>
                      </a:endParaRPr>
                    </a:p>
                    <a:p>
                      <a:pPr algn="l">
                        <a:spcAft>
                          <a:spcPts val="750"/>
                        </a:spcAft>
                      </a:pPr>
                      <a:r>
                        <a:rPr lang="vi-VN" sz="1200">
                          <a:effectLst/>
                        </a:rPr>
                        <a:t>-Vẽ bản thiết kế cối xay gió</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17771" marR="17771" marT="17771" marB="17771"/>
                </a:tc>
                <a:tc>
                  <a:txBody>
                    <a:bodyPr/>
                    <a:lstStyle/>
                    <a:p>
                      <a:pPr algn="l">
                        <a:spcAft>
                          <a:spcPts val="750"/>
                        </a:spcAft>
                      </a:pPr>
                      <a:r>
                        <a:rPr lang="vi-VN" sz="1200" dirty="0">
                          <a:effectLst/>
                        </a:rPr>
                        <a:t>-Thuyết trình sản phẩm</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554" marR="3554" marT="3554" marB="3554"/>
                </a:tc>
                <a:tc>
                  <a:txBody>
                    <a:bodyPr/>
                    <a:lstStyle/>
                    <a:p>
                      <a:pPr algn="l">
                        <a:spcAft>
                          <a:spcPts val="0"/>
                        </a:spcAft>
                      </a:pPr>
                      <a:r>
                        <a:rPr lang="vi-VN" sz="1200" dirty="0">
                          <a:effectLst/>
                        </a:rPr>
                        <a:t>- Làm cối xay gió theo bản thiết kế</a:t>
                      </a:r>
                      <a:endParaRPr lang="en-SG" sz="1100" dirty="0">
                        <a:effectLst/>
                      </a:endParaRPr>
                    </a:p>
                    <a:p>
                      <a:pPr algn="l">
                        <a:spcAft>
                          <a:spcPts val="0"/>
                        </a:spcAft>
                      </a:pPr>
                      <a:r>
                        <a:rPr lang="vi-VN" sz="1200" dirty="0">
                          <a:effectLst/>
                        </a:rPr>
                        <a:t> </a:t>
                      </a:r>
                      <a:endParaRPr lang="en-SG" sz="1100" dirty="0">
                        <a:effectLst/>
                      </a:endParaRPr>
                    </a:p>
                    <a:p>
                      <a:pPr algn="l">
                        <a:spcAft>
                          <a:spcPts val="750"/>
                        </a:spcAft>
                      </a:pPr>
                      <a:r>
                        <a:rPr lang="en-US" sz="1200" dirty="0">
                          <a:effectLst/>
                        </a:rPr>
                        <a:t> </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554" marR="3554" marT="3554" marB="3554"/>
                </a:tc>
                <a:tc>
                  <a:txBody>
                    <a:bodyPr/>
                    <a:lstStyle/>
                    <a:p>
                      <a:pPr algn="l">
                        <a:spcAft>
                          <a:spcPts val="0"/>
                        </a:spcAft>
                      </a:pPr>
                      <a:r>
                        <a:rPr lang="vi-VN" sz="1200">
                          <a:effectLst/>
                        </a:rPr>
                        <a:t>- Làm cối xay gió theo bản thiết kế</a:t>
                      </a:r>
                      <a:endParaRPr lang="en-SG" sz="1100">
                        <a:effectLst/>
                      </a:endParaRPr>
                    </a:p>
                    <a:p>
                      <a:pPr algn="l">
                        <a:spcAft>
                          <a:spcPts val="0"/>
                        </a:spcAft>
                      </a:pPr>
                      <a:r>
                        <a:rPr lang="en-US" sz="1200">
                          <a:effectLst/>
                        </a:rPr>
                        <a:t> </a:t>
                      </a:r>
                      <a:endParaRPr lang="en-SG" sz="1100">
                        <a:effectLst/>
                      </a:endParaRPr>
                    </a:p>
                    <a:p>
                      <a:pPr marL="285750" algn="l">
                        <a:spcAft>
                          <a:spcPts val="750"/>
                        </a:spcAft>
                      </a:pPr>
                      <a:r>
                        <a:rPr lang="en-US" sz="1200">
                          <a:effectLst/>
                        </a:rPr>
                        <a:t> </a:t>
                      </a:r>
                      <a:endParaRPr lang="en-SG" sz="1100">
                        <a:effectLst/>
                        <a:latin typeface="Arial" panose="020B0604020202020204" pitchFamily="34" charset="0"/>
                        <a:ea typeface="Times New Roman" panose="02020603050405020304" pitchFamily="18" charset="0"/>
                        <a:cs typeface="Times New Roman" panose="02020603050405020304" pitchFamily="18" charset="0"/>
                      </a:endParaRPr>
                    </a:p>
                  </a:txBody>
                  <a:tcPr marL="3554" marR="3554" marT="3554" marB="3554"/>
                </a:tc>
                <a:extLst>
                  <a:ext uri="{0D108BD9-81ED-4DB2-BD59-A6C34878D82A}">
                    <a16:rowId xmlns:a16="http://schemas.microsoft.com/office/drawing/2014/main" val="1322252468"/>
                  </a:ext>
                </a:extLst>
              </a:tr>
              <a:tr h="662269">
                <a:tc>
                  <a:txBody>
                    <a:bodyPr/>
                    <a:lstStyle/>
                    <a:p>
                      <a:pPr algn="l">
                        <a:spcAft>
                          <a:spcPts val="750"/>
                        </a:spcAft>
                      </a:pPr>
                      <a:r>
                        <a:rPr lang="en-US" sz="1200" dirty="0" err="1">
                          <a:effectLst/>
                        </a:rPr>
                        <a:t>Tháng</a:t>
                      </a:r>
                      <a:r>
                        <a:rPr lang="en-US" sz="1200" dirty="0">
                          <a:effectLst/>
                        </a:rPr>
                        <a:t> 5</a:t>
                      </a:r>
                      <a:endParaRPr lang="en-SG" sz="1100" dirty="0">
                        <a:effectLst/>
                      </a:endParaRPr>
                    </a:p>
                    <a:p>
                      <a:pPr algn="l">
                        <a:spcAft>
                          <a:spcPts val="750"/>
                        </a:spcAft>
                      </a:pPr>
                      <a:r>
                        <a:rPr lang="vi-VN" sz="1200" dirty="0">
                          <a:effectLst/>
                        </a:rPr>
                        <a:t>Dự án “</a:t>
                      </a:r>
                      <a:r>
                        <a:rPr lang="en-US" sz="1200" dirty="0" err="1">
                          <a:effectLst/>
                        </a:rPr>
                        <a:t>Thùng</a:t>
                      </a:r>
                      <a:r>
                        <a:rPr lang="en-US" sz="1200" dirty="0">
                          <a:effectLst/>
                        </a:rPr>
                        <a:t> </a:t>
                      </a:r>
                      <a:r>
                        <a:rPr lang="en-US" sz="1200" dirty="0" err="1">
                          <a:effectLst/>
                        </a:rPr>
                        <a:t>rác</a:t>
                      </a:r>
                      <a:r>
                        <a:rPr lang="en-US" sz="1200" dirty="0">
                          <a:effectLst/>
                        </a:rPr>
                        <a:t> </a:t>
                      </a:r>
                      <a:r>
                        <a:rPr lang="en-US" sz="1200" dirty="0" err="1">
                          <a:effectLst/>
                        </a:rPr>
                        <a:t>thông</a:t>
                      </a:r>
                      <a:r>
                        <a:rPr lang="en-US" sz="1200" dirty="0">
                          <a:effectLst/>
                        </a:rPr>
                        <a:t> minh</a:t>
                      </a:r>
                      <a:r>
                        <a:rPr lang="vi-VN" sz="1200" dirty="0">
                          <a:effectLst/>
                        </a:rPr>
                        <a:t>”</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7771" marR="17771" marT="17771" marB="17771"/>
                </a:tc>
                <a:tc>
                  <a:txBody>
                    <a:bodyPr/>
                    <a:lstStyle/>
                    <a:p>
                      <a:pPr algn="l">
                        <a:spcAft>
                          <a:spcPts val="750"/>
                        </a:spcAft>
                      </a:pPr>
                      <a:r>
                        <a:rPr lang="vi-VN" sz="1200" dirty="0">
                          <a:effectLst/>
                        </a:rPr>
                        <a:t>- Tớ là thùng rác thông minh</a:t>
                      </a:r>
                      <a:endParaRPr lang="en-SG" sz="1100" dirty="0">
                        <a:effectLst/>
                      </a:endParaRPr>
                    </a:p>
                    <a:p>
                      <a:pPr algn="l">
                        <a:spcAft>
                          <a:spcPts val="750"/>
                        </a:spcAft>
                      </a:pPr>
                      <a:r>
                        <a:rPr lang="vi-VN" sz="1200" dirty="0">
                          <a:effectLst/>
                        </a:rPr>
                        <a:t>- Làm chiếc thùng rác thông minh</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7771" marR="17771" marT="17771" marB="17771"/>
                </a:tc>
                <a:tc>
                  <a:txBody>
                    <a:bodyPr/>
                    <a:lstStyle/>
                    <a:p>
                      <a:pPr algn="l">
                        <a:spcAft>
                          <a:spcPts val="750"/>
                        </a:spcAft>
                      </a:pPr>
                      <a:r>
                        <a:rPr lang="vi-VN" sz="1200" dirty="0">
                          <a:effectLst/>
                        </a:rPr>
                        <a:t>-Quan sát thùng rác quanh sân trường</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554" marR="3554" marT="3554" marB="3554"/>
                </a:tc>
                <a:tc>
                  <a:txBody>
                    <a:bodyPr/>
                    <a:lstStyle/>
                    <a:p>
                      <a:pPr algn="l">
                        <a:spcAft>
                          <a:spcPts val="750"/>
                        </a:spcAft>
                      </a:pPr>
                      <a:r>
                        <a:rPr lang="vi-VN" sz="1200" dirty="0">
                          <a:effectLst/>
                        </a:rPr>
                        <a:t>- Làm chiếc thùng rác thông minh</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554" marR="3554" marT="3554" marB="3554"/>
                </a:tc>
                <a:tc>
                  <a:txBody>
                    <a:bodyPr/>
                    <a:lstStyle/>
                    <a:p>
                      <a:pPr algn="l">
                        <a:spcAft>
                          <a:spcPts val="750"/>
                        </a:spcAft>
                      </a:pPr>
                      <a:r>
                        <a:rPr lang="vi-VN" sz="1200" dirty="0">
                          <a:effectLst/>
                        </a:rPr>
                        <a:t>-Thuyết trình sản phẩm </a:t>
                      </a:r>
                      <a:endParaRPr lang="en-SG"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554" marR="3554" marT="3554" marB="3554"/>
                </a:tc>
                <a:extLst>
                  <a:ext uri="{0D108BD9-81ED-4DB2-BD59-A6C34878D82A}">
                    <a16:rowId xmlns:a16="http://schemas.microsoft.com/office/drawing/2014/main" val="1614600495"/>
                  </a:ext>
                </a:extLst>
              </a:tr>
            </a:tbl>
          </a:graphicData>
        </a:graphic>
      </p:graphicFrame>
    </p:spTree>
    <p:extLst>
      <p:ext uri="{BB962C8B-B14F-4D97-AF65-F5344CB8AC3E}">
        <p14:creationId xmlns:p14="http://schemas.microsoft.com/office/powerpoint/2010/main" val="1022055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randombar(horizontal)">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2515</TotalTime>
  <Words>3910</Words>
  <Application>Microsoft Office PowerPoint</Application>
  <PresentationFormat>Widescreen</PresentationFormat>
  <Paragraphs>267</Paragraphs>
  <Slides>20</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20</vt:i4>
      </vt:variant>
    </vt:vector>
  </HeadingPairs>
  <TitlesOfParts>
    <vt:vector size="27" baseType="lpstr">
      <vt:lpstr>Arial</vt:lpstr>
      <vt:lpstr>Calibri</vt:lpstr>
      <vt:lpstr>Calibri Light</vt:lpstr>
      <vt:lpstr>Symbol</vt:lpstr>
      <vt:lpstr>Times New Roman</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223</cp:revision>
  <cp:lastPrinted>2021-03-09T03:52:48Z</cp:lastPrinted>
  <dcterms:created xsi:type="dcterms:W3CDTF">2020-11-08T10:42:03Z</dcterms:created>
  <dcterms:modified xsi:type="dcterms:W3CDTF">2023-11-13T13:29:33Z</dcterms:modified>
</cp:coreProperties>
</file>