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92" r:id="rId3"/>
    <p:sldId id="293" r:id="rId4"/>
    <p:sldId id="307" r:id="rId5"/>
    <p:sldId id="313" r:id="rId6"/>
    <p:sldId id="295" r:id="rId7"/>
    <p:sldId id="294" r:id="rId8"/>
    <p:sldId id="296" r:id="rId9"/>
    <p:sldId id="297" r:id="rId10"/>
    <p:sldId id="298" r:id="rId11"/>
    <p:sldId id="308" r:id="rId12"/>
    <p:sldId id="306" r:id="rId13"/>
    <p:sldId id="309" r:id="rId14"/>
    <p:sldId id="302" r:id="rId15"/>
    <p:sldId id="310" r:id="rId16"/>
    <p:sldId id="311" r:id="rId17"/>
    <p:sldId id="31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E14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224" y="2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4C614-AE58-4D1C-9FC7-DD8582758142}" type="datetimeFigureOut">
              <a:rPr lang="en-US" smtClean="0"/>
              <a:pPr/>
              <a:t>4/26/2022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63967-E4DB-469F-9D4E-A930AF1926DF}" type="slidenum">
              <a:rPr lang="en-US" smtClean="0"/>
              <a:pPr/>
              <a:t>‹#›</a:t>
            </a:fld>
            <a:endParaRPr lang="en-US"/>
          </a:p>
        </p:txBody>
      </p:sp>
    </p:spTree>
    <p:extLst>
      <p:ext uri="{BB962C8B-B14F-4D97-AF65-F5344CB8AC3E}">
        <p14:creationId xmlns:p14="http://schemas.microsoft.com/office/powerpoint/2010/main" val="398662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9623E1-A994-4F45-B3F4-006859DBDF17}"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623E1-A994-4F45-B3F4-006859DBDF17}"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623E1-A994-4F45-B3F4-006859DBDF17}" type="datetimeFigureOut">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623E1-A994-4F45-B3F4-006859DBDF17}" type="datetimeFigureOut">
              <a:rPr lang="en-US" smtClean="0"/>
              <a:pPr/>
              <a:t>4/26/2022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623E1-A994-4F45-B3F4-006859DBDF17}" type="datetimeFigureOut">
              <a:rPr lang="en-US" smtClean="0"/>
              <a:pPr/>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623E1-A994-4F45-B3F4-006859DBDF17}" type="datetimeFigureOut">
              <a:rPr lang="en-US" smtClean="0"/>
              <a:pPr/>
              <a:t>4/26/2022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623E1-A994-4F45-B3F4-006859DBDF17}" type="datetimeFigureOut">
              <a:rPr lang="en-US" smtClean="0"/>
              <a:pPr/>
              <a:t>4/26/2022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F8A99-EC97-4EDA-B6A9-63A3307C2F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 r="-280" b="7771"/>
          <a:stretch/>
        </p:blipFill>
        <p:spPr bwMode="auto">
          <a:xfrm>
            <a:off x="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609600"/>
            <a:ext cx="708660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ỦY BAN NHÂN DÂN QUẬN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LONG BIÊN</a:t>
            </a:r>
            <a:b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b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TRUỜNG MẦM NON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THẠCH BÀN</a:t>
            </a:r>
            <a:endParaRPr kumimoji="0" lang="en-US" sz="1400" b="0" i="0" u="none" strike="noStrike" kern="0" cap="none" spc="0" normalizeH="0" baseline="0" noProof="0" dirty="0">
              <a:ln>
                <a:noFill/>
              </a:ln>
              <a:solidFill>
                <a:sysClr val="windowText" lastClr="000000"/>
              </a:solidFill>
              <a:effectLst/>
              <a:uLnTx/>
              <a:uFillTx/>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524000"/>
            <a:ext cx="191965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0" y="1905506"/>
            <a:ext cx="6781800" cy="3416320"/>
          </a:xfrm>
          <a:prstGeom prst="rect">
            <a:avLst/>
          </a:prstGeom>
        </p:spPr>
        <p:txBody>
          <a:bodyPr wrap="square">
            <a:spAutoFit/>
          </a:bodyPr>
          <a:lstStyle/>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BÀI GIẢNG PHÁT TRIỂN KỸ NĂNG</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u="sng" dirty="0" err="1">
                <a:solidFill>
                  <a:srgbClr val="0070C0"/>
                </a:solidFill>
                <a:latin typeface="Times New Roman" pitchFamily="18" charset="0"/>
                <a:cs typeface="Times New Roman" pitchFamily="18" charset="0"/>
              </a:rPr>
              <a:t>Đề</a:t>
            </a:r>
            <a:r>
              <a:rPr lang="en-US" sz="2400" b="1" u="sng" dirty="0">
                <a:solidFill>
                  <a:srgbClr val="0070C0"/>
                </a:solidFill>
                <a:latin typeface="Times New Roman" pitchFamily="18" charset="0"/>
                <a:cs typeface="Times New Roman" pitchFamily="18" charset="0"/>
              </a:rPr>
              <a:t> </a:t>
            </a:r>
            <a:r>
              <a:rPr lang="en-US" sz="2400" b="1" u="sng"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Dạy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hỏi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xin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lỗi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Đối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tượng</a:t>
            </a:r>
            <a:r>
              <a:rPr lang="en-US" sz="2400" b="1" dirty="0">
                <a:solidFill>
                  <a:srgbClr val="0070C0"/>
                </a:solidFill>
                <a:latin typeface="Times New Roman" pitchFamily="18" charset="0"/>
                <a:cs typeface="Times New Roman" pitchFamily="18" charset="0"/>
              </a:rPr>
              <a:t>: 4-5 </a:t>
            </a:r>
            <a:r>
              <a:rPr lang="en-US" sz="2400" b="1" dirty="0" err="1">
                <a:solidFill>
                  <a:srgbClr val="0070C0"/>
                </a:solidFill>
                <a:latin typeface="Times New Roman" pitchFamily="18" charset="0"/>
                <a:cs typeface="Times New Roman" pitchFamily="18" charset="0"/>
              </a:rPr>
              <a:t>tuổi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gian</a:t>
            </a:r>
            <a:r>
              <a:rPr lang="en-US" sz="2400" b="1" dirty="0">
                <a:solidFill>
                  <a:srgbClr val="0070C0"/>
                </a:solidFill>
                <a:latin typeface="Times New Roman" pitchFamily="18" charset="0"/>
                <a:cs typeface="Times New Roman" pitchFamily="18" charset="0"/>
              </a:rPr>
              <a:t>: 25-30 </a:t>
            </a:r>
            <a:r>
              <a:rPr lang="en-US" sz="2400" b="1" dirty="0" err="1">
                <a:solidFill>
                  <a:srgbClr val="0070C0"/>
                </a:solidFill>
                <a:latin typeface="Times New Roman" pitchFamily="18" charset="0"/>
                <a:cs typeface="Times New Roman" pitchFamily="18" charset="0"/>
              </a:rPr>
              <a:t>phút</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Người t</a:t>
            </a:r>
            <a:r>
              <a:rPr lang="en-US" sz="2400" b="1" dirty="0" err="1">
                <a:solidFill>
                  <a:srgbClr val="0070C0"/>
                </a:solidFill>
                <a:latin typeface="Times New Roman" pitchFamily="18" charset="0"/>
                <a:cs typeface="Times New Roman" pitchFamily="18" charset="0"/>
              </a:rPr>
              <a: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Giáo viên lớp MGN B5</a:t>
            </a:r>
            <a:endParaRPr lang="en-US" sz="2400" b="1" dirty="0">
              <a:solidFill>
                <a:srgbClr val="0070C0"/>
              </a:solidFill>
              <a:latin typeface="Times New Roman" pitchFamily="18" charset="0"/>
              <a:cs typeface="Times New Roman" pitchFamily="18" charset="0"/>
            </a:endParaRPr>
          </a:p>
        </p:txBody>
      </p:sp>
      <p:pic>
        <p:nvPicPr>
          <p:cNvPr id="6" name="Bản ghi Mới 3">
            <a:hlinkClick r:id="" action="ppaction://media"/>
            <a:extLst>
              <a:ext uri="{FF2B5EF4-FFF2-40B4-BE49-F238E27FC236}">
                <a16:creationId xmlns:a16="http://schemas.microsoft.com/office/drawing/2014/main" id="{C9CC5177-6E6E-4D95-AC36-C1CCA07276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5717328"/>
            <a:ext cx="487363" cy="487363"/>
          </a:xfrm>
          <a:prstGeom prst="rect">
            <a:avLst/>
          </a:prstGeom>
          <a:ln>
            <a:noFill/>
          </a:ln>
          <a:effectLst>
            <a:outerShdw blurRad="292100" dist="139700" dir="2700000" algn="tl" rotWithShape="0">
              <a:srgbClr val="333333">
                <a:alpha val="65000"/>
              </a:srgbClr>
            </a:outerShdw>
          </a:effectLst>
        </p:spPr>
      </p:pic>
      <p:pic>
        <p:nvPicPr>
          <p:cNvPr id="7" name="ImOkBeatInstrumental-Kindly-2738902">
            <a:hlinkClick r:id="" action="ppaction://media"/>
            <a:extLst>
              <a:ext uri="{FF2B5EF4-FFF2-40B4-BE49-F238E27FC236}">
                <a16:creationId xmlns:a16="http://schemas.microsoft.com/office/drawing/2014/main" id="{EDCF88A9-C3B2-4CA8-B4B5-D0D32A5AC6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 y="6339680"/>
            <a:ext cx="487363" cy="487363"/>
          </a:xfrm>
          <a:prstGeom prst="rect">
            <a:avLst/>
          </a:prstGeom>
        </p:spPr>
      </p:pic>
    </p:spTree>
    <p:extLst>
      <p:ext uri="{BB962C8B-B14F-4D97-AF65-F5344CB8AC3E}">
        <p14:creationId xmlns:p14="http://schemas.microsoft.com/office/powerpoint/2010/main" val="2553781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audio>
              <p:cMediaNode vol="80000" showWhenStopped="0">
                <p:cTn id="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3F50-F11C-4B42-9643-B1803FC7F6EA}"/>
              </a:ext>
            </a:extLst>
          </p:cNvPr>
          <p:cNvSpPr>
            <a:spLocks noGrp="1"/>
          </p:cNvSpPr>
          <p:nvPr>
            <p:ph type="title"/>
          </p:nvPr>
        </p:nvSpPr>
        <p:spPr>
          <a:xfrm>
            <a:off x="0" y="274638"/>
            <a:ext cx="8991600" cy="1143000"/>
          </a:xfrm>
        </p:spPr>
        <p:txBody>
          <a:bodyPr>
            <a:norm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047315A1-FD7B-4387-A68A-D53F62D09D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7" r="13084"/>
          <a:stretch/>
        </p:blipFill>
        <p:spPr>
          <a:xfrm>
            <a:off x="0" y="1219200"/>
            <a:ext cx="9144000" cy="5638800"/>
          </a:xfrm>
        </p:spPr>
      </p:pic>
    </p:spTree>
    <p:extLst>
      <p:ext uri="{BB962C8B-B14F-4D97-AF65-F5344CB8AC3E}">
        <p14:creationId xmlns:p14="http://schemas.microsoft.com/office/powerpoint/2010/main" val="4218406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5A2F-59D1-49DD-BCEE-565301F3010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5495A63-3870-4478-8B77-8D58F49EA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417638"/>
            <a:ext cx="7086600" cy="5638800"/>
          </a:xfrm>
          <a:prstGeom prst="rect">
            <a:avLst/>
          </a:prstGeom>
        </p:spPr>
      </p:pic>
      <p:pic>
        <p:nvPicPr>
          <p:cNvPr id="5" name="silde 11">
            <a:hlinkClick r:id="" action="ppaction://media"/>
            <a:extLst>
              <a:ext uri="{FF2B5EF4-FFF2-40B4-BE49-F238E27FC236}">
                <a16:creationId xmlns:a16="http://schemas.microsoft.com/office/drawing/2014/main" id="{037DA3B6-D05C-473C-A1AB-187685A50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67400"/>
            <a:ext cx="487363" cy="487363"/>
          </a:xfrm>
          <a:prstGeom prst="rect">
            <a:avLst/>
          </a:prstGeom>
        </p:spPr>
      </p:pic>
    </p:spTree>
    <p:extLst>
      <p:ext uri="{BB962C8B-B14F-4D97-AF65-F5344CB8AC3E}">
        <p14:creationId xmlns:p14="http://schemas.microsoft.com/office/powerpoint/2010/main" val="3806002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164A4-1C59-42C0-93CA-822747E0BB3F}"/>
              </a:ext>
            </a:extLst>
          </p:cNvPr>
          <p:cNvSpPr>
            <a:spLocks noGrp="1"/>
          </p:cNvSpPr>
          <p:nvPr>
            <p:ph idx="1"/>
          </p:nvPr>
        </p:nvSpPr>
        <p:spPr>
          <a:xfrm>
            <a:off x="609600" y="838200"/>
            <a:ext cx="7924800" cy="4525963"/>
          </a:xfrm>
        </p:spPr>
        <p:txBody>
          <a:bodyPr>
            <a:normAutofit/>
          </a:bodyPr>
          <a:lstStyle/>
          <a:p>
            <a:pPr marL="0" indent="0" algn="just">
              <a:buNone/>
            </a:pPr>
            <a:r>
              <a:rPr lang="en-US" dirty="0" err="1">
                <a:solidFill>
                  <a:srgbClr val="002060"/>
                </a:solidFill>
              </a:rPr>
              <a:t>Giáo</a:t>
            </a:r>
            <a:r>
              <a:rPr lang="en-US" dirty="0">
                <a:solidFill>
                  <a:srgbClr val="002060"/>
                </a:solidFill>
              </a:rPr>
              <a:t> </a:t>
            </a:r>
            <a:r>
              <a:rPr lang="en-US" dirty="0" err="1">
                <a:solidFill>
                  <a:srgbClr val="002060"/>
                </a:solidFill>
              </a:rPr>
              <a:t>dục</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vô</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trọng</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chúng</a:t>
            </a:r>
            <a:r>
              <a:rPr lang="en-US" dirty="0">
                <a:solidFill>
                  <a:srgbClr val="002060"/>
                </a:solidFill>
              </a:rPr>
              <a:t> ta. Khi </a:t>
            </a:r>
            <a:r>
              <a:rPr lang="en-US" dirty="0" err="1">
                <a:solidFill>
                  <a:srgbClr val="002060"/>
                </a:solidFill>
              </a:rPr>
              <a:t>các</a:t>
            </a:r>
            <a:r>
              <a:rPr lang="en-US" dirty="0">
                <a:solidFill>
                  <a:srgbClr val="002060"/>
                </a:solidFill>
              </a:rPr>
              <a:t> con </a:t>
            </a:r>
            <a:r>
              <a:rPr lang="en-US" dirty="0" err="1">
                <a:solidFill>
                  <a:srgbClr val="002060"/>
                </a:solidFill>
              </a:rPr>
              <a:t>biết</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sẽ</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mọi</a:t>
            </a:r>
            <a:r>
              <a:rPr lang="en-US" dirty="0">
                <a:solidFill>
                  <a:srgbClr val="002060"/>
                </a:solidFill>
              </a:rPr>
              <a:t> </a:t>
            </a:r>
            <a:r>
              <a:rPr lang="en-US" dirty="0" err="1">
                <a:solidFill>
                  <a:srgbClr val="002060"/>
                </a:solidFill>
              </a:rPr>
              <a:t>người</a:t>
            </a:r>
            <a:r>
              <a:rPr lang="en-US" dirty="0">
                <a:solidFill>
                  <a:srgbClr val="002060"/>
                </a:solidFill>
              </a:rPr>
              <a:t> </a:t>
            </a:r>
            <a:r>
              <a:rPr lang="en-US" dirty="0" err="1">
                <a:solidFill>
                  <a:srgbClr val="002060"/>
                </a:solidFill>
              </a:rPr>
              <a:t>càng</a:t>
            </a:r>
            <a:r>
              <a:rPr lang="en-US" dirty="0">
                <a:solidFill>
                  <a:srgbClr val="002060"/>
                </a:solidFill>
              </a:rPr>
              <a:t> </a:t>
            </a:r>
            <a:r>
              <a:rPr lang="en-US" dirty="0" err="1">
                <a:solidFill>
                  <a:srgbClr val="002060"/>
                </a:solidFill>
              </a:rPr>
              <a:t>yêu</a:t>
            </a:r>
            <a:r>
              <a:rPr lang="en-US" dirty="0">
                <a:solidFill>
                  <a:srgbClr val="002060"/>
                </a:solidFill>
              </a:rPr>
              <a:t> </a:t>
            </a:r>
            <a:r>
              <a:rPr lang="en-US" dirty="0" err="1">
                <a:solidFill>
                  <a:srgbClr val="002060"/>
                </a:solidFill>
              </a:rPr>
              <a:t>quý</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nhiều</a:t>
            </a:r>
            <a:r>
              <a:rPr lang="en-US" dirty="0">
                <a:solidFill>
                  <a:srgbClr val="002060"/>
                </a:solidFill>
              </a:rPr>
              <a:t> </a:t>
            </a:r>
            <a:r>
              <a:rPr lang="en-US" dirty="0" err="1">
                <a:solidFill>
                  <a:srgbClr val="002060"/>
                </a:solidFill>
              </a:rPr>
              <a:t>hơn</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hay </a:t>
            </a:r>
            <a:r>
              <a:rPr lang="en-US" dirty="0" err="1">
                <a:solidFill>
                  <a:srgbClr val="002060"/>
                </a:solidFill>
              </a:rPr>
              <a:t>lời</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làm</a:t>
            </a:r>
            <a:r>
              <a:rPr lang="en-US" dirty="0">
                <a:solidFill>
                  <a:srgbClr val="002060"/>
                </a:solidFill>
              </a:rPr>
              <a:t> </a:t>
            </a:r>
            <a:r>
              <a:rPr lang="en-US" dirty="0" err="1">
                <a:solidFill>
                  <a:srgbClr val="002060"/>
                </a:solidFill>
              </a:rPr>
              <a:t>sai</a:t>
            </a:r>
            <a:r>
              <a:rPr lang="en-US" dirty="0">
                <a:solidFill>
                  <a:srgbClr val="002060"/>
                </a:solidFill>
              </a:rPr>
              <a:t> </a:t>
            </a:r>
            <a:r>
              <a:rPr lang="en-US" dirty="0" err="1">
                <a:solidFill>
                  <a:srgbClr val="002060"/>
                </a:solidFill>
              </a:rPr>
              <a:t>điều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đó</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tốt</a:t>
            </a:r>
            <a:r>
              <a:rPr lang="en-US" dirty="0">
                <a:solidFill>
                  <a:srgbClr val="002060"/>
                </a:solidFill>
              </a:rPr>
              <a:t> </a:t>
            </a:r>
            <a:r>
              <a:rPr lang="en-US" dirty="0" err="1">
                <a:solidFill>
                  <a:srgbClr val="002060"/>
                </a:solidFill>
              </a:rPr>
              <a:t>đẹp</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đấy</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thế</a:t>
            </a:r>
            <a:r>
              <a:rPr lang="en-US" dirty="0">
                <a:solidFill>
                  <a:srgbClr val="002060"/>
                </a:solidFill>
              </a:rPr>
              <a:t> </a:t>
            </a:r>
            <a:r>
              <a:rPr lang="en-US" dirty="0" err="1">
                <a:solidFill>
                  <a:srgbClr val="002060"/>
                </a:solidFill>
              </a:rPr>
              <a:t>chúng</a:t>
            </a:r>
            <a:r>
              <a:rPr lang="en-US" dirty="0">
                <a:solidFill>
                  <a:srgbClr val="002060"/>
                </a:solidFill>
              </a:rPr>
              <a:t> </a:t>
            </a:r>
            <a:r>
              <a:rPr lang="en-US" dirty="0" err="1">
                <a:solidFill>
                  <a:srgbClr val="002060"/>
                </a:solidFill>
              </a:rPr>
              <a:t>mình</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nhé</a:t>
            </a:r>
            <a:r>
              <a:rPr lang="en-US" dirty="0">
                <a:solidFill>
                  <a:srgbClr val="002060"/>
                </a:solidFill>
              </a:rPr>
              <a:t>! </a:t>
            </a:r>
          </a:p>
        </p:txBody>
      </p:sp>
      <p:pic>
        <p:nvPicPr>
          <p:cNvPr id="2" name="silde 12">
            <a:hlinkClick r:id="" action="ppaction://media"/>
            <a:extLst>
              <a:ext uri="{FF2B5EF4-FFF2-40B4-BE49-F238E27FC236}">
                <a16:creationId xmlns:a16="http://schemas.microsoft.com/office/drawing/2014/main" id="{162CE138-3D34-4A1A-BC0B-F56D50C60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5638800"/>
            <a:ext cx="487363" cy="487363"/>
          </a:xfrm>
          <a:prstGeom prst="rect">
            <a:avLst/>
          </a:prstGeom>
        </p:spPr>
      </p:pic>
    </p:spTree>
    <p:extLst>
      <p:ext uri="{BB962C8B-B14F-4D97-AF65-F5344CB8AC3E}">
        <p14:creationId xmlns:p14="http://schemas.microsoft.com/office/powerpoint/2010/main" val="1553696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311C-285B-4DA8-BEA3-F53D895E8F43}"/>
              </a:ext>
            </a:extLst>
          </p:cNvPr>
          <p:cNvSpPr>
            <a:spLocks noGrp="1"/>
          </p:cNvSpPr>
          <p:nvPr>
            <p:ph type="title"/>
          </p:nvPr>
        </p:nvSpPr>
        <p:spPr>
          <a:xfrm>
            <a:off x="457200" y="1066800"/>
            <a:ext cx="8229600" cy="1143000"/>
          </a:xfrm>
        </p:spPr>
        <p:txBody>
          <a:bodyPr>
            <a:normAutofit fontScale="90000"/>
          </a:bodyPr>
          <a:lstStyle/>
          <a:p>
            <a:r>
              <a:rPr lang="en-US" dirty="0" err="1">
                <a:solidFill>
                  <a:srgbClr val="002060"/>
                </a:solidFill>
              </a:rPr>
              <a:t>Trò</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vui</a:t>
            </a:r>
            <a:r>
              <a:rPr lang="en-US" dirty="0">
                <a:solidFill>
                  <a:srgbClr val="002060"/>
                </a:solidFill>
              </a:rPr>
              <a:t> </a:t>
            </a:r>
            <a:r>
              <a:rPr lang="en-US" dirty="0" err="1">
                <a:solidFill>
                  <a:srgbClr val="002060"/>
                </a:solidFill>
              </a:rPr>
              <a:t>nhộn</a:t>
            </a:r>
            <a:br>
              <a:rPr lang="en-US" dirty="0"/>
            </a:br>
            <a:r>
              <a:rPr lang="en-US" sz="3100" dirty="0" err="1">
                <a:solidFill>
                  <a:srgbClr val="002060"/>
                </a:solidFill>
              </a:rPr>
              <a:t>Mời</a:t>
            </a:r>
            <a:r>
              <a:rPr lang="en-US" sz="3100" dirty="0">
                <a:solidFill>
                  <a:srgbClr val="002060"/>
                </a:solidFill>
              </a:rPr>
              <a:t> </a:t>
            </a:r>
            <a:r>
              <a:rPr lang="en-US" sz="3100" dirty="0" err="1">
                <a:solidFill>
                  <a:srgbClr val="002060"/>
                </a:solidFill>
              </a:rPr>
              <a:t>các</a:t>
            </a:r>
            <a:r>
              <a:rPr lang="en-US" sz="3100" dirty="0">
                <a:solidFill>
                  <a:srgbClr val="002060"/>
                </a:solidFill>
              </a:rPr>
              <a:t> </a:t>
            </a:r>
            <a:r>
              <a:rPr lang="en-US" sz="3100" dirty="0" err="1">
                <a:solidFill>
                  <a:srgbClr val="002060"/>
                </a:solidFill>
              </a:rPr>
              <a:t>bé</a:t>
            </a:r>
            <a:r>
              <a:rPr lang="en-US" sz="3100" dirty="0">
                <a:solidFill>
                  <a:srgbClr val="002060"/>
                </a:solidFill>
              </a:rPr>
              <a:t> </a:t>
            </a:r>
            <a:r>
              <a:rPr lang="en-US" sz="3100" dirty="0" err="1">
                <a:solidFill>
                  <a:srgbClr val="002060"/>
                </a:solidFill>
              </a:rPr>
              <a:t>cùng</a:t>
            </a:r>
            <a:r>
              <a:rPr lang="en-US" sz="3100" dirty="0">
                <a:solidFill>
                  <a:srgbClr val="002060"/>
                </a:solidFill>
              </a:rPr>
              <a:t> </a:t>
            </a:r>
            <a:r>
              <a:rPr lang="en-US" sz="3100" dirty="0" err="1">
                <a:solidFill>
                  <a:srgbClr val="002060"/>
                </a:solidFill>
              </a:rPr>
              <a:t>đến</a:t>
            </a:r>
            <a:r>
              <a:rPr lang="en-US" sz="3100" dirty="0">
                <a:solidFill>
                  <a:srgbClr val="002060"/>
                </a:solidFill>
              </a:rPr>
              <a:t> </a:t>
            </a:r>
            <a:r>
              <a:rPr lang="en-US" sz="3100" dirty="0" err="1">
                <a:solidFill>
                  <a:srgbClr val="002060"/>
                </a:solidFill>
              </a:rPr>
              <a:t>với</a:t>
            </a:r>
            <a:r>
              <a:rPr lang="en-US" sz="3100" dirty="0">
                <a:solidFill>
                  <a:srgbClr val="002060"/>
                </a:solidFill>
              </a:rPr>
              <a:t> </a:t>
            </a:r>
            <a:r>
              <a:rPr lang="en-US" sz="3100" dirty="0" err="1">
                <a:solidFill>
                  <a:srgbClr val="002060"/>
                </a:solidFill>
              </a:rPr>
              <a:t>trò</a:t>
            </a:r>
            <a:r>
              <a:rPr lang="en-US" sz="3100" dirty="0">
                <a:solidFill>
                  <a:srgbClr val="002060"/>
                </a:solidFill>
              </a:rPr>
              <a:t> </a:t>
            </a:r>
            <a:r>
              <a:rPr lang="en-US" sz="3100" dirty="0" err="1">
                <a:solidFill>
                  <a:srgbClr val="002060"/>
                </a:solidFill>
              </a:rPr>
              <a:t>chơi</a:t>
            </a:r>
            <a:r>
              <a:rPr lang="en-US" sz="3100" dirty="0">
                <a:solidFill>
                  <a:srgbClr val="002060"/>
                </a:solidFill>
              </a:rPr>
              <a:t> “</a:t>
            </a:r>
            <a:r>
              <a:rPr lang="en-US" sz="3100" dirty="0" err="1">
                <a:solidFill>
                  <a:srgbClr val="002060"/>
                </a:solidFill>
              </a:rPr>
              <a:t>Giải</a:t>
            </a:r>
            <a:r>
              <a:rPr lang="en-US" sz="3100" dirty="0">
                <a:solidFill>
                  <a:srgbClr val="002060"/>
                </a:solidFill>
              </a:rPr>
              <a:t> </a:t>
            </a:r>
            <a:r>
              <a:rPr lang="en-US" sz="3100" dirty="0" err="1">
                <a:solidFill>
                  <a:srgbClr val="002060"/>
                </a:solidFill>
              </a:rPr>
              <a:t>câu</a:t>
            </a:r>
            <a:r>
              <a:rPr lang="en-US" sz="3100" dirty="0">
                <a:solidFill>
                  <a:srgbClr val="002060"/>
                </a:solidFill>
              </a:rPr>
              <a:t> </a:t>
            </a:r>
            <a:r>
              <a:rPr lang="en-US" sz="3100" dirty="0" err="1">
                <a:solidFill>
                  <a:srgbClr val="002060"/>
                </a:solidFill>
              </a:rPr>
              <a:t>đố</a:t>
            </a:r>
            <a:r>
              <a:rPr lang="en-US" sz="3100" dirty="0">
                <a:solidFill>
                  <a:srgbClr val="002060"/>
                </a:solidFill>
              </a:rPr>
              <a:t>”</a:t>
            </a:r>
          </a:p>
        </p:txBody>
      </p:sp>
      <p:sp>
        <p:nvSpPr>
          <p:cNvPr id="3" name="Content Placeholder 2">
            <a:extLst>
              <a:ext uri="{FF2B5EF4-FFF2-40B4-BE49-F238E27FC236}">
                <a16:creationId xmlns:a16="http://schemas.microsoft.com/office/drawing/2014/main" id="{D36FA56E-47DB-401D-A57E-2B804BBBBF64}"/>
              </a:ext>
            </a:extLst>
          </p:cNvPr>
          <p:cNvSpPr>
            <a:spLocks noGrp="1"/>
          </p:cNvSpPr>
          <p:nvPr>
            <p:ph idx="1"/>
          </p:nvPr>
        </p:nvSpPr>
        <p:spPr>
          <a:xfrm>
            <a:off x="1600200" y="2895600"/>
            <a:ext cx="6477000" cy="4525963"/>
          </a:xfrm>
        </p:spPr>
        <p:txBody>
          <a:bodyPr/>
          <a:lstStyle/>
          <a:p>
            <a:r>
              <a:rPr lang="en-US" dirty="0" err="1">
                <a:solidFill>
                  <a:srgbClr val="002060"/>
                </a:solidFill>
              </a:rPr>
              <a:t>Cách</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Gấu</a:t>
            </a:r>
            <a:r>
              <a:rPr lang="en-US" dirty="0">
                <a:solidFill>
                  <a:srgbClr val="002060"/>
                </a:solidFill>
              </a:rPr>
              <a:t> con </a:t>
            </a:r>
            <a:r>
              <a:rPr lang="en-US" dirty="0" err="1">
                <a:solidFill>
                  <a:srgbClr val="002060"/>
                </a:solidFill>
              </a:rPr>
              <a:t>sẽ</a:t>
            </a:r>
            <a:r>
              <a:rPr lang="en-US" dirty="0">
                <a:solidFill>
                  <a:srgbClr val="002060"/>
                </a:solidFill>
              </a:rPr>
              <a:t> ra </a:t>
            </a:r>
            <a:r>
              <a:rPr lang="en-US" dirty="0" err="1">
                <a:solidFill>
                  <a:srgbClr val="002060"/>
                </a:solidFill>
              </a:rPr>
              <a:t>những</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nhiệm</a:t>
            </a:r>
            <a:r>
              <a:rPr lang="en-US" dirty="0">
                <a:solidFill>
                  <a:srgbClr val="002060"/>
                </a:solidFill>
              </a:rPr>
              <a:t> </a:t>
            </a:r>
            <a:r>
              <a:rPr lang="en-US" dirty="0" err="1">
                <a:solidFill>
                  <a:srgbClr val="002060"/>
                </a:solidFill>
              </a:rPr>
              <a:t>vụ</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chọn</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đáp</a:t>
            </a:r>
            <a:r>
              <a:rPr lang="en-US" dirty="0">
                <a:solidFill>
                  <a:srgbClr val="002060"/>
                </a:solidFill>
              </a:rPr>
              <a:t> </a:t>
            </a:r>
            <a:r>
              <a:rPr lang="en-US" dirty="0" err="1">
                <a:solidFill>
                  <a:srgbClr val="002060"/>
                </a:solidFill>
              </a:rPr>
              <a:t>án</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cho</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nhé</a:t>
            </a:r>
            <a:r>
              <a:rPr lang="en-US" dirty="0">
                <a:solidFill>
                  <a:srgbClr val="002060"/>
                </a:solidFill>
              </a:rPr>
              <a:t>!</a:t>
            </a:r>
          </a:p>
        </p:txBody>
      </p:sp>
      <p:pic>
        <p:nvPicPr>
          <p:cNvPr id="5" name="trò choei">
            <a:hlinkClick r:id="" action="ppaction://media"/>
            <a:extLst>
              <a:ext uri="{FF2B5EF4-FFF2-40B4-BE49-F238E27FC236}">
                <a16:creationId xmlns:a16="http://schemas.microsoft.com/office/drawing/2014/main" id="{3E9990AB-8CBF-4E02-AF1E-D52AE2708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791200"/>
            <a:ext cx="487363" cy="487363"/>
          </a:xfrm>
          <a:prstGeom prst="rect">
            <a:avLst/>
          </a:prstGeom>
        </p:spPr>
      </p:pic>
    </p:spTree>
    <p:extLst>
      <p:ext uri="{BB962C8B-B14F-4D97-AF65-F5344CB8AC3E}">
        <p14:creationId xmlns:p14="http://schemas.microsoft.com/office/powerpoint/2010/main" val="2826473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3A11-9E92-447A-B4C9-1025F8B87DD5}"/>
              </a:ext>
            </a:extLst>
          </p:cNvPr>
          <p:cNvSpPr>
            <a:spLocks noGrp="1"/>
          </p:cNvSpPr>
          <p:nvPr>
            <p:ph type="title"/>
          </p:nvPr>
        </p:nvSpPr>
        <p:spPr>
          <a:xfrm>
            <a:off x="457200" y="4114800"/>
            <a:ext cx="8229600" cy="1676400"/>
          </a:xfrm>
        </p:spPr>
        <p:txBody>
          <a:bodyPr>
            <a:normAutofit/>
          </a:body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lễ</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B0A63C1-B442-4ECA-AAB3-9498C7BC95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228600"/>
            <a:ext cx="4190999" cy="3200400"/>
          </a:xfrm>
        </p:spPr>
      </p:pic>
      <p:pic>
        <p:nvPicPr>
          <p:cNvPr id="7" name="Picture 6">
            <a:extLst>
              <a:ext uri="{FF2B5EF4-FFF2-40B4-BE49-F238E27FC236}">
                <a16:creationId xmlns:a16="http://schemas.microsoft.com/office/drawing/2014/main" id="{F2B14450-AD89-47AC-99C4-750754BB3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835" y="25791"/>
            <a:ext cx="4190998" cy="3438525"/>
          </a:xfrm>
          <a:prstGeom prst="rect">
            <a:avLst/>
          </a:prstGeom>
        </p:spPr>
      </p:pic>
      <p:pic>
        <p:nvPicPr>
          <p:cNvPr id="3" name="lễ phép">
            <a:hlinkClick r:id="" action="ppaction://media"/>
            <a:extLst>
              <a:ext uri="{FF2B5EF4-FFF2-40B4-BE49-F238E27FC236}">
                <a16:creationId xmlns:a16="http://schemas.microsoft.com/office/drawing/2014/main" id="{37FAC388-3D71-42E2-9418-5711FD08E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5791200"/>
            <a:ext cx="487363" cy="487363"/>
          </a:xfrm>
          <a:prstGeom prst="rect">
            <a:avLst/>
          </a:prstGeom>
        </p:spPr>
      </p:pic>
    </p:spTree>
    <p:extLst>
      <p:ext uri="{BB962C8B-B14F-4D97-AF65-F5344CB8AC3E}">
        <p14:creationId xmlns:p14="http://schemas.microsoft.com/office/powerpoint/2010/main" val="403782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1000" tmFilter="0, 0; .2, .5; .8, .5; 1, 0"/>
                                        <p:tgtEl>
                                          <p:spTgt spid="5"/>
                                        </p:tgtEl>
                                      </p:cBhvr>
                                    </p:animEffect>
                                    <p:animScale>
                                      <p:cBhvr>
                                        <p:cTn id="17" dur="500" autoRev="1" fill="hold"/>
                                        <p:tgtEl>
                                          <p:spTgt spid="5"/>
                                        </p:tgtEl>
                                      </p:cBhvr>
                                      <p:by x="105000" y="105000"/>
                                    </p:animScale>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0A49-2560-4C30-A258-E15A0432B5F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1D89E7E-55C5-4582-B280-5439900DDD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43951" y="168442"/>
            <a:ext cx="4323347" cy="3810000"/>
          </a:xfrm>
        </p:spPr>
      </p:pic>
      <p:pic>
        <p:nvPicPr>
          <p:cNvPr id="11" name="Picture 10">
            <a:extLst>
              <a:ext uri="{FF2B5EF4-FFF2-40B4-BE49-F238E27FC236}">
                <a16:creationId xmlns:a16="http://schemas.microsoft.com/office/drawing/2014/main" id="{E19CA894-8634-4599-9F5F-69B533B7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36357"/>
            <a:ext cx="4058653" cy="3942989"/>
          </a:xfrm>
          <a:prstGeom prst="rect">
            <a:avLst/>
          </a:prstGeom>
        </p:spPr>
      </p:pic>
      <p:sp>
        <p:nvSpPr>
          <p:cNvPr id="12" name="Title 1">
            <a:extLst>
              <a:ext uri="{FF2B5EF4-FFF2-40B4-BE49-F238E27FC236}">
                <a16:creationId xmlns:a16="http://schemas.microsoft.com/office/drawing/2014/main" id="{F065D942-6B60-4CEB-BF5B-061408A85445}"/>
              </a:ext>
            </a:extLst>
          </p:cNvPr>
          <p:cNvSpPr txBox="1">
            <a:spLocks/>
          </p:cNvSpPr>
          <p:nvPr/>
        </p:nvSpPr>
        <p:spPr>
          <a:xfrm>
            <a:off x="457200" y="4114800"/>
            <a:ext cx="82296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lời cam,r ơn">
            <a:hlinkClick r:id="" action="ppaction://media"/>
            <a:extLst>
              <a:ext uri="{FF2B5EF4-FFF2-40B4-BE49-F238E27FC236}">
                <a16:creationId xmlns:a16="http://schemas.microsoft.com/office/drawing/2014/main" id="{F4943A6D-770D-403D-8E8C-DEF5959D5E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267704"/>
            <a:ext cx="487363" cy="487363"/>
          </a:xfrm>
          <a:prstGeom prst="rect">
            <a:avLst/>
          </a:prstGeom>
        </p:spPr>
      </p:pic>
    </p:spTree>
    <p:extLst>
      <p:ext uri="{BB962C8B-B14F-4D97-AF65-F5344CB8AC3E}">
        <p14:creationId xmlns:p14="http://schemas.microsoft.com/office/powerpoint/2010/main" val="3375247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2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1D95-DE90-4FFF-8200-242888D783E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4F6C3BF3-B696-4ED4-B72E-DE92BA51BBED}"/>
              </a:ext>
            </a:extLst>
          </p:cNvPr>
          <p:cNvSpPr>
            <a:spLocks noGrp="1"/>
          </p:cNvSpPr>
          <p:nvPr>
            <p:ph idx="1"/>
          </p:nvPr>
        </p:nvSpPr>
        <p:spPr>
          <a:xfrm>
            <a:off x="457200" y="4648200"/>
            <a:ext cx="8229600" cy="1477963"/>
          </a:xfrm>
        </p:spPr>
        <p: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Gấu</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muốn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nhé</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9736BF47-A405-4D39-BE2C-18E16DF00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67" y="447530"/>
            <a:ext cx="3898233" cy="3667269"/>
          </a:xfrm>
          <a:prstGeom prst="rect">
            <a:avLst/>
          </a:prstGeom>
        </p:spPr>
      </p:pic>
      <p:pic>
        <p:nvPicPr>
          <p:cNvPr id="11" name="Picture 10">
            <a:extLst>
              <a:ext uri="{FF2B5EF4-FFF2-40B4-BE49-F238E27FC236}">
                <a16:creationId xmlns:a16="http://schemas.microsoft.com/office/drawing/2014/main" id="{6DFFBACC-510B-42D5-B7A6-63FC669E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47530"/>
            <a:ext cx="4191000" cy="3667269"/>
          </a:xfrm>
          <a:prstGeom prst="rect">
            <a:avLst/>
          </a:prstGeom>
        </p:spPr>
      </p:pic>
      <p:pic>
        <p:nvPicPr>
          <p:cNvPr id="3" name="hinh ảnh xl">
            <a:hlinkClick r:id="" action="ppaction://media"/>
            <a:extLst>
              <a:ext uri="{FF2B5EF4-FFF2-40B4-BE49-F238E27FC236}">
                <a16:creationId xmlns:a16="http://schemas.microsoft.com/office/drawing/2014/main" id="{BE5F8FC5-C162-41F1-982C-9B6A8EBFD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6126163"/>
            <a:ext cx="487363" cy="487363"/>
          </a:xfrm>
          <a:prstGeom prst="rect">
            <a:avLst/>
          </a:prstGeom>
        </p:spPr>
      </p:pic>
    </p:spTree>
    <p:extLst>
      <p:ext uri="{BB962C8B-B14F-4D97-AF65-F5344CB8AC3E}">
        <p14:creationId xmlns:p14="http://schemas.microsoft.com/office/powerpoint/2010/main" val="3919230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B2E0-3A75-49B1-B28B-79E9B652D5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70AC144-1A08-4473-936A-A5BE8EE74B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38F2C0-F1AC-46FC-8805-884E6C3EE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ED5970B-C166-405F-9FE4-3B3D47753023}"/>
              </a:ext>
            </a:extLst>
          </p:cNvPr>
          <p:cNvSpPr txBox="1"/>
          <p:nvPr/>
        </p:nvSpPr>
        <p:spPr>
          <a:xfrm>
            <a:off x="1905000" y="1219201"/>
            <a:ext cx="5638800" cy="646331"/>
          </a:xfrm>
          <a:prstGeom prst="rect">
            <a:avLst/>
          </a:prstGeom>
          <a:noFill/>
        </p:spPr>
        <p:txBody>
          <a:bodyPr wrap="square" rtlCol="0">
            <a:spAutoFit/>
          </a:bodyPr>
          <a:lstStyle/>
          <a:p>
            <a:pPr algn="ctr"/>
            <a:r>
              <a:rPr lang="vi-VN" sz="3600" b="1" dirty="0">
                <a:solidFill>
                  <a:srgbClr val="FF0000"/>
                </a:solidFill>
              </a:rPr>
              <a:t>BUỔI HỌC KẾT THÚC</a:t>
            </a:r>
            <a:endParaRPr lang="en-US" sz="36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AD306F9F-E4C6-4DA3-BFDA-B1115E33B52C}"/>
              </a:ext>
            </a:extLst>
          </p:cNvPr>
          <p:cNvSpPr txBox="1"/>
          <p:nvPr/>
        </p:nvSpPr>
        <p:spPr>
          <a:xfrm>
            <a:off x="2095500" y="1890356"/>
            <a:ext cx="5257800" cy="584775"/>
          </a:xfrm>
          <a:prstGeom prst="rect">
            <a:avLst/>
          </a:prstGeom>
          <a:noFill/>
        </p:spPr>
        <p:txBody>
          <a:bodyPr wrap="square" rtlCol="0">
            <a:spAutoFit/>
          </a:bodyPr>
          <a:lstStyle/>
          <a:p>
            <a:pPr algn="ctr"/>
            <a:r>
              <a:rPr lang="vi-VN" sz="3200" b="1" i="1" dirty="0">
                <a:solidFill>
                  <a:srgbClr val="00B050"/>
                </a:solidFill>
              </a:rPr>
              <a:t>Xin chào và hẹn gặp lại!</a:t>
            </a:r>
            <a:endParaRPr lang="en-US" sz="3200" b="1" i="1" dirty="0">
              <a:solidFill>
                <a:srgbClr val="00B050"/>
              </a:solidFill>
              <a:latin typeface="Arial Narrow" panose="020B0606020202030204" pitchFamily="34" charset="0"/>
            </a:endParaRPr>
          </a:p>
        </p:txBody>
      </p:sp>
      <p:pic>
        <p:nvPicPr>
          <p:cNvPr id="4" name="bài học kếtnthucs">
            <a:hlinkClick r:id="" action="ppaction://media"/>
            <a:extLst>
              <a:ext uri="{FF2B5EF4-FFF2-40B4-BE49-F238E27FC236}">
                <a16:creationId xmlns:a16="http://schemas.microsoft.com/office/drawing/2014/main" id="{3F61425C-51B0-4900-AED5-2B22F7F32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4518" y="5395118"/>
            <a:ext cx="487363" cy="487363"/>
          </a:xfrm>
          <a:prstGeom prst="rect">
            <a:avLst/>
          </a:prstGeom>
        </p:spPr>
      </p:pic>
    </p:spTree>
    <p:extLst>
      <p:ext uri="{BB962C8B-B14F-4D97-AF65-F5344CB8AC3E}">
        <p14:creationId xmlns:p14="http://schemas.microsoft.com/office/powerpoint/2010/main" val="3698613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642359-85C1-43E6-82BE-A29A659A80A4}"/>
              </a:ext>
            </a:extLst>
          </p:cNvPr>
          <p:cNvSpPr>
            <a:spLocks noGrp="1"/>
          </p:cNvSpPr>
          <p:nvPr>
            <p:ph type="title"/>
          </p:nvPr>
        </p:nvSpPr>
        <p:spPr>
          <a:xfrm>
            <a:off x="228600" y="304800"/>
            <a:ext cx="8305800" cy="2046849"/>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1. ỔN ĐỊNH TỔ CHỨC</a:t>
            </a:r>
            <a:br>
              <a:rPr lang="en-US" sz="3600" b="1" dirty="0">
                <a:solidFill>
                  <a:srgbClr val="002060"/>
                </a:solidFill>
                <a:latin typeface="Times New Roman" panose="02020603050405020304" pitchFamily="18" charset="0"/>
                <a:cs typeface="Times New Roman" panose="02020603050405020304" pitchFamily="18" charset="0"/>
              </a:rPr>
            </a:br>
            <a:br>
              <a:rPr lang="en-US" sz="3600" b="1" dirty="0">
                <a:solidFill>
                  <a:srgbClr val="00206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BÀI HÁT “Con </a:t>
            </a:r>
            <a:r>
              <a:rPr lang="en-US" sz="3200" b="1" dirty="0" err="1">
                <a:solidFill>
                  <a:srgbClr val="002060"/>
                </a:solidFill>
                <a:latin typeface="Times New Roman" panose="02020603050405020304" pitchFamily="18" charset="0"/>
                <a:cs typeface="Times New Roman" panose="02020603050405020304" pitchFamily="18" charset="0"/>
              </a:rPr>
              <a:t>chim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khuyên</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3" name="Chimvanhkhuyen-Dangcapnhat_333z">
            <a:hlinkClick r:id="" action="ppaction://media"/>
            <a:extLst>
              <a:ext uri="{FF2B5EF4-FFF2-40B4-BE49-F238E27FC236}">
                <a16:creationId xmlns:a16="http://schemas.microsoft.com/office/drawing/2014/main" id="{5A9FCCCE-9865-4D25-B005-A4A1EE90C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4724400"/>
            <a:ext cx="1524000" cy="1524000"/>
          </a:xfrm>
          <a:prstGeom prst="rect">
            <a:avLst/>
          </a:prstGeom>
        </p:spPr>
      </p:pic>
    </p:spTree>
    <p:extLst>
      <p:ext uri="{BB962C8B-B14F-4D97-AF65-F5344CB8AC3E}">
        <p14:creationId xmlns:p14="http://schemas.microsoft.com/office/powerpoint/2010/main" val="3146897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3F7C4-E3A2-4016-A45A-6B82369332C2}"/>
              </a:ext>
            </a:extLst>
          </p:cNvPr>
          <p:cNvSpPr>
            <a:spLocks noGrp="1"/>
          </p:cNvSpPr>
          <p:nvPr>
            <p:ph idx="1"/>
          </p:nvPr>
        </p:nvSpPr>
        <p:spPr>
          <a:xfrm>
            <a:off x="478302" y="1931963"/>
            <a:ext cx="8229600" cy="4525963"/>
          </a:xfrm>
        </p:spPr>
        <p:txBody>
          <a:bodyPr/>
          <a:lstStyle/>
          <a:p>
            <a:pPr marL="0" indent="0" algn="ctr">
              <a:buNone/>
            </a:pPr>
            <a:r>
              <a:rPr lang="en-US" sz="3200" b="1" dirty="0" err="1">
                <a:solidFill>
                  <a:srgbClr val="002060"/>
                </a:solidFill>
                <a:latin typeface="Times New Roman" pitchFamily="18" charset="0"/>
                <a:cs typeface="Times New Roman" pitchFamily="18" charset="0"/>
              </a:rPr>
              <a:t>Dạy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cách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hỏi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cảm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xin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lỗi</a:t>
            </a:r>
            <a:endParaRPr lang="en-US" dirty="0">
              <a:solidFill>
                <a:srgbClr val="002060"/>
              </a:solidFill>
            </a:endParaRPr>
          </a:p>
        </p:txBody>
      </p:sp>
      <p:sp>
        <p:nvSpPr>
          <p:cNvPr id="4" name="Title 1">
            <a:extLst>
              <a:ext uri="{FF2B5EF4-FFF2-40B4-BE49-F238E27FC236}">
                <a16:creationId xmlns:a16="http://schemas.microsoft.com/office/drawing/2014/main" id="{48A6ACA0-9429-44AC-AAB1-CEE83648E0D3}"/>
              </a:ext>
            </a:extLst>
          </p:cNvPr>
          <p:cNvSpPr>
            <a:spLocks noGrp="1"/>
          </p:cNvSpPr>
          <p:nvPr>
            <p:ph type="title"/>
          </p:nvPr>
        </p:nvSpPr>
        <p:spPr>
          <a:xfrm>
            <a:off x="478302" y="762000"/>
            <a:ext cx="8229600" cy="1143000"/>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2. NỘI DUNG CHÍNH</a:t>
            </a:r>
          </a:p>
        </p:txBody>
      </p:sp>
    </p:spTree>
    <p:extLst>
      <p:ext uri="{BB962C8B-B14F-4D97-AF65-F5344CB8AC3E}">
        <p14:creationId xmlns:p14="http://schemas.microsoft.com/office/powerpoint/2010/main" val="38988396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4C8-2430-4CB1-8B89-91E5BDC02FF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46FDCF3E-C5EC-428C-9522-62CD765615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17638"/>
            <a:ext cx="9144000" cy="5433328"/>
          </a:xfrm>
        </p:spPr>
      </p:pic>
      <p:pic>
        <p:nvPicPr>
          <p:cNvPr id="3" name="Chào hỏi ng lớn">
            <a:hlinkClick r:id="" action="ppaction://media"/>
            <a:extLst>
              <a:ext uri="{FF2B5EF4-FFF2-40B4-BE49-F238E27FC236}">
                <a16:creationId xmlns:a16="http://schemas.microsoft.com/office/drawing/2014/main" id="{92CC1AFA-9FDF-430D-A5DF-76E75E8F3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638800"/>
            <a:ext cx="487363" cy="487363"/>
          </a:xfrm>
          <a:prstGeom prst="rect">
            <a:avLst/>
          </a:prstGeom>
        </p:spPr>
      </p:pic>
    </p:spTree>
    <p:extLst>
      <p:ext uri="{BB962C8B-B14F-4D97-AF65-F5344CB8AC3E}">
        <p14:creationId xmlns:p14="http://schemas.microsoft.com/office/powerpoint/2010/main" val="1782102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4A57-2A23-4087-BC58-B9A852FF0BB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4C9276-18A5-4AE1-AC69-F11382A39C7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833A8E-65BE-4B9F-8AA5-DC7505E85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11574" cy="6858000"/>
          </a:xfrm>
          <a:prstGeom prst="rect">
            <a:avLst/>
          </a:prstGeom>
        </p:spPr>
      </p:pic>
      <p:sp>
        <p:nvSpPr>
          <p:cNvPr id="6" name="TextBox 5">
            <a:extLst>
              <a:ext uri="{FF2B5EF4-FFF2-40B4-BE49-F238E27FC236}">
                <a16:creationId xmlns:a16="http://schemas.microsoft.com/office/drawing/2014/main" id="{849A3862-F287-4181-AA19-37B429CF9364}"/>
              </a:ext>
            </a:extLst>
          </p:cNvPr>
          <p:cNvSpPr txBox="1"/>
          <p:nvPr/>
        </p:nvSpPr>
        <p:spPr>
          <a:xfrm>
            <a:off x="914400" y="914400"/>
            <a:ext cx="7162800" cy="4401205"/>
          </a:xfrm>
          <a:prstGeom prst="rect">
            <a:avLst/>
          </a:prstGeom>
          <a:noFill/>
        </p:spPr>
        <p:txBody>
          <a:bodyPr wrap="square" rtlCol="0">
            <a:spAutoFit/>
          </a:bodyPr>
          <a:lstStyle/>
          <a:p>
            <a:r>
              <a:rPr lang="vi-VN" sz="2400" b="1" dirty="0">
                <a:solidFill>
                  <a:srgbClr val="3C3C3B"/>
                </a:solidFill>
                <a:latin typeface="+mj-lt"/>
              </a:rPr>
              <a:t>   </a:t>
            </a:r>
            <a:r>
              <a:rPr lang="vi-VN" sz="2800" b="1" i="0" dirty="0">
                <a:solidFill>
                  <a:srgbClr val="3C3C3B"/>
                </a:solidFill>
                <a:effectLst/>
                <a:latin typeface="+mj-lt"/>
              </a:rPr>
              <a:t>Chào hỏi lễ phép là cách thể hiện thái độ đúng mực và lễ độ đối với những người lớn tuổi hơn. Đây là một trong những hành vi thể hiện đức tính và nhân cách tốt đẹp của con người. Trong giao tiếp ứng xử, việc biết chào hỏi lễ phép với những người lớn tuổi hơn như anh chỉ, cô chú, cha mẹ, thầy cô... sẽ khiến trẻ được mọi người xung quanh yêu quý và đánh giá là ngoan ngoãn, gia đình có nề bếp và giáo dục tốt</a:t>
            </a:r>
            <a:r>
              <a:rPr lang="vi-VN" sz="2800" b="0" i="0" dirty="0">
                <a:solidFill>
                  <a:srgbClr val="3C3C3B"/>
                </a:solidFill>
                <a:effectLst/>
                <a:latin typeface="UTM Swiss Condensed"/>
              </a:rPr>
              <a:t>.</a:t>
            </a:r>
            <a:endParaRPr lang="en-US" sz="2800" dirty="0"/>
          </a:p>
        </p:txBody>
      </p:sp>
      <p:pic>
        <p:nvPicPr>
          <p:cNvPr id="4" name="slide 5">
            <a:hlinkClick r:id="" action="ppaction://media"/>
            <a:extLst>
              <a:ext uri="{FF2B5EF4-FFF2-40B4-BE49-F238E27FC236}">
                <a16:creationId xmlns:a16="http://schemas.microsoft.com/office/drawing/2014/main" id="{AABEBBB1-8CF2-4C43-AD3D-D6ADBE2CE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8718" y="5517355"/>
            <a:ext cx="487363" cy="487363"/>
          </a:xfrm>
          <a:prstGeom prst="rect">
            <a:avLst/>
          </a:prstGeom>
        </p:spPr>
      </p:pic>
    </p:spTree>
    <p:extLst>
      <p:ext uri="{BB962C8B-B14F-4D97-AF65-F5344CB8AC3E}">
        <p14:creationId xmlns:p14="http://schemas.microsoft.com/office/powerpoint/2010/main" val="4292122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4DBF-FBAA-445B-B77C-F5FE819B66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34AC225-7F65-4682-B977-EEFF2B3B9565}"/>
              </a:ext>
            </a:extLst>
          </p:cNvPr>
          <p:cNvSpPr>
            <a:spLocks noGrp="1"/>
          </p:cNvSpPr>
          <p:nvPr>
            <p:ph idx="1"/>
          </p:nvPr>
        </p:nvSpPr>
        <p:spPr>
          <a:xfrm>
            <a:off x="685800" y="2514600"/>
            <a:ext cx="8229600" cy="2095500"/>
          </a:xfrm>
        </p:spPr>
        <p:txBody>
          <a:bodyPr>
            <a:normAutofit/>
          </a:bodyPr>
          <a:lstStyle/>
          <a:p>
            <a:pPr marL="0" indent="0" algn="ctr">
              <a:buNone/>
            </a:pPr>
            <a:r>
              <a:rPr lang="en-US" sz="3600" b="1" dirty="0" err="1">
                <a:latin typeface="Times New Roman" panose="02020603050405020304" pitchFamily="18" charset="0"/>
                <a:cs typeface="Times New Roman" panose="02020603050405020304" pitchFamily="18" charset="0"/>
              </a:rPr>
              <a:t>Mời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Gấu</a:t>
            </a:r>
            <a:r>
              <a:rPr lang="en-US" sz="3600" b="1" dirty="0">
                <a:latin typeface="Times New Roman" panose="02020603050405020304" pitchFamily="18" charset="0"/>
                <a:cs typeface="Times New Roman" panose="02020603050405020304" pitchFamily="18" charset="0"/>
              </a:rPr>
              <a:t> con”</a:t>
            </a:r>
          </a:p>
          <a:p>
            <a:pPr marL="0" indent="0" algn="ctr">
              <a:buNone/>
            </a:pPr>
            <a:endParaRPr lang="en-US" sz="3600" b="1" dirty="0">
              <a:latin typeface="Times New Roman" panose="02020603050405020304" pitchFamily="18" charset="0"/>
              <a:cs typeface="Times New Roman" panose="02020603050405020304" pitchFamily="18" charset="0"/>
            </a:endParaRPr>
          </a:p>
        </p:txBody>
      </p:sp>
      <p:pic>
        <p:nvPicPr>
          <p:cNvPr id="4" name="silde 6">
            <a:hlinkClick r:id="" action="ppaction://media"/>
            <a:extLst>
              <a:ext uri="{FF2B5EF4-FFF2-40B4-BE49-F238E27FC236}">
                <a16:creationId xmlns:a16="http://schemas.microsoft.com/office/drawing/2014/main" id="{7B0177C0-81F4-47AA-975F-D248781D1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037" y="5791200"/>
            <a:ext cx="487363" cy="487363"/>
          </a:xfrm>
          <a:prstGeom prst="rect">
            <a:avLst/>
          </a:prstGeom>
        </p:spPr>
      </p:pic>
    </p:spTree>
    <p:extLst>
      <p:ext uri="{BB962C8B-B14F-4D97-AF65-F5344CB8AC3E}">
        <p14:creationId xmlns:p14="http://schemas.microsoft.com/office/powerpoint/2010/main" val="1515215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1470-AD00-4013-B6C0-4617F1BF14AE}"/>
              </a:ext>
            </a:extLst>
          </p:cNvPr>
          <p:cNvSpPr>
            <a:spLocks noGrp="1"/>
          </p:cNvSpPr>
          <p:nvPr>
            <p:ph type="title"/>
          </p:nvPr>
        </p:nvSpPr>
        <p:spPr/>
        <p:txBody>
          <a:bodyPr/>
          <a:lstStyle/>
          <a:p>
            <a:endParaRPr lang="en-US"/>
          </a:p>
        </p:txBody>
      </p:sp>
      <p:pic>
        <p:nvPicPr>
          <p:cNvPr id="4" name="chuyen gau con">
            <a:hlinkClick r:id="" action="ppaction://media"/>
            <a:extLst>
              <a:ext uri="{FF2B5EF4-FFF2-40B4-BE49-F238E27FC236}">
                <a16:creationId xmlns:a16="http://schemas.microsoft.com/office/drawing/2014/main" id="{CFF71FEF-D861-4438-B04C-37CBD540AE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2" y="37514"/>
            <a:ext cx="9144239" cy="6972886"/>
          </a:xfrm>
        </p:spPr>
      </p:pic>
    </p:spTree>
    <p:extLst>
      <p:ext uri="{BB962C8B-B14F-4D97-AF65-F5344CB8AC3E}">
        <p14:creationId xmlns:p14="http://schemas.microsoft.com/office/powerpoint/2010/main" val="23457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FA5B-EAC6-4B84-B6FE-6FF9768C61DE}"/>
              </a:ext>
            </a:extLst>
          </p:cNvPr>
          <p:cNvSpPr>
            <a:spLocks noGrp="1"/>
          </p:cNvSpPr>
          <p:nvPr>
            <p:ph type="title"/>
          </p:nvPr>
        </p:nvSpPr>
        <p:spPr>
          <a:xfrm>
            <a:off x="457200" y="533400"/>
            <a:ext cx="8229600" cy="304800"/>
          </a:xfrm>
        </p:spPr>
        <p:txBody>
          <a:bodyPr>
            <a:no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Xin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7B2F5F07-3386-49FA-93F1-F3A30369F8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070" r="12465" b="5621"/>
          <a:stretch/>
        </p:blipFill>
        <p:spPr>
          <a:xfrm>
            <a:off x="96129" y="1371599"/>
            <a:ext cx="8991600" cy="5473505"/>
          </a:xfrm>
        </p:spPr>
      </p:pic>
    </p:spTree>
    <p:extLst>
      <p:ext uri="{BB962C8B-B14F-4D97-AF65-F5344CB8AC3E}">
        <p14:creationId xmlns:p14="http://schemas.microsoft.com/office/powerpoint/2010/main" val="11213670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A2F7-894E-4F87-8744-5F76826B423F}"/>
              </a:ext>
            </a:extLst>
          </p:cNvPr>
          <p:cNvSpPr>
            <a:spLocks noGrp="1"/>
          </p:cNvSpPr>
          <p:nvPr>
            <p:ph type="title"/>
          </p:nvPr>
        </p:nvSpPr>
        <p:spPr>
          <a:xfrm>
            <a:off x="457199" y="533400"/>
            <a:ext cx="8229600" cy="503238"/>
          </a:xfrm>
        </p:spPr>
        <p:txBody>
          <a:bodyPr>
            <a:normAutofit fontScale="90000"/>
          </a:bodyPr>
          <a:lstStyle/>
          <a:p>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 may </a:t>
            </a:r>
            <a:r>
              <a:rPr lang="en-US" sz="3100" dirty="0" err="1">
                <a:latin typeface="Times New Roman" panose="02020603050405020304" pitchFamily="18" charset="0"/>
                <a:cs typeface="Times New Roman" panose="02020603050405020304" pitchFamily="18" charset="0"/>
              </a:rPr>
              <a:t>làm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rơi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giỏ</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nấm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đã</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nói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như</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đúng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E15815B-6142-4DCD-8AF5-0DE18DE6831F}"/>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r="12500"/>
          <a:stretch/>
        </p:blipFill>
        <p:spPr>
          <a:xfrm>
            <a:off x="-1" y="1417638"/>
            <a:ext cx="9144001" cy="5440362"/>
          </a:xfrm>
          <a:prstGeom prst="rect">
            <a:avLst/>
          </a:prstGeom>
        </p:spPr>
      </p:pic>
    </p:spTree>
    <p:extLst>
      <p:ext uri="{BB962C8B-B14F-4D97-AF65-F5344CB8AC3E}">
        <p14:creationId xmlns:p14="http://schemas.microsoft.com/office/powerpoint/2010/main" val="278187600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1217</TotalTime>
  <Words>526</Words>
  <Application>Microsoft Office PowerPoint</Application>
  <PresentationFormat>On-screen Show (4:3)</PresentationFormat>
  <Paragraphs>28</Paragraphs>
  <Slides>17</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Comic Sans MS</vt:lpstr>
      <vt:lpstr>Times New Roman</vt:lpstr>
      <vt:lpstr>UTM Swiss Condensed</vt:lpstr>
      <vt:lpstr>Office Theme</vt:lpstr>
      <vt:lpstr>PowerPoint Presentation</vt:lpstr>
      <vt:lpstr>1. ỔN ĐỊNH TỔ CHỨC  BÀI HÁT “Con chim vành khuyên”</vt:lpstr>
      <vt:lpstr>2. NỘI DUNG CHÍNH</vt:lpstr>
      <vt:lpstr>Theo bé tại sao lại phải lễ phép chào hỏi người lớn?</vt:lpstr>
      <vt:lpstr>PowerPoint Presentation</vt:lpstr>
      <vt:lpstr>PowerPoint Presentation</vt:lpstr>
      <vt:lpstr>PowerPoint Presentation</vt:lpstr>
      <vt:lpstr>Khi muốn vào rừng chơi cùng các bạn, Gấu con đã làm gì? Xin phép mẹ trước khi đi chơi cho thấy Gấu con là  bạn Gấu như thế nào?</vt:lpstr>
      <vt:lpstr>Gấu con không may làm rơi giỏ nấm của bạn Sóc, Gấu con đã điều gì với bạn Sóc? Gấu con nói như vậy có đúng không?</vt:lpstr>
      <vt:lpstr>Khi được bác Voi cứu ra khỏi hố sâu, Gấu con nói như thế nào với bác Voi? Bạn Gấu con nói như thế có đúng không?</vt:lpstr>
      <vt:lpstr>Theo các con, khi nào chúng ta cần nói lời xin lỗi và khi nào chúng ta cần nói lời cảm ơn?</vt:lpstr>
      <vt:lpstr>PowerPoint Presentation</vt:lpstr>
      <vt:lpstr>Trò chơi vui nhộn Mời các bé cùng đến với trò chơi “Giải câu đố”</vt:lpstr>
      <vt:lpstr>Bạn Gấu con muốn tìm hình ảnh “lễ phép”. Các bé hãy bấm chọn đáp án đúng nào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xuyen le</cp:lastModifiedBy>
  <cp:revision>76</cp:revision>
  <dcterms:created xsi:type="dcterms:W3CDTF">2016-04-10T13:01:26Z</dcterms:created>
  <dcterms:modified xsi:type="dcterms:W3CDTF">2022-04-26T15:09:30Z</dcterms:modified>
</cp:coreProperties>
</file>