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7" r:id="rId2"/>
    <p:sldId id="318" r:id="rId3"/>
    <p:sldId id="319" r:id="rId4"/>
    <p:sldId id="262" r:id="rId5"/>
    <p:sldId id="260" r:id="rId6"/>
    <p:sldId id="265" r:id="rId7"/>
    <p:sldId id="264" r:id="rId8"/>
    <p:sldId id="259" r:id="rId9"/>
    <p:sldId id="257" r:id="rId10"/>
    <p:sldId id="258" r:id="rId11"/>
    <p:sldId id="307" r:id="rId12"/>
    <p:sldId id="309" r:id="rId13"/>
    <p:sldId id="269" r:id="rId14"/>
    <p:sldId id="273" r:id="rId15"/>
    <p:sldId id="270" r:id="rId16"/>
    <p:sldId id="274" r:id="rId17"/>
    <p:sldId id="310" r:id="rId18"/>
    <p:sldId id="279" r:id="rId19"/>
    <p:sldId id="280" r:id="rId20"/>
    <p:sldId id="283" r:id="rId21"/>
    <p:sldId id="284" r:id="rId22"/>
    <p:sldId id="288" r:id="rId23"/>
    <p:sldId id="289" r:id="rId24"/>
    <p:sldId id="290" r:id="rId25"/>
    <p:sldId id="291" r:id="rId26"/>
    <p:sldId id="314" r:id="rId27"/>
    <p:sldId id="295" r:id="rId28"/>
    <p:sldId id="296" r:id="rId29"/>
    <p:sldId id="297" r:id="rId30"/>
    <p:sldId id="301" r:id="rId31"/>
    <p:sldId id="303" r:id="rId32"/>
    <p:sldId id="304" r:id="rId33"/>
    <p:sldId id="311" r:id="rId34"/>
    <p:sldId id="315" r:id="rId35"/>
    <p:sldId id="316" r:id="rId36"/>
    <p:sldId id="30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407" autoAdjust="0"/>
  </p:normalViewPr>
  <p:slideViewPr>
    <p:cSldViewPr>
      <p:cViewPr varScale="1">
        <p:scale>
          <a:sx n="64" d="100"/>
          <a:sy n="64" d="100"/>
        </p:scale>
        <p:origin x="20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04E6C-7BC2-4CE8-9371-70B30C275DAE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4F294-546E-4113-8DDC-2DCD2BC039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29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30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31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32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33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34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582B-4556-443D-B8A9-C9DDD497C412}" type="slidenum">
              <a:rPr lang="en-US"/>
              <a:pPr/>
              <a:t>35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B5F20-B60B-47CD-9055-2537731FA666}" type="slidenum">
              <a:rPr lang="en-US"/>
              <a:pPr/>
              <a:t>36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14E794B-F944-462E-8AA4-4D9450113D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AB82-F91B-400F-B2DB-1CAE5D88A225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7AB82-F91B-400F-B2DB-1CAE5D88A225}" type="datetimeFigureOut">
              <a:rPr lang="en-US" smtClean="0"/>
              <a:pPr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5706D-1576-4B5C-9AF5-9D629DDECB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.xm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1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11" Type="http://schemas.openxmlformats.org/officeDocument/2006/relationships/image" Target="../media/image16.wmf"/><Relationship Id="rId5" Type="http://schemas.openxmlformats.org/officeDocument/2006/relationships/image" Target="../media/image14.gif"/><Relationship Id="rId10" Type="http://schemas.openxmlformats.org/officeDocument/2006/relationships/slide" Target="slide8.xml"/><Relationship Id="rId4" Type="http://schemas.openxmlformats.org/officeDocument/2006/relationships/image" Target="../media/image13.gif"/><Relationship Id="rId9" Type="http://schemas.openxmlformats.org/officeDocument/2006/relationships/slide" Target="slid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THU%20-%20%20T.L\Armik%20%20-%20Our%20Night.mp3" TargetMode="Externa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slide" Target="slide1.xml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46E717-1C91-F127-3A4A-DA702502C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1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3780F-59E2-8DD7-E13E-0A315EAE1A77}"/>
              </a:ext>
            </a:extLst>
          </p:cNvPr>
          <p:cNvSpPr txBox="1"/>
          <p:nvPr/>
        </p:nvSpPr>
        <p:spPr>
          <a:xfrm>
            <a:off x="1600200" y="4572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+mj-lt"/>
              </a:rPr>
              <a:t>PHÒNG GIÁO DỤC VÀ ĐÀO TẠO QUẬN LONG BIÊN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E6BB3C-AE9A-6AB4-DAB6-2CD576DAA5A6}"/>
              </a:ext>
            </a:extLst>
          </p:cNvPr>
          <p:cNvSpPr txBox="1"/>
          <p:nvPr/>
        </p:nvSpPr>
        <p:spPr>
          <a:xfrm>
            <a:off x="2857500" y="821323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+mj-lt"/>
              </a:rPr>
              <a:t>TRƯỜNG MẦM NON THẠCH CẦU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B3C4F1-E1F6-3AD5-4171-BDEDBC54928B}"/>
              </a:ext>
            </a:extLst>
          </p:cNvPr>
          <p:cNvSpPr txBox="1"/>
          <p:nvPr/>
        </p:nvSpPr>
        <p:spPr>
          <a:xfrm>
            <a:off x="2476500" y="3248343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+mj-lt"/>
              </a:rPr>
              <a:t>LĨNH VỰC PHÁT TRIỂN NGÔN NGỮ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A0282A-6656-C5E9-C0B0-B6D6EC1AD752}"/>
              </a:ext>
            </a:extLst>
          </p:cNvPr>
          <p:cNvSpPr txBox="1"/>
          <p:nvPr/>
        </p:nvSpPr>
        <p:spPr>
          <a:xfrm>
            <a:off x="3539289" y="3698737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latin typeface="+mj-lt"/>
              </a:rPr>
              <a:t>LÀM QUEN VĂN HỌC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3AB26-694D-20DC-0465-7A8D0A3D06A6}"/>
              </a:ext>
            </a:extLst>
          </p:cNvPr>
          <p:cNvSpPr txBox="1"/>
          <p:nvPr/>
        </p:nvSpPr>
        <p:spPr>
          <a:xfrm>
            <a:off x="4007518" y="582249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latin typeface="+mj-lt"/>
              </a:rPr>
              <a:t>Năm học: 2022-2023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2448A-69A3-DC00-1C41-157EA742E823}"/>
              </a:ext>
            </a:extLst>
          </p:cNvPr>
          <p:cNvSpPr txBox="1"/>
          <p:nvPr/>
        </p:nvSpPr>
        <p:spPr>
          <a:xfrm>
            <a:off x="3657600" y="4228990"/>
            <a:ext cx="5576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1800"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“Cô giáo của con”</a:t>
            </a:r>
          </a:p>
          <a:p>
            <a:r>
              <a:rPr lang="en-US" altLang="vi-VN" sz="180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MGB 3-4 tuổi</a:t>
            </a:r>
          </a:p>
          <a:p>
            <a:r>
              <a:rPr lang="en-US" altLang="vi-VN" sz="180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Hồng Hà</a:t>
            </a:r>
            <a:endParaRPr lang="vi-VN" altLang="vi-VN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99D8E3-F588-1351-5A2E-C153FA2EF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11991"/>
            <a:ext cx="1666875" cy="18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6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MPUTER\Downloads\co giao 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562600"/>
            <a:ext cx="41910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>
                <a:solidFill>
                  <a:srgbClr val="002060"/>
                </a:solidFill>
              </a:rPr>
              <a:t>cô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giáo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của</a:t>
            </a:r>
            <a:r>
              <a:rPr lang="en-US" b="1" dirty="0">
                <a:solidFill>
                  <a:srgbClr val="002060"/>
                </a:solidFill>
              </a:rPr>
              <a:t> con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 err="1">
                <a:solidFill>
                  <a:srgbClr val="002060"/>
                </a:solidFill>
              </a:rPr>
              <a:t>ai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mà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chẳng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quý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4648200"/>
          </a:xfrm>
        </p:spPr>
        <p:txBody>
          <a:bodyPr/>
          <a:lstStyle/>
          <a:p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GIỚI THIỆU TÊN BÀI THƠ </a:t>
            </a:r>
          </a:p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 TÁC GIẢ</a:t>
            </a:r>
          </a:p>
          <a:p>
            <a:endParaRPr lang="en-US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CÔ GIÁO CỦA CON</a:t>
            </a: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86400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 THIỆU NỘI DUNG BÀI THƠ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con.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4648200"/>
          </a:xfrm>
        </p:spPr>
        <p:txBody>
          <a:bodyPr/>
          <a:lstStyle/>
          <a:p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 DẪN LÀM RÕ Ý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 lnSpcReduction="10000"/>
          </a:bodyPr>
          <a:lstStyle/>
          <a:p>
            <a:endParaRPr lang="en-US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CÂU THƠ ĐẦU</a:t>
            </a:r>
          </a:p>
          <a:p>
            <a:pPr lvl="0" algn="just"/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\Downloads\co giao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76800" y="3886200"/>
            <a:ext cx="4267200" cy="28194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rgbClr val="FFC000"/>
                </a:solidFill>
              </a:rPr>
              <a:t>mỗi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khi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vào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lớp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 err="1">
                <a:solidFill>
                  <a:srgbClr val="FFC000"/>
                </a:solidFill>
              </a:rPr>
              <a:t>cô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cười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thật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tươi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say </a:t>
            </a:r>
            <a:r>
              <a:rPr lang="en-US" b="1" dirty="0" err="1">
                <a:solidFill>
                  <a:srgbClr val="FFC000"/>
                </a:solidFill>
              </a:rPr>
              <a:t>sưa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giảng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bài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 err="1">
                <a:solidFill>
                  <a:srgbClr val="FFC000"/>
                </a:solidFill>
              </a:rPr>
              <a:t>giọng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cô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ấm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áp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CÂU THƠ TIẾP THEO</a:t>
            </a:r>
          </a:p>
          <a:p>
            <a:pPr lvl="0" algn="just"/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\Downloads\co giao 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181600"/>
            <a:ext cx="4724400" cy="16764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rgbClr val="FFFF00"/>
                </a:solidFill>
              </a:rPr>
              <a:t>bạn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nào</a:t>
            </a:r>
            <a:r>
              <a:rPr lang="en-US" b="1" dirty="0">
                <a:solidFill>
                  <a:srgbClr val="FFFF00"/>
                </a:solidFill>
              </a:rPr>
              <a:t> hay </a:t>
            </a:r>
            <a:r>
              <a:rPr lang="en-US" b="1" dirty="0" err="1">
                <a:solidFill>
                  <a:srgbClr val="FFFF00"/>
                </a:solidFill>
              </a:rPr>
              <a:t>nghịch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 err="1">
                <a:solidFill>
                  <a:srgbClr val="FFFF00"/>
                </a:solidFill>
              </a:rPr>
              <a:t>cô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chẳng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thích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đâu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UTER\Downloads\co giao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29200" cy="1447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>
                <a:solidFill>
                  <a:srgbClr val="002060"/>
                </a:solidFill>
              </a:rPr>
              <a:t>Bạn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nào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chăm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ngoan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 err="1">
                <a:solidFill>
                  <a:srgbClr val="002060"/>
                </a:solidFill>
              </a:rPr>
              <a:t>cô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yêu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lắm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đấy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CÂU THƠ TIẾP THEO</a:t>
            </a:r>
          </a:p>
          <a:p>
            <a:pPr lvl="0" algn="just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9BBA63-ACDA-F74C-FC68-045419D76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AAA6E5-FB64-4C65-3810-5E7DD8346BEA}"/>
              </a:ext>
            </a:extLst>
          </p:cNvPr>
          <p:cNvSpPr txBox="1"/>
          <p:nvPr/>
        </p:nvSpPr>
        <p:spPr>
          <a:xfrm>
            <a:off x="1143000" y="1066800"/>
            <a:ext cx="716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>
                <a:solidFill>
                  <a:srgbClr val="3C3C3C"/>
                </a:solidFill>
                <a:latin typeface="+mj-lt"/>
              </a:rPr>
              <a:t>I</a:t>
            </a:r>
            <a:r>
              <a:rPr lang="vi-VN" sz="2400" b="1" i="0">
                <a:solidFill>
                  <a:srgbClr val="3C3C3C"/>
                </a:solidFill>
                <a:effectLst/>
                <a:latin typeface="+mj-lt"/>
              </a:rPr>
              <a:t>. Mục đích - yêu cầu:</a:t>
            </a:r>
            <a:endParaRPr lang="vi-VN" sz="2400" b="0" i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400" b="1" i="1">
                <a:solidFill>
                  <a:srgbClr val="3C3C3C"/>
                </a:solidFill>
                <a:latin typeface="+mj-lt"/>
              </a:rPr>
              <a:t>1</a:t>
            </a:r>
            <a:r>
              <a:rPr lang="vi-VN" sz="2400" b="1" i="1">
                <a:solidFill>
                  <a:srgbClr val="3C3C3C"/>
                </a:solidFill>
                <a:effectLst/>
                <a:latin typeface="+mj-lt"/>
              </a:rPr>
              <a:t>. Kiến thức:</a:t>
            </a:r>
            <a:endParaRPr lang="vi-VN" sz="2400" b="0" i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400" b="0" i="0">
                <a:solidFill>
                  <a:srgbClr val="3C3C3C"/>
                </a:solidFill>
                <a:effectLst/>
                <a:latin typeface="+mj-lt"/>
              </a:rPr>
              <a:t>- Trẻ thuộc bài thơ, hiểu nội dung bài thơ.</a:t>
            </a:r>
          </a:p>
          <a:p>
            <a:pPr algn="just"/>
            <a:r>
              <a:rPr lang="vi-VN" sz="2400" b="0" i="0">
                <a:solidFill>
                  <a:srgbClr val="3C3C3C"/>
                </a:solidFill>
                <a:effectLst/>
                <a:latin typeface="+mj-lt"/>
              </a:rPr>
              <a:t>- Đọc diễn cảm bài thơ, thể hiện đúng nhịp điệu bài thơ.</a:t>
            </a:r>
          </a:p>
          <a:p>
            <a:pPr algn="just"/>
            <a:r>
              <a:rPr lang="vi-VN" sz="2400" b="0" i="0">
                <a:solidFill>
                  <a:srgbClr val="3C3C3C"/>
                </a:solidFill>
                <a:effectLst/>
                <a:latin typeface="+mj-lt"/>
              </a:rPr>
              <a:t>- Nhớ tên bài thơ, tên tác giả.</a:t>
            </a:r>
          </a:p>
          <a:p>
            <a:pPr algn="just"/>
            <a:r>
              <a:rPr lang="vi-VN" sz="2400" b="1" i="1">
                <a:solidFill>
                  <a:srgbClr val="3C3C3C"/>
                </a:solidFill>
                <a:latin typeface="+mj-lt"/>
              </a:rPr>
              <a:t>2</a:t>
            </a:r>
            <a:r>
              <a:rPr lang="vi-VN" sz="2400" b="1" i="1">
                <a:solidFill>
                  <a:srgbClr val="3C3C3C"/>
                </a:solidFill>
                <a:effectLst/>
                <a:latin typeface="+mj-lt"/>
              </a:rPr>
              <a:t>. Kỹ năng:  </a:t>
            </a:r>
            <a:endParaRPr lang="vi-VN" sz="2400" b="0" i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400" b="0" i="0">
                <a:solidFill>
                  <a:srgbClr val="3C3C3C"/>
                </a:solidFill>
                <a:effectLst/>
                <a:latin typeface="+mj-lt"/>
              </a:rPr>
              <a:t>-  Phát triển ngôn ngữ , rèn lời nói rõ ràng mạch lạc.</a:t>
            </a:r>
          </a:p>
          <a:p>
            <a:pPr algn="just"/>
            <a:r>
              <a:rPr lang="vi-VN" sz="2400" b="0" i="0">
                <a:solidFill>
                  <a:srgbClr val="3C3C3C"/>
                </a:solidFill>
                <a:effectLst/>
                <a:latin typeface="+mj-lt"/>
              </a:rPr>
              <a:t>- Rèn kỹ năng đọc thơ diễn cảm.</a:t>
            </a:r>
          </a:p>
          <a:p>
            <a:pPr algn="just"/>
            <a:r>
              <a:rPr lang="vi-VN" sz="2400" b="0" i="0">
                <a:solidFill>
                  <a:srgbClr val="3C3C3C"/>
                </a:solidFill>
                <a:effectLst/>
                <a:latin typeface="+mj-lt"/>
              </a:rPr>
              <a:t>- Kỹ năng trả lời đầy đủ câu.</a:t>
            </a:r>
          </a:p>
          <a:p>
            <a:pPr algn="just"/>
            <a:r>
              <a:rPr lang="vi-VN" sz="2400" b="1" i="1">
                <a:solidFill>
                  <a:srgbClr val="3C3C3C"/>
                </a:solidFill>
                <a:latin typeface="+mj-lt"/>
              </a:rPr>
              <a:t>3</a:t>
            </a:r>
            <a:r>
              <a:rPr lang="vi-VN" sz="2400" b="1" i="1">
                <a:solidFill>
                  <a:srgbClr val="3C3C3C"/>
                </a:solidFill>
                <a:effectLst/>
                <a:latin typeface="+mj-lt"/>
              </a:rPr>
              <a:t>. Giáo dục: </a:t>
            </a:r>
            <a:endParaRPr lang="vi-VN" sz="2400" b="0" i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400" b="0" i="0">
                <a:solidFill>
                  <a:srgbClr val="3C3C3C"/>
                </a:solidFill>
                <a:effectLst/>
                <a:latin typeface="+mj-lt"/>
              </a:rPr>
              <a:t>- Trẻ biết kính trọng cô giáo.</a:t>
            </a:r>
          </a:p>
        </p:txBody>
      </p:sp>
    </p:spTree>
    <p:extLst>
      <p:ext uri="{BB962C8B-B14F-4D97-AF65-F5344CB8AC3E}">
        <p14:creationId xmlns:p14="http://schemas.microsoft.com/office/powerpoint/2010/main" val="245038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UTER\Downloads\co giao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8200" y="5867400"/>
            <a:ext cx="4495800" cy="990600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cần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như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hạt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muối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016\HINH ANH\ANH HOC\THUC VAT\HOA RAU CU\1323706276_060411_hoagao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43400" y="5715000"/>
            <a:ext cx="5105400" cy="1143000"/>
          </a:xfrm>
        </p:spPr>
        <p:txBody>
          <a:bodyPr>
            <a:normAutofit/>
          </a:bodyPr>
          <a:lstStyle/>
          <a:p>
            <a:r>
              <a:rPr lang="en-US" sz="4600" b="1" dirty="0" err="1">
                <a:solidFill>
                  <a:srgbClr val="002060"/>
                </a:solidFill>
              </a:rPr>
              <a:t>đẹp</a:t>
            </a:r>
            <a:r>
              <a:rPr lang="en-US" sz="4600" b="1" dirty="0">
                <a:solidFill>
                  <a:srgbClr val="002060"/>
                </a:solidFill>
              </a:rPr>
              <a:t> </a:t>
            </a:r>
            <a:r>
              <a:rPr lang="en-US" sz="4600" b="1" dirty="0" err="1">
                <a:solidFill>
                  <a:srgbClr val="002060"/>
                </a:solidFill>
              </a:rPr>
              <a:t>như</a:t>
            </a:r>
            <a:r>
              <a:rPr lang="en-US" sz="4600" b="1" dirty="0">
                <a:solidFill>
                  <a:srgbClr val="002060"/>
                </a:solidFill>
              </a:rPr>
              <a:t> </a:t>
            </a:r>
            <a:r>
              <a:rPr lang="en-US" sz="4600" b="1" dirty="0" err="1">
                <a:solidFill>
                  <a:srgbClr val="002060"/>
                </a:solidFill>
              </a:rPr>
              <a:t>hoa</a:t>
            </a:r>
            <a:r>
              <a:rPr lang="en-US" sz="4600" b="1" dirty="0">
                <a:solidFill>
                  <a:srgbClr val="002060"/>
                </a:solidFill>
              </a:rPr>
              <a:t> </a:t>
            </a:r>
            <a:r>
              <a:rPr lang="en-US" sz="4600" b="1" dirty="0" err="1">
                <a:solidFill>
                  <a:srgbClr val="002060"/>
                </a:solidFill>
              </a:rPr>
              <a:t>rừng</a:t>
            </a:r>
            <a:endParaRPr lang="en-US" sz="4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CÂU THƠ CUỐI</a:t>
            </a: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OMPUTER\Downloads\co giao 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562600"/>
            <a:ext cx="4191000" cy="1295400"/>
          </a:xfrm>
        </p:spPr>
        <p:txBody>
          <a:bodyPr>
            <a:noAutofit/>
          </a:bodyPr>
          <a:lstStyle/>
          <a:p>
            <a:pPr algn="l"/>
            <a:r>
              <a:rPr lang="en-US" b="1" dirty="0" err="1">
                <a:solidFill>
                  <a:srgbClr val="002060"/>
                </a:solidFill>
              </a:rPr>
              <a:t>cô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giáo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của</a:t>
            </a:r>
            <a:r>
              <a:rPr lang="en-US" b="1" dirty="0">
                <a:solidFill>
                  <a:srgbClr val="002060"/>
                </a:solidFill>
              </a:rPr>
              <a:t> con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 err="1">
                <a:solidFill>
                  <a:srgbClr val="002060"/>
                </a:solidFill>
              </a:rPr>
              <a:t>ai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mà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chẳng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quý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 TỪ KHÓ</a:t>
            </a:r>
          </a:p>
          <a:p>
            <a:pPr algn="l">
              <a:spcBef>
                <a:spcPct val="0"/>
              </a:spcBef>
            </a:pPr>
            <a:r>
              <a:rPr lang="en-US" sz="3600" b="1" dirty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Say </a:t>
            </a:r>
            <a:r>
              <a:rPr lang="en-US" sz="3600" b="1" dirty="0" err="1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sưa</a:t>
            </a:r>
            <a:r>
              <a:rPr lang="en-US" sz="3600" b="1" dirty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3600" dirty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rất là tập trung vào việc dạy học của mình.</a:t>
            </a:r>
            <a:endParaRPr lang="en-US" sz="3600" dirty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nl-NL" sz="3600" dirty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Cho trẻ đọc “Say sưa” “Say sưa giảng bài”</a:t>
            </a:r>
            <a:endParaRPr lang="en-US" sz="3600" dirty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nl-NL" sz="3600" b="1" dirty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Ấm áp: </a:t>
            </a:r>
            <a:r>
              <a:rPr lang="nl-NL" sz="3600" dirty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Cảm giác rất là gần gũi. </a:t>
            </a:r>
            <a:endParaRPr lang="en-US" sz="3600" dirty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nl-NL" sz="3600" dirty="0">
                <a:solidFill>
                  <a:srgbClr val="004000"/>
                </a:solidFill>
                <a:latin typeface="Times New Roman" pitchFamily="18" charset="0"/>
                <a:cs typeface="Times New Roman" pitchFamily="18" charset="0"/>
              </a:rPr>
              <a:t>Cho trẻ đọc: “Ấm áp”, “giọng cô ấm áp”</a:t>
            </a:r>
            <a:endParaRPr lang="en-US" sz="3600" dirty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 TRẺ ĐỌC THƠ</a:t>
            </a:r>
            <a:endParaRPr lang="en-US" sz="6000" dirty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( 2- 3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( 1- 2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Tx/>
              <a:buChar char="-"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dirty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5410200"/>
          </a:xfrm>
        </p:spPr>
        <p:txBody>
          <a:bodyPr>
            <a:normAutofit/>
          </a:bodyPr>
          <a:lstStyle/>
          <a:p>
            <a:endParaRPr lang="en-US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 THOẠI</a:t>
            </a:r>
            <a:endParaRPr lang="en-US" sz="6000" dirty="0">
              <a:solidFill>
                <a:srgbClr val="004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152400"/>
            <a:ext cx="9448800" cy="6972300"/>
            <a:chOff x="0" y="0"/>
            <a:chExt cx="5760" cy="4392"/>
          </a:xfrm>
        </p:grpSpPr>
        <p:pic>
          <p:nvPicPr>
            <p:cNvPr id="20500" name="Picture 4" descr="nh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1" name="Picture 13" descr="fduende3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2064"/>
              <a:ext cx="1265" cy="2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3" name="Picture 2" descr="F:\Relax\Pictures\Anh lam Slide\Garfield-01-jun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8077200" y="3429000"/>
            <a:ext cx="106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WordArt 6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629400" cy="9144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20485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2819400"/>
            <a:ext cx="2362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2743200"/>
            <a:ext cx="2362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AutoShape 1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2819400"/>
            <a:ext cx="1828800" cy="1295400"/>
          </a:xfrm>
          <a:prstGeom prst="actionButtonBlank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.VnAvant" pitchFamily="34" charset="0"/>
              </a:rPr>
              <a:t>3</a:t>
            </a:r>
          </a:p>
        </p:txBody>
      </p:sp>
      <p:pic>
        <p:nvPicPr>
          <p:cNvPr id="2048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4267200"/>
            <a:ext cx="2362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1" name="AutoShape 17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4343400"/>
            <a:ext cx="1828800" cy="1295400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9600" b="1" dirty="0">
                <a:solidFill>
                  <a:srgbClr val="FFFF00"/>
                </a:solidFill>
                <a:latin typeface=".VnAvant" pitchFamily="34" charset="0"/>
              </a:rPr>
              <a:t>5</a:t>
            </a:r>
          </a:p>
        </p:txBody>
      </p:sp>
      <p:pic>
        <p:nvPicPr>
          <p:cNvPr id="2049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4419600"/>
            <a:ext cx="2362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4" name="AutoShape 20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14600" y="4495800"/>
            <a:ext cx="1828800" cy="1295400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.VnAvant" pitchFamily="34" charset="0"/>
              </a:rPr>
              <a:t>4</a:t>
            </a:r>
          </a:p>
        </p:txBody>
      </p:sp>
      <p:pic>
        <p:nvPicPr>
          <p:cNvPr id="20494" name="Picture 23" descr="Firewrk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" y="9144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24" descr="Firewrk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57600" y="-609600"/>
            <a:ext cx="22098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25" descr="Firewrk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96200" y="8382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2" name="AutoShape 28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38400" y="2895600"/>
            <a:ext cx="1828800" cy="1295400"/>
          </a:xfrm>
          <a:prstGeom prst="actionButtonBlank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.VnAvant" pitchFamily="34" charset="0"/>
              </a:rPr>
              <a:t>2</a:t>
            </a:r>
          </a:p>
        </p:txBody>
      </p:sp>
      <p:pic>
        <p:nvPicPr>
          <p:cNvPr id="18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1066800"/>
            <a:ext cx="2362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28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86200" y="1143000"/>
            <a:ext cx="1828800" cy="1295400"/>
          </a:xfrm>
          <a:prstGeom prst="actionButtonBlank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.VnAvant" pitchFamily="34" charset="0"/>
              </a:rPr>
              <a:t>1</a:t>
            </a:r>
          </a:p>
        </p:txBody>
      </p:sp>
    </p:spTree>
  </p:cSld>
  <p:clrMapOvr>
    <a:masterClrMapping/>
  </p:clrMapOvr>
  <p:transition>
    <p:sndAc>
      <p:stSnd>
        <p:snd r:embed="rId2" name="Start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68538" y="1196975"/>
            <a:ext cx="4968875" cy="1143000"/>
          </a:xfrm>
          <a:solidFill>
            <a:srgbClr val="FF3300"/>
          </a:solidFill>
        </p:spPr>
        <p:txBody>
          <a:bodyPr/>
          <a:lstStyle/>
          <a:p>
            <a:r>
              <a:rPr lang="en-US" sz="6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0" cy="157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>
              <a:defRPr/>
            </a:pP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 Do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F86E5A-6A8C-C0A7-0EDE-54BC894CA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0"/>
            <a:ext cx="912795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0044AF-DADE-9A2B-99E9-9E209C96B475}"/>
              </a:ext>
            </a:extLst>
          </p:cNvPr>
          <p:cNvSpPr txBox="1"/>
          <p:nvPr/>
        </p:nvSpPr>
        <p:spPr>
          <a:xfrm>
            <a:off x="2133600" y="30480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>
                <a:solidFill>
                  <a:srgbClr val="00B050"/>
                </a:solidFill>
                <a:latin typeface="+mj-lt"/>
              </a:rPr>
              <a:t>TIẾN TRÌNH </a:t>
            </a:r>
          </a:p>
        </p:txBody>
      </p:sp>
    </p:spTree>
    <p:extLst>
      <p:ext uri="{BB962C8B-B14F-4D97-AF65-F5344CB8AC3E}">
        <p14:creationId xmlns:p14="http://schemas.microsoft.com/office/powerpoint/2010/main" val="270804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1219200"/>
            <a:ext cx="4968875" cy="1143000"/>
          </a:xfrm>
          <a:solidFill>
            <a:srgbClr val="FF3300"/>
          </a:solidFill>
        </p:spPr>
        <p:txBody>
          <a:bodyPr/>
          <a:lstStyle/>
          <a:p>
            <a:r>
              <a:rPr lang="en-US" sz="6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0" cy="157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>
              <a:defRPr/>
            </a:pP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1219200"/>
            <a:ext cx="4968875" cy="1143000"/>
          </a:xfrm>
          <a:solidFill>
            <a:srgbClr val="FF3300"/>
          </a:solidFill>
        </p:spPr>
        <p:txBody>
          <a:bodyPr/>
          <a:lstStyle/>
          <a:p>
            <a:r>
              <a:rPr lang="en-US" sz="6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0" cy="157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>
              <a:defRPr/>
            </a:pP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1219200"/>
            <a:ext cx="4968875" cy="1143000"/>
          </a:xfrm>
          <a:solidFill>
            <a:srgbClr val="FF3300"/>
          </a:solidFill>
        </p:spPr>
        <p:txBody>
          <a:bodyPr/>
          <a:lstStyle/>
          <a:p>
            <a:r>
              <a:rPr lang="en-US" sz="6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0" cy="231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>
              <a:defRPr/>
            </a:pP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1219200"/>
            <a:ext cx="4968875" cy="1143000"/>
          </a:xfrm>
          <a:solidFill>
            <a:srgbClr val="FF3300"/>
          </a:solidFill>
        </p:spPr>
        <p:txBody>
          <a:bodyPr/>
          <a:lstStyle/>
          <a:p>
            <a:r>
              <a:rPr lang="en-US" sz="6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0" cy="157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>
              <a:defRPr/>
            </a:pP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8200" y="-228599"/>
            <a:ext cx="10668000" cy="7363132"/>
          </a:xfrm>
          <a:prstGeom prst="rect">
            <a:avLst/>
          </a:prstGeom>
          <a:noFill/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609601"/>
            <a:ext cx="6858000" cy="539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 algn="just">
              <a:defRPr/>
            </a:pPr>
            <a:r>
              <a:rPr lang="en-US" sz="4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4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20/11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endParaRPr lang="en-US" sz="4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Picture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8200" y="-228599"/>
            <a:ext cx="10668000" cy="7363132"/>
          </a:xfrm>
          <a:prstGeom prst="rect">
            <a:avLst/>
          </a:prstGeom>
          <a:noFill/>
        </p:spPr>
      </p:pic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1143000" y="1828800"/>
            <a:ext cx="6858000" cy="10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101026" tIns="50514" rIns="101026" bIns="50514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939" name="WordArt 3"/>
          <p:cNvSpPr>
            <a:spLocks noChangeArrowheads="1" noChangeShapeType="1" noTextEdit="1"/>
          </p:cNvSpPr>
          <p:nvPr/>
        </p:nvSpPr>
        <p:spPr bwMode="auto">
          <a:xfrm>
            <a:off x="1371600" y="762000"/>
            <a:ext cx="6477000" cy="4572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Kính chúc các c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ô</a:t>
            </a:r>
            <a:r>
              <a:rPr lang="vi-VN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sức khoẻ </a:t>
            </a:r>
          </a:p>
          <a:p>
            <a:pPr algn="ctr"/>
            <a:r>
              <a:rPr lang="vi-VN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các cháu chăm noan học giỏi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7940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625432" y="537368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1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3340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2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212271">
            <a:off x="377032" y="4499768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3" name="Picture 3" descr="POINSET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4495800"/>
            <a:ext cx="2000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4" name="Picture 8" descr="696932h0rv8jquw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3810000" y="1752600"/>
            <a:ext cx="1295400" cy="8001000"/>
          </a:xfrm>
          <a:prstGeom prst="rect">
            <a:avLst/>
          </a:prstGeom>
          <a:noFill/>
        </p:spPr>
      </p:pic>
      <p:pic>
        <p:nvPicPr>
          <p:cNvPr id="167945" name="Picture 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228600"/>
            <a:ext cx="1143000" cy="914400"/>
          </a:xfrm>
          <a:prstGeom prst="rect">
            <a:avLst/>
          </a:prstGeom>
          <a:noFill/>
        </p:spPr>
      </p:pic>
      <p:pic>
        <p:nvPicPr>
          <p:cNvPr id="167946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533400"/>
            <a:ext cx="1143000" cy="914400"/>
          </a:xfrm>
          <a:prstGeom prst="rect">
            <a:avLst/>
          </a:prstGeom>
          <a:noFill/>
        </p:spPr>
      </p:pic>
      <p:pic>
        <p:nvPicPr>
          <p:cNvPr id="167947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"/>
            <a:ext cx="1143000" cy="914400"/>
          </a:xfrm>
          <a:prstGeom prst="rect">
            <a:avLst/>
          </a:prstGeom>
          <a:noFill/>
        </p:spPr>
      </p:pic>
      <p:pic>
        <p:nvPicPr>
          <p:cNvPr id="167948" name="Armik  - Our Nigh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169150" y="5715000"/>
            <a:ext cx="2921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875" fill="hold"/>
                                        <p:tgtEl>
                                          <p:spTgt spid="1679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9875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679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7948"/>
                </p:tgtEl>
              </p:cMediaNode>
            </p:audio>
          </p:childTnLst>
        </p:cTn>
      </p:par>
    </p:tnLst>
    <p:bldLst>
      <p:bldP spid="1679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Text Placeholder 3" descr="365_Frame_1331_1795x12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43200"/>
            <a:ext cx="9144000" cy="4343400"/>
          </a:xfrm>
          <a:noFill/>
          <a:ln/>
        </p:spPr>
      </p:pic>
      <p:pic>
        <p:nvPicPr>
          <p:cNvPr id="5" name="Picture 3" descr="365_Frame_1331_1795x12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  <a:noFill/>
          <a:ln/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4648200"/>
          </a:xfrm>
        </p:spPr>
        <p:txBody>
          <a:bodyPr/>
          <a:lstStyle/>
          <a:p>
            <a:endParaRPr lang="en-US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ĐỌC THƠ</a:t>
            </a:r>
            <a:endParaRPr lang="en-US" sz="3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\Downloads\co giao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76800" y="3886200"/>
            <a:ext cx="4267200" cy="28194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rgbClr val="FFC000"/>
                </a:solidFill>
              </a:rPr>
              <a:t>mỗi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khi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vào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lớp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 err="1">
                <a:solidFill>
                  <a:srgbClr val="FFC000"/>
                </a:solidFill>
              </a:rPr>
              <a:t>cô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cười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thật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tươi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>
                <a:solidFill>
                  <a:srgbClr val="FFC000"/>
                </a:solidFill>
              </a:rPr>
              <a:t>say </a:t>
            </a:r>
            <a:r>
              <a:rPr lang="en-US" b="1" dirty="0" err="1">
                <a:solidFill>
                  <a:srgbClr val="FFC000"/>
                </a:solidFill>
              </a:rPr>
              <a:t>sưa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giảng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bài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b="1" dirty="0" err="1">
                <a:solidFill>
                  <a:srgbClr val="FFC000"/>
                </a:solidFill>
              </a:rPr>
              <a:t>giọng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cô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ấm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áp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\Downloads\co giao 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181600"/>
            <a:ext cx="4724400" cy="16764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rgbClr val="FFFF00"/>
                </a:solidFill>
              </a:rPr>
              <a:t>bạn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nào</a:t>
            </a:r>
            <a:r>
              <a:rPr lang="en-US" b="1" dirty="0">
                <a:solidFill>
                  <a:srgbClr val="FFFF00"/>
                </a:solidFill>
              </a:rPr>
              <a:t> hay </a:t>
            </a:r>
            <a:r>
              <a:rPr lang="en-US" b="1" dirty="0" err="1">
                <a:solidFill>
                  <a:srgbClr val="FFFF00"/>
                </a:solidFill>
              </a:rPr>
              <a:t>nghịch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 err="1">
                <a:solidFill>
                  <a:srgbClr val="FFFF00"/>
                </a:solidFill>
              </a:rPr>
              <a:t>cô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chẳng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thích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đâu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MPUTER\Downloads\co giao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29200" cy="14478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rgbClr val="002060"/>
                </a:solidFill>
              </a:rPr>
              <a:t>bạn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nào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chăm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ngoan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 err="1">
                <a:solidFill>
                  <a:srgbClr val="002060"/>
                </a:solidFill>
              </a:rPr>
              <a:t>cô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yêu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lắm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đấy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OMPUTER\Downloads\co giao 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8200" y="5867400"/>
            <a:ext cx="4495800" cy="990600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cần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như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hạt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muối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016\HINH ANH\ANH HOC\THUC VAT\HOA RAU CU\1323706276_060411_hoagao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48200" y="5334000"/>
            <a:ext cx="4800600" cy="1524000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đẹp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như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hoa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rừng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772</Words>
  <Application>Microsoft Office PowerPoint</Application>
  <PresentationFormat>On-screen Show (4:3)</PresentationFormat>
  <Paragraphs>107</Paragraphs>
  <Slides>36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mỗi khi vào lớp cô cười thật tươi say sưa giảng bài giọng cô ấm áp</vt:lpstr>
      <vt:lpstr>bạn nào hay nghịch  cô chẳng thích đâu</vt:lpstr>
      <vt:lpstr>bạn nào chăm ngoan cô yêu lắm đấy</vt:lpstr>
      <vt:lpstr>cần như hạt muối</vt:lpstr>
      <vt:lpstr>đẹp như hoa rừng</vt:lpstr>
      <vt:lpstr>cô giáo của con ai mà chẳng quý</vt:lpstr>
      <vt:lpstr>PowerPoint Presentation</vt:lpstr>
      <vt:lpstr>PowerPoint Presentation</vt:lpstr>
      <vt:lpstr>PowerPoint Presentation</vt:lpstr>
      <vt:lpstr>PowerPoint Presentation</vt:lpstr>
      <vt:lpstr>mỗi khi vào lớp cô cười thật tươi say sưa giảng bài giọng cô ấm áp</vt:lpstr>
      <vt:lpstr>PowerPoint Presentation</vt:lpstr>
      <vt:lpstr>bạn nào hay nghịch  cô chẳng thích đâu</vt:lpstr>
      <vt:lpstr>Bạn nào chăm ngoan cô yêu lắm đấy</vt:lpstr>
      <vt:lpstr>PowerPoint Presentation</vt:lpstr>
      <vt:lpstr>cần như hạt muối</vt:lpstr>
      <vt:lpstr>đẹp như hoa rừng</vt:lpstr>
      <vt:lpstr>PowerPoint Presentation</vt:lpstr>
      <vt:lpstr>cô giáo của con ai mà chẳng quý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</vt:lpstr>
      <vt:lpstr>Câu 2</vt:lpstr>
      <vt:lpstr>Câu 3</vt:lpstr>
      <vt:lpstr>Câu 4</vt:lpstr>
      <vt:lpstr>Câu 5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Windows 10</cp:lastModifiedBy>
  <cp:revision>60</cp:revision>
  <dcterms:created xsi:type="dcterms:W3CDTF">2017-11-12T13:31:24Z</dcterms:created>
  <dcterms:modified xsi:type="dcterms:W3CDTF">2022-12-10T01:53:17Z</dcterms:modified>
</cp:coreProperties>
</file>