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8" r:id="rId3"/>
    <p:sldId id="262" r:id="rId4"/>
    <p:sldId id="260" r:id="rId5"/>
    <p:sldId id="261" r:id="rId6"/>
    <p:sldId id="264" r:id="rId7"/>
    <p:sldId id="263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99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779" autoAdjust="0"/>
    <p:restoredTop sz="94660"/>
  </p:normalViewPr>
  <p:slideViewPr>
    <p:cSldViewPr snapToGrid="0">
      <p:cViewPr varScale="1">
        <p:scale>
          <a:sx n="69" d="100"/>
          <a:sy n="69" d="100"/>
        </p:scale>
        <p:origin x="111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F5A58-79F9-4F78-8EB1-45362BEDB3DC}" type="datetimeFigureOut">
              <a:rPr lang="en-US" smtClean="0"/>
              <a:t>3/29/2023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1855B-8F8F-4828-BFB8-12DA1506D3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27191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F5A58-79F9-4F78-8EB1-45362BEDB3DC}" type="datetimeFigureOut">
              <a:rPr lang="en-US" smtClean="0"/>
              <a:t>3/29/2023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1855B-8F8F-4828-BFB8-12DA1506D3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0895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F5A58-79F9-4F78-8EB1-45362BEDB3DC}" type="datetimeFigureOut">
              <a:rPr lang="en-US" smtClean="0"/>
              <a:t>3/29/2023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1855B-8F8F-4828-BFB8-12DA1506D3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836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F5A58-79F9-4F78-8EB1-45362BEDB3DC}" type="datetimeFigureOut">
              <a:rPr lang="en-US" smtClean="0"/>
              <a:t>3/29/2023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1855B-8F8F-4828-BFB8-12DA1506D3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09231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F5A58-79F9-4F78-8EB1-45362BEDB3DC}" type="datetimeFigureOut">
              <a:rPr lang="en-US" smtClean="0"/>
              <a:t>3/29/2023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1855B-8F8F-4828-BFB8-12DA1506D3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68093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F5A58-79F9-4F78-8EB1-45362BEDB3DC}" type="datetimeFigureOut">
              <a:rPr lang="en-US" smtClean="0"/>
              <a:t>3/29/2023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1855B-8F8F-4828-BFB8-12DA1506D3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06152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F5A58-79F9-4F78-8EB1-45362BEDB3DC}" type="datetimeFigureOut">
              <a:rPr lang="en-US" smtClean="0"/>
              <a:t>3/29/2023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1855B-8F8F-4828-BFB8-12DA1506D3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87576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F5A58-79F9-4F78-8EB1-45362BEDB3DC}" type="datetimeFigureOut">
              <a:rPr lang="en-US" smtClean="0"/>
              <a:t>3/29/2023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1855B-8F8F-4828-BFB8-12DA1506D3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6248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F5A58-79F9-4F78-8EB1-45362BEDB3DC}" type="datetimeFigureOut">
              <a:rPr lang="en-US" smtClean="0"/>
              <a:t>3/29/2023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1855B-8F8F-4828-BFB8-12DA1506D3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99824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F5A58-79F9-4F78-8EB1-45362BEDB3DC}" type="datetimeFigureOut">
              <a:rPr lang="en-US" smtClean="0"/>
              <a:t>3/29/2023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1855B-8F8F-4828-BFB8-12DA1506D3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40133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F5A58-79F9-4F78-8EB1-45362BEDB3DC}" type="datetimeFigureOut">
              <a:rPr lang="en-US" smtClean="0"/>
              <a:t>3/29/2023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1855B-8F8F-4828-BFB8-12DA1506D3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55777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0F5A58-79F9-4F78-8EB1-45362BEDB3DC}" type="datetimeFigureOut">
              <a:rPr lang="en-US" smtClean="0"/>
              <a:t>3/29/2023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1855B-8F8F-4828-BFB8-12DA1506D3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6843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846169" y="987754"/>
            <a:ext cx="658837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PHÒNG GIÁO DỤC VÀ ĐÀO TẠO QUẬN LONG BIÊN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TRƯỜNG MẦM NON 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THẠCH CẦU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44947" y="2499728"/>
            <a:ext cx="56220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lgerian" panose="04020705040A02060702" pitchFamily="82" charset="0"/>
                <a:ea typeface="+mn-ea"/>
                <a:cs typeface="+mn-cs"/>
              </a:rPr>
              <a:t>Phát</a:t>
            </a:r>
            <a:r>
              <a:rPr kumimoji="0" lang="en-US" sz="4000" b="1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lgerian" panose="04020705040A02060702" pitchFamily="82" charset="0"/>
                <a:ea typeface="+mn-ea"/>
                <a:cs typeface="+mn-cs"/>
              </a:rPr>
              <a:t> </a:t>
            </a:r>
            <a:r>
              <a:rPr kumimoji="0" lang="en-US" sz="4000" b="1" i="0" u="none" strike="noStrike" kern="1200" cap="none" spc="0" normalizeH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lgerian" panose="04020705040A02060702" pitchFamily="82" charset="0"/>
                <a:ea typeface="+mn-ea"/>
                <a:cs typeface="+mn-cs"/>
              </a:rPr>
              <a:t>triỂN</a:t>
            </a:r>
            <a:r>
              <a:rPr kumimoji="0" lang="en-US" sz="4000" b="1" i="0" u="none" strike="noStrike" kern="1200" cap="none" spc="0" normalizeH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lgerian" panose="04020705040A02060702" pitchFamily="82" charset="0"/>
                <a:ea typeface="+mn-ea"/>
                <a:cs typeface="+mn-cs"/>
              </a:rPr>
              <a:t> NGÔN NGỮ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lgerian" panose="04020705040A02060702" pitchFamily="82" charset="0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12363" y="4177516"/>
            <a:ext cx="22228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dirty="0" err="1" smtClean="0">
                <a:solidFill>
                  <a:srgbClr val="FF0000"/>
                </a:solidFill>
                <a:latin typeface="UTM Tam Le" panose="02040603050506020204" pitchFamily="18" charset="0"/>
              </a:rPr>
              <a:t>Lớp</a:t>
            </a:r>
            <a:r>
              <a:rPr lang="en-US" sz="2800" b="1" dirty="0" smtClean="0">
                <a:solidFill>
                  <a:srgbClr val="FF0000"/>
                </a:solidFill>
                <a:latin typeface="UTM Tam Le" panose="02040603050506020204" pitchFamily="18" charset="0"/>
              </a:rPr>
              <a:t> MGN B1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UTM Tam Le" panose="020406030505060202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600116" y="4177516"/>
            <a:ext cx="422423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dirty="0" smtClean="0">
                <a:solidFill>
                  <a:srgbClr val="ED7D31">
                    <a:lumMod val="75000"/>
                  </a:srgbClr>
                </a:solidFill>
                <a:latin typeface="UVF Slim Tony" panose="02000000000000000000" pitchFamily="2" charset="0"/>
              </a:rPr>
              <a:t>GV: </a:t>
            </a:r>
            <a:r>
              <a:rPr lang="en-US" sz="2800" b="1" dirty="0" err="1" smtClean="0">
                <a:solidFill>
                  <a:srgbClr val="ED7D31">
                    <a:lumMod val="75000"/>
                  </a:srgbClr>
                </a:solidFill>
                <a:latin typeface="UVF Slim Tony" panose="02000000000000000000" pitchFamily="2" charset="0"/>
              </a:rPr>
              <a:t>Nguyễn</a:t>
            </a:r>
            <a:r>
              <a:rPr lang="en-US" sz="2800" b="1" dirty="0" smtClean="0">
                <a:solidFill>
                  <a:srgbClr val="ED7D31">
                    <a:lumMod val="75000"/>
                  </a:srgbClr>
                </a:solidFill>
                <a:latin typeface="UVF Slim Tony" panose="02000000000000000000" pitchFamily="2" charset="0"/>
              </a:rPr>
              <a:t> </a:t>
            </a:r>
            <a:r>
              <a:rPr lang="en-US" sz="2800" b="1" dirty="0" err="1" smtClean="0">
                <a:solidFill>
                  <a:srgbClr val="ED7D31">
                    <a:lumMod val="75000"/>
                  </a:srgbClr>
                </a:solidFill>
                <a:latin typeface="UVF Slim Tony" panose="02000000000000000000" pitchFamily="2" charset="0"/>
              </a:rPr>
              <a:t>Thị</a:t>
            </a:r>
            <a:r>
              <a:rPr lang="en-US" sz="2800" b="1" dirty="0" smtClean="0">
                <a:solidFill>
                  <a:srgbClr val="ED7D31">
                    <a:lumMod val="75000"/>
                  </a:srgbClr>
                </a:solidFill>
                <a:latin typeface="UVF Slim Tony" panose="02000000000000000000" pitchFamily="2" charset="0"/>
              </a:rPr>
              <a:t> </a:t>
            </a:r>
            <a:r>
              <a:rPr lang="en-US" sz="2800" b="1" dirty="0" err="1" smtClean="0">
                <a:solidFill>
                  <a:srgbClr val="ED7D31">
                    <a:lumMod val="75000"/>
                  </a:srgbClr>
                </a:solidFill>
                <a:latin typeface="UVF Slim Tony" panose="02000000000000000000" pitchFamily="2" charset="0"/>
              </a:rPr>
              <a:t>Giang</a:t>
            </a:r>
            <a:r>
              <a:rPr lang="en-US" sz="2800" b="1" dirty="0">
                <a:solidFill>
                  <a:srgbClr val="ED7D31">
                    <a:lumMod val="75000"/>
                  </a:srgbClr>
                </a:solidFill>
                <a:latin typeface="UVF Slim Tony" panose="02000000000000000000" pitchFamily="2" charset="0"/>
              </a:rPr>
              <a:t> </a:t>
            </a:r>
            <a:endParaRPr lang="en-US" sz="2800" b="1" dirty="0" smtClean="0">
              <a:solidFill>
                <a:srgbClr val="ED7D31">
                  <a:lumMod val="75000"/>
                </a:srgbClr>
              </a:solidFill>
              <a:latin typeface="UVF Slim Tony" panose="02000000000000000000" pitchFamily="2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dirty="0" err="1" smtClean="0">
                <a:solidFill>
                  <a:srgbClr val="ED7D31">
                    <a:lumMod val="75000"/>
                  </a:srgbClr>
                </a:solidFill>
                <a:latin typeface="UVF Slim Tony" panose="02000000000000000000" pitchFamily="2" charset="0"/>
              </a:rPr>
              <a:t>Nguyễn</a:t>
            </a:r>
            <a:r>
              <a:rPr lang="en-US" sz="2800" b="1" dirty="0" smtClean="0">
                <a:solidFill>
                  <a:srgbClr val="ED7D31">
                    <a:lumMod val="75000"/>
                  </a:srgbClr>
                </a:solidFill>
                <a:latin typeface="UVF Slim Tony" panose="02000000000000000000" pitchFamily="2" charset="0"/>
              </a:rPr>
              <a:t> </a:t>
            </a:r>
            <a:r>
              <a:rPr lang="en-US" sz="2800" b="1" dirty="0" err="1" smtClean="0">
                <a:solidFill>
                  <a:srgbClr val="ED7D31">
                    <a:lumMod val="75000"/>
                  </a:srgbClr>
                </a:solidFill>
                <a:latin typeface="UVF Slim Tony" panose="02000000000000000000" pitchFamily="2" charset="0"/>
              </a:rPr>
              <a:t>Thị</a:t>
            </a:r>
            <a:r>
              <a:rPr lang="en-US" sz="2800" b="1" dirty="0" smtClean="0">
                <a:solidFill>
                  <a:srgbClr val="ED7D31">
                    <a:lumMod val="75000"/>
                  </a:srgbClr>
                </a:solidFill>
                <a:latin typeface="UVF Slim Tony" panose="02000000000000000000" pitchFamily="2" charset="0"/>
              </a:rPr>
              <a:t> </a:t>
            </a:r>
            <a:r>
              <a:rPr lang="en-US" sz="2800" b="1" dirty="0" err="1" smtClean="0">
                <a:solidFill>
                  <a:srgbClr val="ED7D31">
                    <a:lumMod val="75000"/>
                  </a:srgbClr>
                </a:solidFill>
                <a:latin typeface="UVF Slim Tony" panose="02000000000000000000" pitchFamily="2" charset="0"/>
              </a:rPr>
              <a:t>Nhị</a:t>
            </a:r>
            <a:endParaRPr kumimoji="0" lang="en-US" sz="2800" b="1" i="0" u="none" strike="noStrike" kern="1200" cap="none" spc="0" normalizeH="0" baseline="0" noProof="0" dirty="0" smtClean="0">
              <a:ln>
                <a:noFill/>
              </a:ln>
              <a:solidFill>
                <a:srgbClr val="ED7D31">
                  <a:lumMod val="75000"/>
                </a:srgbClr>
              </a:solidFill>
              <a:effectLst/>
              <a:uLnTx/>
              <a:uFillTx/>
              <a:latin typeface="UVF Slim Tony" panose="02000000000000000000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79396" y="3077012"/>
            <a:ext cx="64139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dirty="0" err="1" smtClean="0">
                <a:solidFill>
                  <a:srgbClr val="0070C0"/>
                </a:solidFill>
                <a:latin typeface="UVN Saigon" panose="00000400000000000000" pitchFamily="2" charset="0"/>
              </a:rPr>
              <a:t>Đề</a:t>
            </a:r>
            <a:r>
              <a:rPr lang="en-US" sz="2800" b="1" dirty="0" smtClean="0">
                <a:solidFill>
                  <a:srgbClr val="0070C0"/>
                </a:solidFill>
                <a:latin typeface="UVN Saigon" panose="00000400000000000000" pitchFamily="2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UVN Saigon" panose="00000400000000000000" pitchFamily="2" charset="0"/>
              </a:rPr>
              <a:t>tài</a:t>
            </a:r>
            <a:r>
              <a:rPr lang="en-US" sz="2800" b="1" dirty="0" smtClean="0">
                <a:solidFill>
                  <a:srgbClr val="0070C0"/>
                </a:solidFill>
                <a:latin typeface="UVN Saigon" panose="00000400000000000000" pitchFamily="2" charset="0"/>
              </a:rPr>
              <a:t>: </a:t>
            </a:r>
            <a:r>
              <a:rPr lang="en-US" sz="2800" b="1" dirty="0" err="1" smtClean="0">
                <a:solidFill>
                  <a:srgbClr val="FF0000"/>
                </a:solidFill>
                <a:latin typeface="UVN Saigon" panose="00000400000000000000" pitchFamily="2" charset="0"/>
              </a:rPr>
              <a:t>Sử</a:t>
            </a:r>
            <a:r>
              <a:rPr lang="en-US" sz="2800" b="1" dirty="0" smtClean="0">
                <a:solidFill>
                  <a:srgbClr val="FF0000"/>
                </a:solidFill>
                <a:latin typeface="UVN Saigon" panose="00000400000000000000" pitchFamily="2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UVN Saigon" panose="00000400000000000000" pitchFamily="2" charset="0"/>
              </a:rPr>
              <a:t>dụng</a:t>
            </a:r>
            <a:r>
              <a:rPr lang="en-US" sz="2800" b="1" dirty="0" smtClean="0">
                <a:solidFill>
                  <a:srgbClr val="FF0000"/>
                </a:solidFill>
                <a:latin typeface="UVN Saigon" panose="00000400000000000000" pitchFamily="2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UVN Saigon" panose="00000400000000000000" pitchFamily="2" charset="0"/>
              </a:rPr>
              <a:t>từ</a:t>
            </a:r>
            <a:r>
              <a:rPr kumimoji="0" lang="en-US" sz="28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VN Saigon" panose="00000400000000000000" pitchFamily="2" charset="0"/>
              </a:rPr>
              <a:t> </a:t>
            </a:r>
            <a:r>
              <a:rPr kumimoji="0" lang="en-US" sz="2800" b="1" i="0" u="none" strike="noStrike" kern="1200" cap="none" spc="0" normalizeH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VN Saigon" panose="00000400000000000000" pitchFamily="2" charset="0"/>
              </a:rPr>
              <a:t>để</a:t>
            </a:r>
            <a:r>
              <a:rPr kumimoji="0" lang="en-US" sz="28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VN Saigon" panose="00000400000000000000" pitchFamily="2" charset="0"/>
              </a:rPr>
              <a:t> </a:t>
            </a:r>
            <a:r>
              <a:rPr kumimoji="0" lang="en-US" sz="2800" b="1" i="0" u="none" strike="noStrike" kern="1200" cap="none" spc="0" normalizeH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VN Saigon" panose="00000400000000000000" pitchFamily="2" charset="0"/>
              </a:rPr>
              <a:t>miêu</a:t>
            </a:r>
            <a:r>
              <a:rPr kumimoji="0" lang="en-US" sz="28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VN Saigon" panose="00000400000000000000" pitchFamily="2" charset="0"/>
              </a:rPr>
              <a:t> </a:t>
            </a:r>
            <a:r>
              <a:rPr kumimoji="0" lang="en-US" sz="2800" b="1" i="0" u="none" strike="noStrike" kern="1200" cap="none" spc="0" normalizeH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VN Saigon" panose="00000400000000000000" pitchFamily="2" charset="0"/>
              </a:rPr>
              <a:t>tả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UVN Saigon" panose="00000400000000000000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25457" y="3538519"/>
            <a:ext cx="33505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dirty="0" err="1" smtClean="0">
                <a:solidFill>
                  <a:srgbClr val="0070C0"/>
                </a:solidFill>
                <a:latin typeface="UVN Saigon" panose="00000400000000000000" pitchFamily="2" charset="0"/>
              </a:rPr>
              <a:t>Lứa</a:t>
            </a:r>
            <a:r>
              <a:rPr lang="en-US" sz="2800" b="1" dirty="0" smtClean="0">
                <a:solidFill>
                  <a:srgbClr val="0070C0"/>
                </a:solidFill>
                <a:latin typeface="UVN Saigon" panose="00000400000000000000" pitchFamily="2" charset="0"/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  <a:latin typeface="UVN Saigon" panose="00000400000000000000" pitchFamily="2" charset="0"/>
              </a:rPr>
              <a:t>tuổi</a:t>
            </a:r>
            <a:r>
              <a:rPr lang="en-US" sz="2800" b="1" dirty="0" smtClean="0">
                <a:solidFill>
                  <a:srgbClr val="0070C0"/>
                </a:solidFill>
                <a:latin typeface="UVN Saigon" panose="00000400000000000000" pitchFamily="2" charset="0"/>
              </a:rPr>
              <a:t>: 4 – 5 </a:t>
            </a:r>
            <a:r>
              <a:rPr lang="en-US" sz="2800" b="1" dirty="0" err="1" smtClean="0">
                <a:solidFill>
                  <a:srgbClr val="0070C0"/>
                </a:solidFill>
                <a:latin typeface="UVN Saigon" panose="00000400000000000000" pitchFamily="2" charset="0"/>
              </a:rPr>
              <a:t>tuổi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UVN Saigon" panose="00000400000000000000" pitchFamily="2" charset="0"/>
            </a:endParaRPr>
          </a:p>
        </p:txBody>
      </p:sp>
      <p:pic>
        <p:nvPicPr>
          <p:cNvPr id="1026" name="Picture 2" descr="Mầm non Thạch Cầ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9636" y="1715614"/>
            <a:ext cx="726225" cy="726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772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90646" y="2602523"/>
            <a:ext cx="38459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smtClean="0">
                <a:solidFill>
                  <a:srgbClr val="0070C0"/>
                </a:solidFill>
                <a:latin typeface="UTM Windsor BT" panose="02040603050506020204" pitchFamily="18" charset="0"/>
              </a:rPr>
              <a:t>TRÒ CHƠI: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578594" y="3320978"/>
            <a:ext cx="549701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err="1" smtClean="0">
                <a:solidFill>
                  <a:srgbClr val="FF6699"/>
                </a:solidFill>
                <a:latin typeface="UTM Windsor BT" panose="02040603050506020204" pitchFamily="18" charset="0"/>
              </a:rPr>
              <a:t>Một</a:t>
            </a:r>
            <a:r>
              <a:rPr lang="en-US" sz="5400" b="1" dirty="0" smtClean="0">
                <a:solidFill>
                  <a:srgbClr val="FF6699"/>
                </a:solidFill>
                <a:latin typeface="UTM Windsor BT" panose="02040603050506020204" pitchFamily="18" charset="0"/>
              </a:rPr>
              <a:t> </a:t>
            </a:r>
            <a:r>
              <a:rPr lang="en-US" sz="5400" b="1" dirty="0" err="1" smtClean="0">
                <a:solidFill>
                  <a:srgbClr val="FF6699"/>
                </a:solidFill>
                <a:latin typeface="UTM Windsor BT" panose="02040603050506020204" pitchFamily="18" charset="0"/>
              </a:rPr>
              <a:t>cơn</a:t>
            </a:r>
            <a:r>
              <a:rPr lang="en-US" sz="5400" b="1" dirty="0" smtClean="0">
                <a:solidFill>
                  <a:srgbClr val="FF6699"/>
                </a:solidFill>
                <a:latin typeface="UTM Windsor BT" panose="02040603050506020204" pitchFamily="18" charset="0"/>
              </a:rPr>
              <a:t> </a:t>
            </a:r>
            <a:r>
              <a:rPr lang="en-US" sz="5400" b="1" dirty="0" err="1" smtClean="0">
                <a:solidFill>
                  <a:srgbClr val="FF6699"/>
                </a:solidFill>
                <a:latin typeface="UTM Windsor BT" panose="02040603050506020204" pitchFamily="18" charset="0"/>
              </a:rPr>
              <a:t>gió</a:t>
            </a:r>
            <a:r>
              <a:rPr lang="en-US" sz="5400" b="1" dirty="0" smtClean="0">
                <a:solidFill>
                  <a:srgbClr val="FF6699"/>
                </a:solidFill>
                <a:latin typeface="UTM Windsor BT" panose="02040603050506020204" pitchFamily="18" charset="0"/>
              </a:rPr>
              <a:t> </a:t>
            </a:r>
            <a:r>
              <a:rPr lang="en-US" sz="5400" b="1" dirty="0" err="1" smtClean="0">
                <a:solidFill>
                  <a:srgbClr val="FF6699"/>
                </a:solidFill>
                <a:latin typeface="UTM Windsor BT" panose="02040603050506020204" pitchFamily="18" charset="0"/>
              </a:rPr>
              <a:t>ấm</a:t>
            </a:r>
            <a:endParaRPr lang="en-US" sz="5400" b="1" dirty="0">
              <a:solidFill>
                <a:srgbClr val="FF6699"/>
              </a:solidFill>
              <a:latin typeface="UTM Windsor BT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8073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792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22727" y="3865600"/>
            <a:ext cx="6789038" cy="1015663"/>
          </a:xfrm>
          <a:prstGeom prst="rect">
            <a:avLst/>
          </a:prstGeom>
          <a:noFill/>
        </p:spPr>
        <p:txBody>
          <a:bodyPr wrap="none" rtlCol="0">
            <a:prstTxWarp prst="textWave1">
              <a:avLst/>
            </a:prstTxWarp>
            <a:spAutoFit/>
          </a:bodyPr>
          <a:lstStyle/>
          <a:p>
            <a:r>
              <a:rPr lang="en-US" sz="6000" b="1" dirty="0" err="1" smtClean="0">
                <a:solidFill>
                  <a:srgbClr val="FF6699"/>
                </a:solidFill>
                <a:latin typeface="UTM Windsor BT" panose="02040603050506020204" pitchFamily="18" charset="0"/>
              </a:rPr>
              <a:t>Người</a:t>
            </a:r>
            <a:r>
              <a:rPr lang="en-US" sz="6000" b="1" dirty="0" smtClean="0">
                <a:solidFill>
                  <a:srgbClr val="FF6699"/>
                </a:solidFill>
                <a:latin typeface="UTM Windsor BT" panose="02040603050506020204" pitchFamily="18" charset="0"/>
              </a:rPr>
              <a:t> </a:t>
            </a:r>
            <a:r>
              <a:rPr lang="en-US" sz="6000" b="1" dirty="0" err="1" smtClean="0">
                <a:solidFill>
                  <a:srgbClr val="FF6699"/>
                </a:solidFill>
                <a:latin typeface="UTM Windsor BT" panose="02040603050506020204" pitchFamily="18" charset="0"/>
              </a:rPr>
              <a:t>bạn</a:t>
            </a:r>
            <a:r>
              <a:rPr lang="en-US" sz="6000" b="1" dirty="0" smtClean="0">
                <a:solidFill>
                  <a:srgbClr val="FF6699"/>
                </a:solidFill>
                <a:latin typeface="UTM Windsor BT" panose="02040603050506020204" pitchFamily="18" charset="0"/>
              </a:rPr>
              <a:t> </a:t>
            </a:r>
            <a:r>
              <a:rPr lang="en-US" sz="6000" b="1" dirty="0" err="1" smtClean="0">
                <a:solidFill>
                  <a:srgbClr val="FF6699"/>
                </a:solidFill>
                <a:latin typeface="UTM Windsor BT" panose="02040603050506020204" pitchFamily="18" charset="0"/>
              </a:rPr>
              <a:t>của</a:t>
            </a:r>
            <a:r>
              <a:rPr lang="en-US" sz="6000" b="1" dirty="0" smtClean="0">
                <a:solidFill>
                  <a:srgbClr val="FF6699"/>
                </a:solidFill>
                <a:latin typeface="UTM Windsor BT" panose="02040603050506020204" pitchFamily="18" charset="0"/>
              </a:rPr>
              <a:t> </a:t>
            </a:r>
            <a:r>
              <a:rPr lang="en-US" sz="6000" b="1" dirty="0" err="1" smtClean="0">
                <a:solidFill>
                  <a:srgbClr val="FF6699"/>
                </a:solidFill>
                <a:latin typeface="UTM Windsor BT" panose="02040603050506020204" pitchFamily="18" charset="0"/>
              </a:rPr>
              <a:t>tôi</a:t>
            </a:r>
            <a:endParaRPr lang="en-US" sz="6000" b="1" dirty="0">
              <a:solidFill>
                <a:srgbClr val="FF6699"/>
              </a:solidFill>
              <a:latin typeface="UTM Windsor BT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8175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63055" y1="38930" x2="64121" y2="39673"/>
                        <a14:foregroundMark x1="76199" y1="40119" x2="77975" y2="39970"/>
                        <a14:foregroundMark x1="38899" y1="75780" x2="55417" y2="842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6544" y="1589650"/>
            <a:ext cx="4667199" cy="5579085"/>
          </a:xfrm>
          <a:prstGeom prst="rect">
            <a:avLst/>
          </a:prstGeom>
        </p:spPr>
      </p:pic>
      <p:sp>
        <p:nvSpPr>
          <p:cNvPr id="3" name="Cloud Callout 2"/>
          <p:cNvSpPr/>
          <p:nvPr/>
        </p:nvSpPr>
        <p:spPr>
          <a:xfrm rot="807445">
            <a:off x="5356428" y="118978"/>
            <a:ext cx="4501114" cy="2941344"/>
          </a:xfrm>
          <a:prstGeom prst="cloudCallou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705734" y="689317"/>
            <a:ext cx="403742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err="1" smtClean="0">
                <a:solidFill>
                  <a:srgbClr val="00B050"/>
                </a:solidFill>
                <a:latin typeface="UTM Alberta Heavy" panose="02040603050506020204" pitchFamily="18" charset="0"/>
              </a:rPr>
              <a:t>Thế</a:t>
            </a:r>
            <a:r>
              <a:rPr lang="en-US" sz="4800" b="1" dirty="0" smtClean="0">
                <a:solidFill>
                  <a:srgbClr val="00B050"/>
                </a:solidFill>
                <a:latin typeface="UTM Alberta Heavy" panose="02040603050506020204" pitchFamily="18" charset="0"/>
              </a:rPr>
              <a:t> </a:t>
            </a:r>
            <a:r>
              <a:rPr lang="en-US" sz="4800" b="1" dirty="0" err="1" smtClean="0">
                <a:solidFill>
                  <a:srgbClr val="00B050"/>
                </a:solidFill>
                <a:latin typeface="UTM Alberta Heavy" panose="02040603050506020204" pitchFamily="18" charset="0"/>
              </a:rPr>
              <a:t>nào</a:t>
            </a:r>
            <a:r>
              <a:rPr lang="en-US" sz="4800" b="1" dirty="0" smtClean="0">
                <a:solidFill>
                  <a:srgbClr val="00B050"/>
                </a:solidFill>
                <a:latin typeface="UTM Alberta Heavy" panose="02040603050506020204" pitchFamily="18" charset="0"/>
              </a:rPr>
              <a:t> </a:t>
            </a:r>
            <a:r>
              <a:rPr lang="en-US" sz="4800" b="1" dirty="0" err="1" smtClean="0">
                <a:solidFill>
                  <a:srgbClr val="00B050"/>
                </a:solidFill>
                <a:latin typeface="UTM Alberta Heavy" panose="02040603050506020204" pitchFamily="18" charset="0"/>
              </a:rPr>
              <a:t>là</a:t>
            </a:r>
            <a:r>
              <a:rPr lang="en-US" sz="4800" b="1" dirty="0" smtClean="0">
                <a:solidFill>
                  <a:srgbClr val="00B050"/>
                </a:solidFill>
                <a:latin typeface="UTM Alberta Heavy" panose="02040603050506020204" pitchFamily="18" charset="0"/>
              </a:rPr>
              <a:t> </a:t>
            </a:r>
            <a:r>
              <a:rPr lang="en-US" sz="4800" b="1" dirty="0" err="1" smtClean="0">
                <a:solidFill>
                  <a:srgbClr val="00B050"/>
                </a:solidFill>
                <a:latin typeface="UTM Alberta Heavy" panose="02040603050506020204" pitchFamily="18" charset="0"/>
              </a:rPr>
              <a:t>từ</a:t>
            </a:r>
            <a:r>
              <a:rPr lang="en-US" sz="4800" b="1" dirty="0" smtClean="0">
                <a:solidFill>
                  <a:srgbClr val="00B050"/>
                </a:solidFill>
                <a:latin typeface="UTM Alberta Heavy" panose="02040603050506020204" pitchFamily="18" charset="0"/>
              </a:rPr>
              <a:t>       </a:t>
            </a:r>
            <a:r>
              <a:rPr lang="en-US" sz="4800" b="1" dirty="0" err="1" smtClean="0">
                <a:solidFill>
                  <a:srgbClr val="00B050"/>
                </a:solidFill>
                <a:latin typeface="UTM Alberta Heavy" panose="02040603050506020204" pitchFamily="18" charset="0"/>
              </a:rPr>
              <a:t>để</a:t>
            </a:r>
            <a:r>
              <a:rPr lang="en-US" sz="4800" b="1" dirty="0" smtClean="0">
                <a:solidFill>
                  <a:srgbClr val="00B050"/>
                </a:solidFill>
                <a:latin typeface="UTM Alberta Heavy" panose="02040603050506020204" pitchFamily="18" charset="0"/>
              </a:rPr>
              <a:t> </a:t>
            </a:r>
            <a:r>
              <a:rPr lang="en-US" sz="4800" b="1" dirty="0" err="1" smtClean="0">
                <a:solidFill>
                  <a:srgbClr val="00B050"/>
                </a:solidFill>
                <a:latin typeface="UTM Alberta Heavy" panose="02040603050506020204" pitchFamily="18" charset="0"/>
              </a:rPr>
              <a:t>miêu</a:t>
            </a:r>
            <a:r>
              <a:rPr lang="en-US" sz="4800" b="1" dirty="0" smtClean="0">
                <a:solidFill>
                  <a:srgbClr val="00B050"/>
                </a:solidFill>
                <a:latin typeface="UTM Alberta Heavy" panose="02040603050506020204" pitchFamily="18" charset="0"/>
              </a:rPr>
              <a:t> </a:t>
            </a:r>
            <a:r>
              <a:rPr lang="en-US" sz="4800" b="1" dirty="0" err="1" smtClean="0">
                <a:solidFill>
                  <a:srgbClr val="00B050"/>
                </a:solidFill>
                <a:latin typeface="UTM Alberta Heavy" panose="02040603050506020204" pitchFamily="18" charset="0"/>
              </a:rPr>
              <a:t>tả</a:t>
            </a:r>
            <a:r>
              <a:rPr lang="en-US" sz="4800" b="1" dirty="0" smtClean="0">
                <a:solidFill>
                  <a:srgbClr val="00B050"/>
                </a:solidFill>
                <a:latin typeface="UTM Alberta Heavy" panose="02040603050506020204" pitchFamily="18" charset="0"/>
              </a:rPr>
              <a:t> ?</a:t>
            </a:r>
            <a:endParaRPr lang="en-US" sz="4800" b="1" dirty="0">
              <a:solidFill>
                <a:srgbClr val="00B050"/>
              </a:solidFill>
              <a:latin typeface="UTM Alberta Heavy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3533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63055" y1="38930" x2="64121" y2="39673"/>
                        <a14:foregroundMark x1="76199" y1="40119" x2="77975" y2="39970"/>
                        <a14:foregroundMark x1="38899" y1="75780" x2="55417" y2="842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801" y="1278915"/>
            <a:ext cx="4667199" cy="5579085"/>
          </a:xfrm>
          <a:prstGeom prst="rect">
            <a:avLst/>
          </a:prstGeom>
        </p:spPr>
      </p:pic>
      <p:sp>
        <p:nvSpPr>
          <p:cNvPr id="3" name="Cloud Callout 2"/>
          <p:cNvSpPr/>
          <p:nvPr/>
        </p:nvSpPr>
        <p:spPr>
          <a:xfrm>
            <a:off x="284018" y="180110"/>
            <a:ext cx="8756073" cy="4488872"/>
          </a:xfrm>
          <a:prstGeom prst="cloudCallou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84018" y="974091"/>
            <a:ext cx="88392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>
                <a:solidFill>
                  <a:srgbClr val="FF0000"/>
                </a:solidFill>
              </a:rPr>
              <a:t>Từ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để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miêu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tả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là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các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tính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từ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endParaRPr lang="en-US" sz="4000" b="1" dirty="0" smtClean="0">
              <a:solidFill>
                <a:srgbClr val="FF0000"/>
              </a:solidFill>
            </a:endParaRPr>
          </a:p>
          <a:p>
            <a:pPr algn="ctr"/>
            <a:r>
              <a:rPr lang="en-US" sz="4000" b="1" dirty="0" err="1" smtClean="0">
                <a:solidFill>
                  <a:srgbClr val="FF0000"/>
                </a:solidFill>
              </a:rPr>
              <a:t>chỉ</a:t>
            </a:r>
            <a:r>
              <a:rPr lang="en-US" sz="4000" b="1" dirty="0" smtClean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đặc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điểm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hình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dáng</a:t>
            </a:r>
            <a:r>
              <a:rPr lang="en-US" sz="4000" b="1" dirty="0">
                <a:solidFill>
                  <a:srgbClr val="FF0000"/>
                </a:solidFill>
              </a:rPr>
              <a:t>, </a:t>
            </a:r>
            <a:r>
              <a:rPr lang="en-US" sz="4000" b="1" dirty="0" err="1">
                <a:solidFill>
                  <a:srgbClr val="FF0000"/>
                </a:solidFill>
              </a:rPr>
              <a:t>màu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sắc</a:t>
            </a:r>
            <a:r>
              <a:rPr lang="en-US" sz="4000" b="1" dirty="0">
                <a:solidFill>
                  <a:srgbClr val="FF0000"/>
                </a:solidFill>
              </a:rPr>
              <a:t>, </a:t>
            </a:r>
            <a:r>
              <a:rPr lang="en-US" sz="4000" b="1" dirty="0" err="1">
                <a:solidFill>
                  <a:srgbClr val="FF0000"/>
                </a:solidFill>
              </a:rPr>
              <a:t>kích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thước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về</a:t>
            </a:r>
            <a:r>
              <a:rPr lang="en-US" sz="4000" b="1" dirty="0">
                <a:solidFill>
                  <a:srgbClr val="FF0000"/>
                </a:solidFill>
              </a:rPr>
              <a:t> con </a:t>
            </a:r>
            <a:r>
              <a:rPr lang="en-US" sz="4000" b="1" dirty="0" err="1">
                <a:solidFill>
                  <a:srgbClr val="FF0000"/>
                </a:solidFill>
              </a:rPr>
              <a:t>người</a:t>
            </a:r>
            <a:r>
              <a:rPr lang="en-US" sz="4000" b="1" dirty="0">
                <a:solidFill>
                  <a:srgbClr val="FF0000"/>
                </a:solidFill>
              </a:rPr>
              <a:t>, </a:t>
            </a:r>
            <a:r>
              <a:rPr lang="en-US" sz="4000" b="1" dirty="0" err="1">
                <a:solidFill>
                  <a:srgbClr val="FF0000"/>
                </a:solidFill>
              </a:rPr>
              <a:t>sự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vật</a:t>
            </a:r>
            <a:r>
              <a:rPr lang="en-US" sz="4000" b="1" dirty="0">
                <a:solidFill>
                  <a:srgbClr val="FF0000"/>
                </a:solidFill>
              </a:rPr>
              <a:t>, </a:t>
            </a:r>
            <a:r>
              <a:rPr lang="en-US" sz="4000" b="1" dirty="0" err="1">
                <a:solidFill>
                  <a:srgbClr val="FF0000"/>
                </a:solidFill>
              </a:rPr>
              <a:t>sự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việc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để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người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nghe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có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thể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hiểu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được</a:t>
            </a:r>
            <a:endParaRPr lang="en-US" sz="8800" b="1" dirty="0">
              <a:solidFill>
                <a:srgbClr val="FF0000"/>
              </a:solidFill>
              <a:latin typeface="UTM Alberta Heavy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5097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23632" y="1334223"/>
            <a:ext cx="6890028" cy="1107996"/>
          </a:xfrm>
          <a:prstGeom prst="rect">
            <a:avLst/>
          </a:prstGeom>
          <a:noFill/>
        </p:spPr>
        <p:txBody>
          <a:bodyPr wrap="none" rtlCol="0">
            <a:prstTxWarp prst="textWave1">
              <a:avLst/>
            </a:prstTxWarp>
            <a:spAutoFit/>
          </a:bodyPr>
          <a:lstStyle/>
          <a:p>
            <a:r>
              <a:rPr lang="en-US" sz="6600" b="1" dirty="0" err="1" smtClean="0">
                <a:solidFill>
                  <a:srgbClr val="FF0000"/>
                </a:solidFill>
                <a:latin typeface="UTM Gradoo" panose="02040603050506020204" pitchFamily="18" charset="0"/>
              </a:rPr>
              <a:t>Hoạt</a:t>
            </a:r>
            <a:r>
              <a:rPr lang="en-US" sz="6600" b="1" dirty="0" smtClean="0">
                <a:solidFill>
                  <a:srgbClr val="FF0000"/>
                </a:solidFill>
                <a:latin typeface="UTM Gradoo" panose="02040603050506020204" pitchFamily="18" charset="0"/>
              </a:rPr>
              <a:t> </a:t>
            </a:r>
            <a:r>
              <a:rPr lang="en-US" sz="6600" b="1" dirty="0" err="1" smtClean="0">
                <a:solidFill>
                  <a:srgbClr val="FF0000"/>
                </a:solidFill>
                <a:latin typeface="UTM Gradoo" panose="02040603050506020204" pitchFamily="18" charset="0"/>
              </a:rPr>
              <a:t>động</a:t>
            </a:r>
            <a:r>
              <a:rPr lang="en-US" sz="6600" b="1" dirty="0" smtClean="0">
                <a:solidFill>
                  <a:srgbClr val="FF0000"/>
                </a:solidFill>
                <a:latin typeface="UTM Gradoo" panose="02040603050506020204" pitchFamily="18" charset="0"/>
              </a:rPr>
              <a:t> </a:t>
            </a:r>
            <a:r>
              <a:rPr lang="en-US" sz="6600" b="1" dirty="0" err="1" smtClean="0">
                <a:solidFill>
                  <a:srgbClr val="FF0000"/>
                </a:solidFill>
                <a:latin typeface="UTM Gradoo" panose="02040603050506020204" pitchFamily="18" charset="0"/>
              </a:rPr>
              <a:t>nhóm</a:t>
            </a:r>
            <a:endParaRPr lang="en-US" sz="6600" b="1" dirty="0">
              <a:solidFill>
                <a:srgbClr val="FF0000"/>
              </a:solidFill>
              <a:latin typeface="UTM Gradoo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5601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3.33333E-6 -1.48148E-6 L -3.33333E-6 -0.0722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1234</TotalTime>
  <Words>104</Words>
  <Application>Microsoft Office PowerPoint</Application>
  <PresentationFormat>Widescreen</PresentationFormat>
  <Paragraphs>17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9" baseType="lpstr">
      <vt:lpstr>Algerian</vt:lpstr>
      <vt:lpstr>Arial</vt:lpstr>
      <vt:lpstr>Calibri</vt:lpstr>
      <vt:lpstr>Calibri Light</vt:lpstr>
      <vt:lpstr>Times New Roman</vt:lpstr>
      <vt:lpstr>UTM Alberta Heavy</vt:lpstr>
      <vt:lpstr>UTM Gradoo</vt:lpstr>
      <vt:lpstr>UTM Tam Le</vt:lpstr>
      <vt:lpstr>UTM Windsor BT</vt:lpstr>
      <vt:lpstr>UVF Slim Tony</vt:lpstr>
      <vt:lpstr>UVN Saigon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hp</cp:lastModifiedBy>
  <cp:revision>17</cp:revision>
  <dcterms:created xsi:type="dcterms:W3CDTF">2022-12-07T06:35:39Z</dcterms:created>
  <dcterms:modified xsi:type="dcterms:W3CDTF">2023-03-29T06:16:31Z</dcterms:modified>
</cp:coreProperties>
</file>