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E5456-8E60-4C84-9626-C48EEA401FE4}" type="datetimeFigureOut">
              <a:rPr lang="vi-VN" smtClean="0"/>
              <a:t>04/01/2023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CABE8-ECE6-4551-8EDF-76C1D1FB547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4752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2"/>
            <a:ext cx="7772400" cy="1470025"/>
          </a:xfrm>
        </p:spPr>
        <p:txBody>
          <a:bodyPr>
            <a:normAutofit/>
          </a:bodyPr>
          <a:lstStyle/>
          <a:p>
            <a:pPr lvl="0" fontAlgn="base">
              <a:spcBef>
                <a:spcPts val="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UBND QUẬN LONG BIÊN</a:t>
            </a:r>
            <a:br>
              <a:rPr lang="en-US" altLang="vi-VN" sz="2400" b="1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vi-VN" sz="2400" b="1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MẦM NON THƯỢNG THANH</a:t>
            </a:r>
            <a:endParaRPr lang="en-US" altLang="vi-VN" sz="24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7"/>
            <a:ext cx="6553200" cy="750887"/>
          </a:xfrm>
        </p:spPr>
        <p:txBody>
          <a:bodyPr>
            <a:normAutofit/>
          </a:bodyPr>
          <a:lstStyle/>
          <a:p>
            <a:endParaRPr lang="vi-VN" sz="16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71600" y="3172699"/>
            <a:ext cx="6553200" cy="211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b="1" smtClean="0">
                <a:solidFill>
                  <a:srgbClr val="7030A0"/>
                </a:solidFill>
                <a:latin typeface="+mj-lt"/>
              </a:rPr>
              <a:t>ĐỀ </a:t>
            </a:r>
            <a:r>
              <a:rPr lang="vi-VN" sz="2800" b="1" dirty="0" smtClean="0">
                <a:solidFill>
                  <a:srgbClr val="7030A0"/>
                </a:solidFill>
                <a:latin typeface="+mj-lt"/>
              </a:rPr>
              <a:t>TÀI:</a:t>
            </a:r>
            <a:r>
              <a:rPr lang="en-US" sz="2800" b="1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b="1" dirty="0" smtClean="0">
                <a:solidFill>
                  <a:srgbClr val="7030A0"/>
                </a:solidFill>
                <a:latin typeface="+mj-lt"/>
              </a:rPr>
              <a:t>LỨA TUỔI: 24 – </a:t>
            </a:r>
            <a:r>
              <a:rPr lang="vi-VN" sz="2000" b="1" smtClean="0">
                <a:solidFill>
                  <a:srgbClr val="7030A0"/>
                </a:solidFill>
                <a:latin typeface="+mj-lt"/>
              </a:rPr>
              <a:t>36 Tháng</a:t>
            </a:r>
            <a:endParaRPr lang="vi-VN" sz="2000" b="1" dirty="0" smtClean="0">
              <a:solidFill>
                <a:srgbClr val="7030A0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 VIÊN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Phạm Thị Thanh Hà </a:t>
            </a:r>
            <a:endParaRPr lang="vi-VN" sz="1600" dirty="0" smtClean="0">
              <a:solidFill>
                <a:srgbClr val="7030A0"/>
              </a:solidFill>
              <a:latin typeface="+mj-lt"/>
            </a:endParaRPr>
          </a:p>
          <a:p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09600" y="2057404"/>
            <a:ext cx="7482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en-US" alt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</a:t>
            </a:r>
            <a:r>
              <a:rPr lang="en-US" altLang="vi-VN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 MỸ</a:t>
            </a:r>
            <a:endParaRPr lang="en-US" alt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3"/>
            <a:ext cx="8229600" cy="1905001"/>
          </a:xfrm>
        </p:spPr>
        <p:txBody>
          <a:bodyPr/>
          <a:lstStyle/>
          <a:p>
            <a:pPr marL="0" indent="0" algn="ctr">
              <a:buNone/>
            </a:pP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Kết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húc</a:t>
            </a: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 nhận xét tiết học động viên khen ngợi trẻ.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0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>
            <a:normAutofit/>
          </a:bodyPr>
          <a:lstStyle/>
          <a:p>
            <a:r>
              <a:rPr lang="vi-VN" sz="2800" b="1" dirty="0" smtClean="0"/>
              <a:t>I: MỤC ĐÍCH , YÊU CẦU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Kiến thức: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biết tên bài tập, biết cảm nhận cái đẹp qua bài vẽ của mình.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Kỹ năng: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Rèn kỹ năng cầm bút, vẽ xoáy tròn, rèn tư thế ngồi thẳng lưng, không cúi mặt thấp.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Thái độ: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Biết giữ gìn vở sạch sẽ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II: CHUẨN BỊ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325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III: CÁCH TIẾN HÀNH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định tổ 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Cô và trẻ cùng hát bài hát: “Màu hoa”. Trò chuyện dẫn dắt vào bài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MauHoa cu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20000" y="5029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29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" y="914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FF00"/>
                </a:solidFill>
              </a:rPr>
              <a:t>2. </a:t>
            </a:r>
            <a:r>
              <a:rPr lang="en-US" sz="3200" dirty="0" err="1" smtClean="0">
                <a:solidFill>
                  <a:srgbClr val="FFFF00"/>
                </a:solidFill>
              </a:rPr>
              <a:t>Phương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pháp</a:t>
            </a:r>
            <a:r>
              <a:rPr lang="en-US" sz="3200" dirty="0" smtClean="0">
                <a:solidFill>
                  <a:srgbClr val="FFFF00"/>
                </a:solidFill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</a:rPr>
              <a:t>hình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thức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tổ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chức</a:t>
            </a:r>
            <a:r>
              <a:rPr lang="en-US" sz="3200" dirty="0" smtClean="0">
                <a:solidFill>
                  <a:srgbClr val="FFFF00"/>
                </a:solidFill>
              </a:rPr>
              <a:t>:</a:t>
            </a:r>
            <a:r>
              <a:rPr lang="vi-VN" sz="3200" dirty="0" smtClean="0">
                <a:solidFill>
                  <a:srgbClr val="FFFF00"/>
                </a:solidFill>
              </a:rPr>
              <a:t/>
            </a:r>
            <a:br>
              <a:rPr lang="vi-VN" sz="3200" dirty="0" smtClean="0">
                <a:solidFill>
                  <a:srgbClr val="FFFF00"/>
                </a:solidFill>
              </a:rPr>
            </a:b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514600"/>
            <a:ext cx="8351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400" dirty="0" smtClean="0"/>
              <a:t>-</a:t>
            </a:r>
          </a:p>
          <a:p>
            <a:endParaRPr lang="vi-VN" sz="2400" dirty="0"/>
          </a:p>
          <a:p>
            <a:pPr algn="l"/>
            <a:r>
              <a:rPr lang="vi-VN" sz="5800" dirty="0" smtClean="0">
                <a:solidFill>
                  <a:srgbClr val="FFFF00"/>
                </a:solidFill>
              </a:rPr>
              <a:t/>
            </a:r>
            <a:br>
              <a:rPr lang="vi-VN" sz="5800" dirty="0" smtClean="0">
                <a:solidFill>
                  <a:srgbClr val="FFFF00"/>
                </a:solidFill>
              </a:rPr>
            </a:br>
            <a:endParaRPr lang="en-US" sz="580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75260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 smtClean="0"/>
              <a:t>- </a:t>
            </a:r>
            <a:r>
              <a:rPr lang="vi-VN" dirty="0"/>
              <a:t>Cô cho trẻ quan sát tranh mẫu và hướng dẫn trẻ nhận xét:</a:t>
            </a:r>
          </a:p>
          <a:p>
            <a:endParaRPr lang="vi-VN" dirty="0"/>
          </a:p>
          <a:p>
            <a:r>
              <a:rPr lang="vi-VN" dirty="0"/>
              <a:t>+ Cô có gì đây? ( Bức tranh)</a:t>
            </a:r>
          </a:p>
          <a:p>
            <a:endParaRPr lang="vi-VN" dirty="0"/>
          </a:p>
          <a:p>
            <a:r>
              <a:rPr lang="vi-VN" dirty="0"/>
              <a:t>+ Tranh vẽ gì đây?</a:t>
            </a:r>
          </a:p>
          <a:p>
            <a:endParaRPr lang="vi-VN" dirty="0"/>
          </a:p>
          <a:p>
            <a:r>
              <a:rPr lang="vi-VN" dirty="0"/>
              <a:t>+ Bông hoa này màu gì?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CÔ LÀM MẪU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+mj-lt"/>
              </a:rPr>
              <a:t>- </a:t>
            </a:r>
            <a:r>
              <a:rPr lang="vi-VN" sz="2800" dirty="0" smtClean="0">
                <a:latin typeface="+mj-lt"/>
              </a:rPr>
              <a:t>Tay </a:t>
            </a:r>
            <a:r>
              <a:rPr lang="vi-VN" sz="2800" dirty="0">
                <a:latin typeface="+mj-lt"/>
              </a:rPr>
              <a:t>trái (Tay giữ bát) cô giữ vở. Tay phải (Tay cầm thìa) cô cầm bút và vẽ các nét xoáy tròn để tạo thành bông </a:t>
            </a:r>
            <a:r>
              <a:rPr lang="vi-VN" sz="2800" dirty="0" smtClean="0">
                <a:latin typeface="+mj-lt"/>
              </a:rPr>
              <a:t>hoa</a:t>
            </a:r>
            <a:r>
              <a:rPr lang="en-US" sz="2800" dirty="0" smtClean="0">
                <a:latin typeface="+mj-lt"/>
              </a:rPr>
              <a:t>.</a:t>
            </a:r>
            <a:endParaRPr lang="vi-VN" sz="2800" dirty="0">
              <a:latin typeface="+mj-lt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</a:t>
            </a:r>
            <a:r>
              <a:rPr lang="vi-VN" sz="2800" dirty="0" smtClean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Cô đang làm gì đây?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 </a:t>
            </a:r>
            <a:r>
              <a:rPr lang="vi-VN" sz="2800" dirty="0" smtClean="0">
                <a:latin typeface="+mj-lt"/>
              </a:rPr>
              <a:t>Cô </a:t>
            </a:r>
            <a:r>
              <a:rPr lang="vi-VN" sz="2800" dirty="0">
                <a:latin typeface="+mj-lt"/>
              </a:rPr>
              <a:t>vẽ như thế nào?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03" y="1143000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* Trẻ thực hiện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: Cô chú ý quan sát hướng dẫn, khuyến khích trẻ làm bài.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- Khi trẻ làm cô chú ý hỏi trẻ: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đang làm gì?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vẽ như thế nào?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4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vi-VN" sz="2800" b="1" dirty="0"/>
              <a:t>* Nhận xét sản phẩm:</a:t>
            </a: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>- Cô hướng dẫn trẻ nhận xét bài của mình của bạn</a:t>
            </a:r>
            <a:r>
              <a:rPr lang="vi-VN" sz="2300" dirty="0" smtClean="0"/>
              <a:t>.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Con thích bài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         </a:t>
            </a:r>
            <a:r>
              <a:rPr lang="vi-VN" sz="2300" dirty="0" smtClean="0"/>
              <a:t> </a:t>
            </a: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Tranh của bạn như thế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vi-VN" sz="2300" dirty="0" smtClean="0"/>
              <a:t>+ </a:t>
            </a:r>
            <a:r>
              <a:rPr lang="vi-VN" sz="2300" dirty="0"/>
              <a:t>Hoa có màu gì?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4852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  <a:endParaRPr lang="vi-VN" sz="6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vi-VN" sz="2400" smtClean="0">
              <a:latin typeface="google sans"/>
            </a:endParaRPr>
          </a:p>
          <a:p>
            <a:endParaRPr lang="vi-VN" sz="2400">
              <a:latin typeface="google sans"/>
            </a:endParaRPr>
          </a:p>
          <a:p>
            <a:r>
              <a:rPr lang="vi-VN" sz="2400" smtClean="0">
                <a:latin typeface="google sans"/>
              </a:rPr>
              <a:t>Giáo </a:t>
            </a:r>
            <a:r>
              <a:rPr lang="vi-VN" sz="2400">
                <a:latin typeface="google sans"/>
              </a:rPr>
              <a:t>dục trẻ biết chăm sóc và bảo vệ </a:t>
            </a:r>
            <a:r>
              <a:rPr lang="vi-VN" sz="2400">
                <a:latin typeface="google sans"/>
              </a:rPr>
              <a:t>các </a:t>
            </a:r>
            <a:r>
              <a:rPr lang="vi-VN" sz="2400" smtClean="0">
                <a:latin typeface="google sans"/>
              </a:rPr>
              <a:t>loại cây và hoa.</a:t>
            </a:r>
            <a:endParaRPr lang="en-US" sz="2400" smtClean="0">
              <a:latin typeface="google sans"/>
            </a:endParaRPr>
          </a:p>
          <a:p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trẻ </a:t>
            </a:r>
            <a:r>
              <a:rPr lang="vi-VN" sz="2400">
                <a:latin typeface="google sans"/>
              </a:rPr>
              <a:t>biết giữ gìn sản phẩm của mình và </a:t>
            </a:r>
            <a:r>
              <a:rPr lang="vi-VN" sz="2400">
                <a:latin typeface="google sans"/>
              </a:rPr>
              <a:t>của </a:t>
            </a:r>
            <a:r>
              <a:rPr lang="vi-VN" sz="2400" smtClean="0">
                <a:latin typeface="google sans"/>
              </a:rPr>
              <a:t>bạn.</a:t>
            </a:r>
            <a:endParaRPr lang="vi-VN" sz="2400"/>
          </a:p>
        </p:txBody>
      </p:sp>
    </p:spTree>
    <p:extLst>
      <p:ext uri="{BB962C8B-B14F-4D97-AF65-F5344CB8AC3E}">
        <p14:creationId xmlns:p14="http://schemas.microsoft.com/office/powerpoint/2010/main" val="26119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388</Words>
  <Application>Microsoft Office PowerPoint</Application>
  <PresentationFormat>On-screen Show (4:3)</PresentationFormat>
  <Paragraphs>65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google sans</vt:lpstr>
      <vt:lpstr>Times New Roman</vt:lpstr>
      <vt:lpstr>Office Theme</vt:lpstr>
      <vt:lpstr>UBND QUẬN LONG BIÊN TRƯỜNG MẦM NON THƯỢNG THANH</vt:lpstr>
      <vt:lpstr>I: MỤC ĐÍCH , YÊU CẦU</vt:lpstr>
      <vt:lpstr>II: CHUẨN BỊ</vt:lpstr>
      <vt:lpstr>III: CÁCH TIẾN HÀNH</vt:lpstr>
      <vt:lpstr>2. Phương pháp, hình thức tổ chức: </vt:lpstr>
      <vt:lpstr>CÔ LÀM MẪU</vt:lpstr>
      <vt:lpstr> </vt:lpstr>
      <vt:lpstr>* Nhận xét sản phẩm:  - Cô hướng dẫn trẻ nhận xét bài của mình của bạn.      + Con thích bài nào?                     + Tranh của bạn như thế nào? + Hoa có màu gì?</vt:lpstr>
      <vt:lpstr> Giáo dục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Ghostviet</cp:lastModifiedBy>
  <cp:revision>25</cp:revision>
  <dcterms:created xsi:type="dcterms:W3CDTF">2006-08-16T00:00:00Z</dcterms:created>
  <dcterms:modified xsi:type="dcterms:W3CDTF">2023-01-04T08:55:28Z</dcterms:modified>
</cp:coreProperties>
</file>