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wav"/>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35"/>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Lst>
  <p:sldSz cx="9144000" cy="6858000" type="screen4x3"/>
  <p:notesSz cx="6858000" cy="9144000"/>
  <p:embeddedFontLst>
    <p:embeddedFont>
      <p:font typeface=".VnArial NarrowH" panose="020B7200000000000000" pitchFamily="34" charset="0"/>
      <p:regular r:id="rId36"/>
    </p:embeddedFont>
    <p:embeddedFont>
      <p:font typeface="Calibri" panose="020F0502020204030204" pitchFamily="34" charset="0"/>
      <p:regular r:id="rId37"/>
      <p:bold r:id="rId38"/>
      <p:italic r:id="rId39"/>
      <p:boldItalic r:id="rId40"/>
    </p:embeddedFont>
    <p:embeddedFont>
      <p:font typeface="Showcard Gothic" panose="04020904020102020604" pitchFamily="82" charset="0"/>
      <p:regular r:id="rId41"/>
    </p:embeddedFont>
  </p:embeddedFontLst>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1" d="100"/>
          <a:sy n="101" d="100"/>
        </p:scale>
        <p:origin x="294" y="1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688F28-6758-409A-A63E-83BC0CB94766}" type="datetimeFigureOut">
              <a:rPr lang="en-US" smtClean="0"/>
              <a:t>9/10/2023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88D19A-B03E-4E58-8276-DB2F6529EF85}" type="slidenum">
              <a:rPr lang="en-US" smtClean="0"/>
              <a:t>‹#›</a:t>
            </a:fld>
            <a:endParaRPr lang="en-US"/>
          </a:p>
        </p:txBody>
      </p:sp>
    </p:spTree>
    <p:extLst>
      <p:ext uri="{BB962C8B-B14F-4D97-AF65-F5344CB8AC3E}">
        <p14:creationId xmlns:p14="http://schemas.microsoft.com/office/powerpoint/2010/main" val="2556140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r>
              <a:rPr lang="en-US" altLang="en-US"/>
              <a:t>Trang nội dung trò chơi Tom và Jerry</a:t>
            </a:r>
          </a:p>
        </p:txBody>
      </p:sp>
      <p:sp>
        <p:nvSpPr>
          <p:cNvPr id="3789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615C0B2-BCA5-4ADF-91DF-736B25ACAA68}" type="slidenum">
              <a:rPr lang="en-US" altLang="en-US">
                <a:solidFill>
                  <a:prstClr val="black"/>
                </a:solidFill>
              </a:rPr>
              <a:pPr eaLnBrk="1" hangingPunct="1">
                <a:spcBef>
                  <a:spcPct val="0"/>
                </a:spcBef>
              </a:pPr>
              <a:t>8</a:t>
            </a:fld>
            <a:endParaRPr lang="en-US"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endParaRPr lang="en-US" altLang="en-US"/>
          </a:p>
        </p:txBody>
      </p:sp>
      <p:sp>
        <p:nvSpPr>
          <p:cNvPr id="3891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C7F5A15-1A8C-46DF-BD2C-7C5EB96A389C}" type="slidenum">
              <a:rPr lang="en-US" altLang="en-US">
                <a:solidFill>
                  <a:prstClr val="black"/>
                </a:solidFill>
              </a:rPr>
              <a:pPr eaLnBrk="1" hangingPunct="1">
                <a:spcBef>
                  <a:spcPct val="0"/>
                </a:spcBef>
              </a:pPr>
              <a:t>9</a:t>
            </a:fld>
            <a:endParaRPr lang="en-US"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7097385-31AD-4414-9A53-84CA7F106F0E}" type="slidenum">
              <a:rPr lang="en-US" altLang="en-US">
                <a:solidFill>
                  <a:prstClr val="black"/>
                </a:solidFill>
              </a:rPr>
              <a:pPr eaLnBrk="1" hangingPunct="1">
                <a:spcBef>
                  <a:spcPct val="0"/>
                </a:spcBef>
              </a:pPr>
              <a:t>33</a:t>
            </a:fld>
            <a:endParaRPr lang="en-US" altLang="en-US">
              <a:solidFill>
                <a:prstClr val="black"/>
              </a:solidFil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r>
              <a:rPr lang="en-US" altLang="en-US"/>
              <a:t>25</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80BF66-8E32-4224-BEB1-70B943F218A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21379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9DE93A-7EA6-44C8-BB57-7A5AEB319A7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57324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0F9CC3-F854-4C92-9165-862FCEB237E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48614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68A8E-C1E2-41BC-95EA-715C2749512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91464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11EC31-171D-4FBF-950C-0EC8D7C873F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20065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395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BE2CF2-5611-4428-8E93-BD83EE2621C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29327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D305E-AA80-4ED3-B00F-E0316E6B7B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92298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795659-E81C-44EB-9D5C-161AE050CC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69199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4B420F-E356-451D-AB62-F6D3724B495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3188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A26F53-2369-48FB-A1B1-68BA1260D7E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06233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949905E-4474-4879-A561-53064FCBB20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7122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ADEA66-C011-49EB-9835-6CBFEB56554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03430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C06460-7A1D-4F4F-90D1-8C1DCDD86DB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21208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2E861A1F-7F29-4FB7-9EF0-AE3AD12DF8A5}"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250394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15.jpeg"/><Relationship Id="rId4" Type="http://schemas.openxmlformats.org/officeDocument/2006/relationships/audio" Target="../media/audio1.wav"/></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8.xml"/><Relationship Id="rId5" Type="http://schemas.openxmlformats.org/officeDocument/2006/relationships/image" Target="../media/image3.gif"/><Relationship Id="rId4" Type="http://schemas.openxmlformats.org/officeDocument/2006/relationships/image" Target="../media/image2.gi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16.jpe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11.xml"/><Relationship Id="rId5" Type="http://schemas.openxmlformats.org/officeDocument/2006/relationships/image" Target="../media/image3.gif"/><Relationship Id="rId4" Type="http://schemas.openxmlformats.org/officeDocument/2006/relationships/image" Target="../media/image2.gi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7.png"/><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18.jpe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16.xml"/><Relationship Id="rId5" Type="http://schemas.openxmlformats.org/officeDocument/2006/relationships/image" Target="../media/image3.gif"/><Relationship Id="rId4" Type="http://schemas.openxmlformats.org/officeDocument/2006/relationships/image" Target="../media/image2.gif"/></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3.gif"/><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21.xml"/><Relationship Id="rId5" Type="http://schemas.openxmlformats.org/officeDocument/2006/relationships/image" Target="../media/image3.gif"/><Relationship Id="rId4" Type="http://schemas.openxmlformats.org/officeDocument/2006/relationships/image" Target="../media/image2.gif"/></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tags" Target="../tags/tag25.xml"/><Relationship Id="rId7" Type="http://schemas.openxmlformats.org/officeDocument/2006/relationships/image" Target="../media/image25.jpe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audio" Target="../media/audio1.wav"/><Relationship Id="rId5" Type="http://schemas.openxmlformats.org/officeDocument/2006/relationships/slideLayout" Target="../slideLayouts/slideLayout7.xml"/><Relationship Id="rId4" Type="http://schemas.openxmlformats.org/officeDocument/2006/relationships/tags" Target="../tags/tag26.xml"/><Relationship Id="rId9"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28.xml"/><Relationship Id="rId5" Type="http://schemas.openxmlformats.org/officeDocument/2006/relationships/image" Target="../media/image3.gif"/><Relationship Id="rId4" Type="http://schemas.openxmlformats.org/officeDocument/2006/relationships/image" Target="../media/image2.gif"/></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gif"/><Relationship Id="rId7" Type="http://schemas.openxmlformats.org/officeDocument/2006/relationships/image" Target="../media/image34.gif"/><Relationship Id="rId2"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3.gif"/><Relationship Id="rId5" Type="http://schemas.openxmlformats.org/officeDocument/2006/relationships/image" Target="../media/image32.gif"/><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39.png"/><Relationship Id="rId3" Type="http://schemas.openxmlformats.org/officeDocument/2006/relationships/image" Target="../media/image30.gif"/><Relationship Id="rId7" Type="http://schemas.openxmlformats.org/officeDocument/2006/relationships/image" Target="../media/image34.gif"/><Relationship Id="rId12" Type="http://schemas.openxmlformats.org/officeDocument/2006/relationships/slide" Target="slide30.xml"/><Relationship Id="rId2" Type="http://schemas.openxmlformats.org/officeDocument/2006/relationships/image" Target="../media/image36.jpeg"/><Relationship Id="rId16" Type="http://schemas.openxmlformats.org/officeDocument/2006/relationships/slide" Target="slide32.xml"/><Relationship Id="rId1" Type="http://schemas.openxmlformats.org/officeDocument/2006/relationships/slideLayout" Target="../slideLayouts/slideLayout1.xml"/><Relationship Id="rId6" Type="http://schemas.openxmlformats.org/officeDocument/2006/relationships/image" Target="../media/image33.gif"/><Relationship Id="rId11" Type="http://schemas.openxmlformats.org/officeDocument/2006/relationships/image" Target="../media/image38.png"/><Relationship Id="rId5" Type="http://schemas.openxmlformats.org/officeDocument/2006/relationships/image" Target="../media/image32.gif"/><Relationship Id="rId15" Type="http://schemas.openxmlformats.org/officeDocument/2006/relationships/image" Target="../media/image40.png"/><Relationship Id="rId10" Type="http://schemas.openxmlformats.org/officeDocument/2006/relationships/slide" Target="slide29.xml"/><Relationship Id="rId4" Type="http://schemas.openxmlformats.org/officeDocument/2006/relationships/image" Target="../media/image31.png"/><Relationship Id="rId9" Type="http://schemas.openxmlformats.org/officeDocument/2006/relationships/image" Target="../media/image37.png"/><Relationship Id="rId14" Type="http://schemas.openxmlformats.org/officeDocument/2006/relationships/slide" Target="slide31.xml"/></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6.jpeg"/><Relationship Id="rId7" Type="http://schemas.openxmlformats.org/officeDocument/2006/relationships/image" Target="../media/image44.gif"/><Relationship Id="rId12"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43.png"/><Relationship Id="rId11" Type="http://schemas.openxmlformats.org/officeDocument/2006/relationships/slide" Target="slide27.xml"/><Relationship Id="rId5" Type="http://schemas.openxmlformats.org/officeDocument/2006/relationships/image" Target="../media/image42.gif"/><Relationship Id="rId10" Type="http://schemas.openxmlformats.org/officeDocument/2006/relationships/image" Target="../media/image30.gif"/><Relationship Id="rId4" Type="http://schemas.openxmlformats.org/officeDocument/2006/relationships/image" Target="../media/image41.png"/><Relationship Id="rId9" Type="http://schemas.openxmlformats.org/officeDocument/2006/relationships/image" Target="../media/image31.png"/></Relationships>
</file>

<file path=ppt/slides/_rels/slide29.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47.png"/><Relationship Id="rId7" Type="http://schemas.openxmlformats.org/officeDocument/2006/relationships/image" Target="../media/image44.gif"/><Relationship Id="rId12"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43.png"/><Relationship Id="rId11" Type="http://schemas.openxmlformats.org/officeDocument/2006/relationships/slide" Target="slide27.xml"/><Relationship Id="rId5" Type="http://schemas.openxmlformats.org/officeDocument/2006/relationships/image" Target="../media/image42.gif"/><Relationship Id="rId10" Type="http://schemas.openxmlformats.org/officeDocument/2006/relationships/image" Target="../media/image31.png"/><Relationship Id="rId4" Type="http://schemas.openxmlformats.org/officeDocument/2006/relationships/image" Target="../media/image41.png"/><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3.xml"/><Relationship Id="rId5" Type="http://schemas.openxmlformats.org/officeDocument/2006/relationships/image" Target="../media/image3.gif"/><Relationship Id="rId4" Type="http://schemas.openxmlformats.org/officeDocument/2006/relationships/image" Target="../media/image2.gif"/></Relationships>
</file>

<file path=ppt/slides/_rels/slide3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7.png"/><Relationship Id="rId7" Type="http://schemas.openxmlformats.org/officeDocument/2006/relationships/image" Target="../media/image45.png"/><Relationship Id="rId12"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44.gif"/><Relationship Id="rId11" Type="http://schemas.openxmlformats.org/officeDocument/2006/relationships/slide" Target="slide27.xml"/><Relationship Id="rId5" Type="http://schemas.openxmlformats.org/officeDocument/2006/relationships/image" Target="../media/image43.png"/><Relationship Id="rId10" Type="http://schemas.openxmlformats.org/officeDocument/2006/relationships/image" Target="../media/image30.gif"/><Relationship Id="rId4" Type="http://schemas.openxmlformats.org/officeDocument/2006/relationships/image" Target="../media/image41.png"/><Relationship Id="rId9" Type="http://schemas.openxmlformats.org/officeDocument/2006/relationships/image" Target="../media/image42.gif"/></Relationships>
</file>

<file path=ppt/slides/_rels/slide31.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47.png"/><Relationship Id="rId7" Type="http://schemas.openxmlformats.org/officeDocument/2006/relationships/image" Target="../media/image44.gif"/><Relationship Id="rId12"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audio" Target="../media/audio5.wav"/><Relationship Id="rId6" Type="http://schemas.openxmlformats.org/officeDocument/2006/relationships/image" Target="../media/image43.png"/><Relationship Id="rId11" Type="http://schemas.openxmlformats.org/officeDocument/2006/relationships/slide" Target="slide27.xml"/><Relationship Id="rId5" Type="http://schemas.openxmlformats.org/officeDocument/2006/relationships/image" Target="../media/image41.png"/><Relationship Id="rId10" Type="http://schemas.openxmlformats.org/officeDocument/2006/relationships/image" Target="../media/image31.png"/><Relationship Id="rId4" Type="http://schemas.openxmlformats.org/officeDocument/2006/relationships/image" Target="../media/image42.gif"/><Relationship Id="rId9"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3.gif"/><Relationship Id="rId4" Type="http://schemas.openxmlformats.org/officeDocument/2006/relationships/image" Target="../media/image2.gif"/></Relationships>
</file>

<file path=ppt/slides/_rels/slide33.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slideLayout" Target="../slideLayouts/slideLayout1.xml"/><Relationship Id="rId18" Type="http://schemas.openxmlformats.org/officeDocument/2006/relationships/image" Target="../media/image50.gif"/><Relationship Id="rId3" Type="http://schemas.openxmlformats.org/officeDocument/2006/relationships/tags" Target="../tags/tag32.xml"/><Relationship Id="rId21" Type="http://schemas.openxmlformats.org/officeDocument/2006/relationships/image" Target="../media/image53.gif"/><Relationship Id="rId7" Type="http://schemas.openxmlformats.org/officeDocument/2006/relationships/tags" Target="../tags/tag36.xml"/><Relationship Id="rId12" Type="http://schemas.openxmlformats.org/officeDocument/2006/relationships/tags" Target="../tags/tag41.xml"/><Relationship Id="rId17" Type="http://schemas.openxmlformats.org/officeDocument/2006/relationships/image" Target="../media/image49.wmf"/><Relationship Id="rId2" Type="http://schemas.openxmlformats.org/officeDocument/2006/relationships/tags" Target="../tags/tag31.xml"/><Relationship Id="rId16" Type="http://schemas.openxmlformats.org/officeDocument/2006/relationships/image" Target="../media/image48.wmf"/><Relationship Id="rId20" Type="http://schemas.openxmlformats.org/officeDocument/2006/relationships/image" Target="../media/image52.gif"/><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tags" Target="../tags/tag40.xml"/><Relationship Id="rId5" Type="http://schemas.openxmlformats.org/officeDocument/2006/relationships/tags" Target="../tags/tag34.xml"/><Relationship Id="rId15" Type="http://schemas.openxmlformats.org/officeDocument/2006/relationships/audio" Target="../media/audio1.wav"/><Relationship Id="rId10" Type="http://schemas.openxmlformats.org/officeDocument/2006/relationships/tags" Target="../tags/tag39.xml"/><Relationship Id="rId19" Type="http://schemas.openxmlformats.org/officeDocument/2006/relationships/image" Target="../media/image51.gif"/><Relationship Id="rId4" Type="http://schemas.openxmlformats.org/officeDocument/2006/relationships/tags" Target="../tags/tag33.xml"/><Relationship Id="rId9" Type="http://schemas.openxmlformats.org/officeDocument/2006/relationships/tags" Target="../tags/tag38.xml"/><Relationship Id="rId1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video" Target="../media/media1.wmv"/><Relationship Id="rId7" Type="http://schemas.openxmlformats.org/officeDocument/2006/relationships/image" Target="../media/image11.png"/><Relationship Id="rId2" Type="http://schemas.microsoft.com/office/2007/relationships/media" Target="../media/media1.wmv"/><Relationship Id="rId1" Type="http://schemas.openxmlformats.org/officeDocument/2006/relationships/tags" Target="../tags/tag4.xml"/><Relationship Id="rId6" Type="http://schemas.openxmlformats.org/officeDocument/2006/relationships/image" Target="../media/image10.jpeg"/><Relationship Id="rId5" Type="http://schemas.openxmlformats.org/officeDocument/2006/relationships/audio" Target="../media/audio1.wav"/><Relationship Id="rId4"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3.wav"/><Relationship Id="rId7" Type="http://schemas.openxmlformats.org/officeDocument/2006/relationships/image" Target="../media/image8.png"/><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7.png"/><Relationship Id="rId5" Type="http://schemas.openxmlformats.org/officeDocument/2006/relationships/image" Target="../media/image12.png"/><Relationship Id="rId10" Type="http://schemas.openxmlformats.org/officeDocument/2006/relationships/image" Target="../media/image10.jpeg"/><Relationship Id="rId4" Type="http://schemas.openxmlformats.org/officeDocument/2006/relationships/audio" Target="../media/audio4.wav"/><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2.png"/><Relationship Id="rId11" Type="http://schemas.openxmlformats.org/officeDocument/2006/relationships/image" Target="../media/image10.jpeg"/><Relationship Id="rId5" Type="http://schemas.openxmlformats.org/officeDocument/2006/relationships/audio" Target="../media/audio4.wav"/><Relationship Id="rId10" Type="http://schemas.openxmlformats.org/officeDocument/2006/relationships/image" Target="../media/image14.png"/><Relationship Id="rId4" Type="http://schemas.openxmlformats.org/officeDocument/2006/relationships/audio" Target="../media/audio3.wav"/><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3.gif"/><Relationship Id="rId5" Type="http://schemas.openxmlformats.org/officeDocument/2006/relationships/image" Target="../media/image2.gif"/><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descr="zalo_last_screenshot"/>
          <p:cNvPicPr>
            <a:picLocks noChangeAspect="1"/>
          </p:cNvPicPr>
          <p:nvPr/>
        </p:nvPicPr>
        <p:blipFill>
          <a:blip r:embed="rId2"/>
          <a:stretch>
            <a:fillRect/>
          </a:stretch>
        </p:blipFill>
        <p:spPr>
          <a:xfrm>
            <a:off x="29817" y="859186"/>
            <a:ext cx="9114183" cy="5141564"/>
          </a:xfrm>
          <a:prstGeom prst="rect">
            <a:avLst/>
          </a:prstGeom>
        </p:spPr>
      </p:pic>
      <p:sp>
        <p:nvSpPr>
          <p:cNvPr id="5" name="Text Box 4"/>
          <p:cNvSpPr txBox="1"/>
          <p:nvPr/>
        </p:nvSpPr>
        <p:spPr>
          <a:xfrm>
            <a:off x="2737237" y="2951710"/>
            <a:ext cx="5989013" cy="1523494"/>
          </a:xfrm>
          <a:prstGeom prst="rect">
            <a:avLst/>
          </a:prstGeom>
          <a:noFill/>
        </p:spPr>
        <p:txBody>
          <a:bodyPr wrap="square" rtlCol="0">
            <a:spAutoFit/>
          </a:bodyPr>
          <a:lstStyle/>
          <a:p>
            <a:pPr fontAlgn="base">
              <a:spcBef>
                <a:spcPct val="0"/>
              </a:spcBef>
              <a:spcAft>
                <a:spcPct val="0"/>
              </a:spcAft>
            </a:pPr>
            <a:r>
              <a:rPr lang="en-US" altLang="en-US" sz="2400" b="1" dirty="0" err="1">
                <a:solidFill>
                  <a:srgbClr val="339933"/>
                </a:solidFill>
                <a:latin typeface="Times New Roman" panose="02020603050405020304" pitchFamily="18" charset="0"/>
                <a:cs typeface="Times New Roman" panose="02020603050405020304" pitchFamily="18" charset="0"/>
              </a:rPr>
              <a:t>Trò</a:t>
            </a:r>
            <a:r>
              <a:rPr lang="en-US" altLang="en-US" sz="2400" b="1" dirty="0">
                <a:solidFill>
                  <a:srgbClr val="339933"/>
                </a:solidFill>
                <a:latin typeface="Times New Roman" panose="02020603050405020304" pitchFamily="18" charset="0"/>
                <a:cs typeface="Times New Roman" panose="02020603050405020304" pitchFamily="18" charset="0"/>
              </a:rPr>
              <a:t> </a:t>
            </a:r>
            <a:r>
              <a:rPr lang="en-US" altLang="en-US" sz="2400" b="1" dirty="0" err="1">
                <a:solidFill>
                  <a:srgbClr val="339933"/>
                </a:solidFill>
                <a:latin typeface="Times New Roman" panose="02020603050405020304" pitchFamily="18" charset="0"/>
                <a:cs typeface="Times New Roman" panose="02020603050405020304" pitchFamily="18" charset="0"/>
              </a:rPr>
              <a:t>chuyện</a:t>
            </a:r>
            <a:r>
              <a:rPr lang="en-US" altLang="en-US" sz="2400" b="1" dirty="0">
                <a:solidFill>
                  <a:srgbClr val="339933"/>
                </a:solidFill>
                <a:latin typeface="Times New Roman" panose="02020603050405020304" pitchFamily="18" charset="0"/>
                <a:cs typeface="Times New Roman" panose="02020603050405020304" pitchFamily="18" charset="0"/>
              </a:rPr>
              <a:t>  -  </a:t>
            </a:r>
            <a:r>
              <a:rPr lang="en-US" altLang="en-US" sz="2400" b="1" dirty="0" err="1">
                <a:solidFill>
                  <a:srgbClr val="339933"/>
                </a:solidFill>
                <a:latin typeface="Times New Roman" panose="02020603050405020304" pitchFamily="18" charset="0"/>
                <a:cs typeface="Times New Roman" panose="02020603050405020304" pitchFamily="18" charset="0"/>
              </a:rPr>
              <a:t>Ngày</a:t>
            </a:r>
            <a:r>
              <a:rPr lang="en-US" altLang="en-US" sz="2400" b="1" dirty="0">
                <a:solidFill>
                  <a:srgbClr val="339933"/>
                </a:solidFill>
                <a:latin typeface="Times New Roman" panose="02020603050405020304" pitchFamily="18" charset="0"/>
                <a:cs typeface="Times New Roman" panose="02020603050405020304" pitchFamily="18" charset="0"/>
              </a:rPr>
              <a:t> </a:t>
            </a:r>
            <a:r>
              <a:rPr lang="en-US" altLang="en-US" sz="2400" b="1" dirty="0" err="1">
                <a:solidFill>
                  <a:srgbClr val="339933"/>
                </a:solidFill>
                <a:latin typeface="Times New Roman" panose="02020603050405020304" pitchFamily="18" charset="0"/>
                <a:cs typeface="Times New Roman" panose="02020603050405020304" pitchFamily="18" charset="0"/>
              </a:rPr>
              <a:t>Tết</a:t>
            </a:r>
            <a:r>
              <a:rPr lang="en-US" altLang="en-US" sz="2400" b="1" dirty="0">
                <a:solidFill>
                  <a:srgbClr val="339933"/>
                </a:solidFill>
                <a:latin typeface="Times New Roman" panose="02020603050405020304" pitchFamily="18" charset="0"/>
                <a:cs typeface="Times New Roman" panose="02020603050405020304" pitchFamily="18" charset="0"/>
              </a:rPr>
              <a:t> Trung Thu</a:t>
            </a:r>
          </a:p>
          <a:p>
            <a:pPr fontAlgn="base">
              <a:spcBef>
                <a:spcPct val="0"/>
              </a:spcBef>
              <a:spcAft>
                <a:spcPct val="0"/>
              </a:spcAft>
            </a:pPr>
            <a:r>
              <a:rPr lang="en-US" altLang="en-US" sz="2400" b="1" dirty="0" err="1">
                <a:solidFill>
                  <a:srgbClr val="339933"/>
                </a:solidFill>
                <a:latin typeface="Times New Roman" panose="02020603050405020304" pitchFamily="18" charset="0"/>
                <a:cs typeface="Times New Roman" panose="02020603050405020304" pitchFamily="18" charset="0"/>
              </a:rPr>
              <a:t>Lứa</a:t>
            </a:r>
            <a:r>
              <a:rPr lang="en-US" altLang="en-US" sz="2400" b="1" dirty="0">
                <a:solidFill>
                  <a:srgbClr val="339933"/>
                </a:solidFill>
                <a:latin typeface="Times New Roman" panose="02020603050405020304" pitchFamily="18" charset="0"/>
                <a:cs typeface="Times New Roman" panose="02020603050405020304" pitchFamily="18" charset="0"/>
              </a:rPr>
              <a:t> </a:t>
            </a:r>
            <a:r>
              <a:rPr lang="en-US" altLang="en-US" sz="2400" b="1" dirty="0" err="1">
                <a:solidFill>
                  <a:srgbClr val="339933"/>
                </a:solidFill>
                <a:latin typeface="Times New Roman" panose="02020603050405020304" pitchFamily="18" charset="0"/>
                <a:cs typeface="Times New Roman" panose="02020603050405020304" pitchFamily="18" charset="0"/>
              </a:rPr>
              <a:t>tuổi</a:t>
            </a:r>
            <a:r>
              <a:rPr lang="en-US" altLang="en-US" sz="2400" b="1" dirty="0">
                <a:solidFill>
                  <a:srgbClr val="339933"/>
                </a:solidFill>
                <a:latin typeface="Times New Roman" panose="02020603050405020304" pitchFamily="18" charset="0"/>
                <a:cs typeface="Times New Roman" panose="02020603050405020304" pitchFamily="18" charset="0"/>
              </a:rPr>
              <a:t>: 3- 4 </a:t>
            </a:r>
            <a:r>
              <a:rPr lang="en-US" altLang="en-US" sz="2400" b="1" dirty="0" err="1">
                <a:solidFill>
                  <a:srgbClr val="339933"/>
                </a:solidFill>
                <a:latin typeface="Times New Roman" panose="02020603050405020304" pitchFamily="18" charset="0"/>
                <a:cs typeface="Times New Roman" panose="02020603050405020304" pitchFamily="18" charset="0"/>
              </a:rPr>
              <a:t>tuổi</a:t>
            </a:r>
            <a:endParaRPr lang="en-US" altLang="en-US" sz="2400" b="1" dirty="0">
              <a:solidFill>
                <a:srgbClr val="339933"/>
              </a:solidFill>
              <a:latin typeface="Times New Roman" panose="02020603050405020304" pitchFamily="18" charset="0"/>
              <a:cs typeface="Times New Roman" panose="02020603050405020304" pitchFamily="18" charset="0"/>
            </a:endParaRPr>
          </a:p>
          <a:p>
            <a:pPr fontAlgn="base">
              <a:spcBef>
                <a:spcPct val="0"/>
              </a:spcBef>
              <a:spcAft>
                <a:spcPct val="0"/>
              </a:spcAft>
            </a:pPr>
            <a:r>
              <a:rPr lang="en-US" altLang="en-US" sz="2400" b="1" dirty="0" err="1">
                <a:solidFill>
                  <a:srgbClr val="339933"/>
                </a:solidFill>
                <a:latin typeface="Times New Roman" panose="02020603050405020304" pitchFamily="18" charset="0"/>
                <a:cs typeface="Times New Roman" panose="02020603050405020304" pitchFamily="18" charset="0"/>
              </a:rPr>
              <a:t>Giáo</a:t>
            </a:r>
            <a:r>
              <a:rPr lang="en-US" altLang="en-US" sz="2400" b="1" dirty="0">
                <a:solidFill>
                  <a:srgbClr val="339933"/>
                </a:solidFill>
                <a:latin typeface="Times New Roman" panose="02020603050405020304" pitchFamily="18" charset="0"/>
                <a:cs typeface="Times New Roman" panose="02020603050405020304" pitchFamily="18" charset="0"/>
              </a:rPr>
              <a:t> </a:t>
            </a:r>
            <a:r>
              <a:rPr lang="en-US" altLang="en-US" sz="2400" b="1" dirty="0" err="1">
                <a:solidFill>
                  <a:srgbClr val="339933"/>
                </a:solidFill>
                <a:latin typeface="Times New Roman" panose="02020603050405020304" pitchFamily="18" charset="0"/>
                <a:cs typeface="Times New Roman" panose="02020603050405020304" pitchFamily="18" charset="0"/>
              </a:rPr>
              <a:t>viên</a:t>
            </a:r>
            <a:r>
              <a:rPr lang="en-US" altLang="en-US" sz="2400" b="1" dirty="0">
                <a:solidFill>
                  <a:srgbClr val="339933"/>
                </a:solidFill>
                <a:latin typeface="Times New Roman" panose="02020603050405020304" pitchFamily="18" charset="0"/>
                <a:cs typeface="Times New Roman" panose="02020603050405020304" pitchFamily="18" charset="0"/>
              </a:rPr>
              <a:t>: </a:t>
            </a:r>
            <a:r>
              <a:rPr lang="en-US" altLang="en-US" sz="2400" b="1" dirty="0" err="1">
                <a:solidFill>
                  <a:srgbClr val="339933"/>
                </a:solidFill>
                <a:latin typeface="Times New Roman" panose="02020603050405020304" pitchFamily="18" charset="0"/>
                <a:cs typeface="Times New Roman" panose="02020603050405020304" pitchFamily="18" charset="0"/>
              </a:rPr>
              <a:t>Phạm</a:t>
            </a:r>
            <a:r>
              <a:rPr lang="en-US" altLang="en-US" sz="2400" b="1" dirty="0">
                <a:solidFill>
                  <a:srgbClr val="339933"/>
                </a:solidFill>
                <a:latin typeface="Times New Roman" panose="02020603050405020304" pitchFamily="18" charset="0"/>
                <a:cs typeface="Times New Roman" panose="02020603050405020304" pitchFamily="18" charset="0"/>
              </a:rPr>
              <a:t> </a:t>
            </a:r>
            <a:r>
              <a:rPr lang="en-US" altLang="en-US" sz="2400" b="1" dirty="0" err="1">
                <a:solidFill>
                  <a:srgbClr val="339933"/>
                </a:solidFill>
                <a:latin typeface="Times New Roman" panose="02020603050405020304" pitchFamily="18" charset="0"/>
                <a:cs typeface="Times New Roman" panose="02020603050405020304" pitchFamily="18" charset="0"/>
              </a:rPr>
              <a:t>Thị</a:t>
            </a:r>
            <a:r>
              <a:rPr lang="en-US" altLang="en-US" sz="2400" b="1" dirty="0">
                <a:solidFill>
                  <a:srgbClr val="339933"/>
                </a:solidFill>
                <a:latin typeface="Times New Roman" panose="02020603050405020304" pitchFamily="18" charset="0"/>
                <a:cs typeface="Times New Roman" panose="02020603050405020304" pitchFamily="18" charset="0"/>
              </a:rPr>
              <a:t> Khoa</a:t>
            </a:r>
          </a:p>
          <a:p>
            <a:endParaRPr lang="vi-VN" altLang="en-US" sz="2100" dirty="0">
              <a:latin typeface="Times New Roman" panose="02020603050405020304" charset="0"/>
              <a:cs typeface="Times New Roman" panose="02020603050405020304" charset="0"/>
            </a:endParaRPr>
          </a:p>
        </p:txBody>
      </p:sp>
      <p:sp>
        <p:nvSpPr>
          <p:cNvPr id="7" name="TextBox 6">
            <a:extLst>
              <a:ext uri="{FF2B5EF4-FFF2-40B4-BE49-F238E27FC236}">
                <a16:creationId xmlns:a16="http://schemas.microsoft.com/office/drawing/2014/main" id="{9B642EA5-2834-4EEE-B4A1-27029D1AFBCD}"/>
              </a:ext>
            </a:extLst>
          </p:cNvPr>
          <p:cNvSpPr txBox="1"/>
          <p:nvPr/>
        </p:nvSpPr>
        <p:spPr>
          <a:xfrm>
            <a:off x="1296445" y="1034347"/>
            <a:ext cx="6704556" cy="738664"/>
          </a:xfrm>
          <a:prstGeom prst="rect">
            <a:avLst/>
          </a:prstGeom>
          <a:noFill/>
        </p:spPr>
        <p:txBody>
          <a:bodyPr wrap="square" rtlCol="0">
            <a:spAutoFit/>
          </a:bodyPr>
          <a:lstStyle/>
          <a:p>
            <a:pPr algn="ctr"/>
            <a:r>
              <a:rPr lang="en-US" altLang="en-US" sz="2100" b="1" dirty="0">
                <a:latin typeface="Times New Roman" panose="02020603050405020304" charset="0"/>
                <a:cs typeface="Times New Roman" panose="02020603050405020304" charset="0"/>
              </a:rPr>
              <a:t>UBND QUẬN LONG BIÊN</a:t>
            </a:r>
          </a:p>
          <a:p>
            <a:pPr algn="ctr"/>
            <a:r>
              <a:rPr lang="en-US" altLang="en-US" sz="2100" b="1" dirty="0">
                <a:latin typeface="Times New Roman" panose="02020603050405020304" charset="0"/>
                <a:cs typeface="Times New Roman" panose="02020603050405020304" charset="0"/>
              </a:rPr>
              <a:t>TRƯỜNG MN THƯỢNG THANH</a:t>
            </a:r>
            <a:endParaRPr lang="vi-VN" altLang="en-US" sz="2100" b="1" dirty="0">
              <a:latin typeface="Times New Roman" panose="02020603050405020304" charset="0"/>
              <a:cs typeface="Times New Roman" panose="02020603050405020304" charset="0"/>
            </a:endParaRPr>
          </a:p>
        </p:txBody>
      </p:sp>
      <p:sp>
        <p:nvSpPr>
          <p:cNvPr id="8" name="Rectangle 7">
            <a:extLst>
              <a:ext uri="{FF2B5EF4-FFF2-40B4-BE49-F238E27FC236}">
                <a16:creationId xmlns:a16="http://schemas.microsoft.com/office/drawing/2014/main" id="{2625A667-AB08-4185-8527-D0099B222B7B}"/>
              </a:ext>
            </a:extLst>
          </p:cNvPr>
          <p:cNvSpPr/>
          <p:nvPr/>
        </p:nvSpPr>
        <p:spPr>
          <a:xfrm>
            <a:off x="1514902" y="2303847"/>
            <a:ext cx="6250991" cy="1289460"/>
          </a:xfrm>
          <a:prstGeom prst="rect">
            <a:avLst/>
          </a:prstGeom>
          <a:noFill/>
        </p:spPr>
        <p:txBody>
          <a:bodyPr spcFirstLastPara="1" wrap="none" lIns="68580" tIns="34290" rIns="68580" bIns="34290" numCol="1">
            <a:prstTxWarp prst="textArchUp">
              <a:avLst/>
            </a:prstTxWarp>
            <a:spAutoFit/>
          </a:bodyPr>
          <a:lstStyle/>
          <a:p>
            <a:pPr algn="ctr"/>
            <a:r>
              <a:rPr lang="en-US" sz="405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Lĩnh</a:t>
            </a:r>
            <a:r>
              <a:rPr lang="en-US" sz="405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5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vực</a:t>
            </a:r>
            <a:r>
              <a:rPr lang="en-US" sz="405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5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phát</a:t>
            </a:r>
            <a:r>
              <a:rPr lang="en-US" sz="405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5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triển</a:t>
            </a:r>
            <a:r>
              <a:rPr lang="en-US" sz="405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5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nhận</a:t>
            </a:r>
            <a:r>
              <a:rPr lang="en-US" sz="405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5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thức</a:t>
            </a:r>
            <a:endParaRPr lang="en-US" sz="405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spTree>
  </p:cSld>
  <p:clrMapOvr>
    <a:masterClrMapping/>
  </p:clrMapOvr>
  <p:transition spd="slow" advTm="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3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14" presetClass="entr" presetSubtype="1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800px-Autumn_colors"/>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60674632"/>
      </p:ext>
    </p:extLst>
  </p:cSld>
  <p:clrMapOvr>
    <a:masterClrMapping/>
  </p:clrMapOvr>
  <p:transition>
    <p:wheel spokes="3"/>
    <p:sndAc>
      <p:stSnd>
        <p:snd r:embed="rId4" name="chimes.wav"/>
      </p:stSnd>
    </p:sndAc>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44000" cy="6948488"/>
            <a:chOff x="0" y="0"/>
            <a:chExt cx="5760" cy="4377"/>
          </a:xfrm>
        </p:grpSpPr>
        <p:pic>
          <p:nvPicPr>
            <p:cNvPr id="1331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Tết trung thu là ngày lễ dành cho ai?</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562724350"/>
      </p:ext>
    </p:extLst>
  </p:cSld>
  <p:clrMapOvr>
    <a:masterClrMapping/>
  </p:clrMapOvr>
  <p:transition>
    <p:wheel spokes="3"/>
    <p:sndAc>
      <p:stSnd>
        <p:snd r:embed="rId3" name="chimes.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trang14-15-1.jpg"/>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5410200" y="914400"/>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endParaRPr lang="en-US" altLang="en-US" sz="1800">
              <a:solidFill>
                <a:srgbClr val="000000"/>
              </a:solidFill>
              <a:cs typeface="Arial" charset="0"/>
            </a:endParaRPr>
          </a:p>
        </p:txBody>
      </p:sp>
    </p:spTree>
    <p:custDataLst>
      <p:tags r:id="rId1"/>
    </p:custDataLst>
    <p:extLst>
      <p:ext uri="{BB962C8B-B14F-4D97-AF65-F5344CB8AC3E}">
        <p14:creationId xmlns:p14="http://schemas.microsoft.com/office/powerpoint/2010/main" val="1473895108"/>
      </p:ext>
    </p:extLst>
  </p:cSld>
  <p:clrMapOvr>
    <a:masterClrMapping/>
  </p:clrMapOvr>
  <p:transition>
    <p:wheel spokes="3"/>
    <p:sndAc>
      <p:stSnd>
        <p:snd r:embed="rId4" name="chimes.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0"/>
            <a:ext cx="9144000" cy="6948488"/>
            <a:chOff x="0" y="0"/>
            <a:chExt cx="5760" cy="4377"/>
          </a:xfrm>
        </p:grpSpPr>
        <p:pic>
          <p:nvPicPr>
            <p:cNvPr id="15364"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3"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Tết trung thu thường có những đồ chơi nào?</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963396457"/>
      </p:ext>
    </p:extLst>
  </p:cSld>
  <p:clrMapOvr>
    <a:masterClrMapping/>
  </p:clrMapOvr>
  <p:transition>
    <p:wheel spokes="3"/>
    <p:sndAc>
      <p:stSnd>
        <p:snd r:embed="rId3" name="chimes.wav"/>
      </p:stSnd>
    </p:sndAc>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0" name="Picture 8" descr="D:\GA dien tu hien\anh day hoc\trung thu\untitled1.bmp"/>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36513"/>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82265957"/>
      </p:ext>
    </p:extLst>
  </p:cSld>
  <p:clrMapOvr>
    <a:masterClrMapping/>
  </p:clrMapOvr>
  <p:transition>
    <p:wheel spokes="3"/>
    <p:sndAc>
      <p:stSnd>
        <p:snd r:embed="rId4"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8920"/>
                                        </p:tgtEl>
                                        <p:attrNameLst>
                                          <p:attrName>style.visibility</p:attrName>
                                        </p:attrNameLst>
                                      </p:cBhvr>
                                      <p:to>
                                        <p:strVal val="visible"/>
                                      </p:to>
                                    </p:set>
                                    <p:anim calcmode="lin" valueType="num">
                                      <p:cBhvr additive="base">
                                        <p:cTn id="7" dur="1500" fill="hold"/>
                                        <p:tgtEl>
                                          <p:spTgt spid="38920"/>
                                        </p:tgtEl>
                                        <p:attrNameLst>
                                          <p:attrName>ppt_x</p:attrName>
                                        </p:attrNameLst>
                                      </p:cBhvr>
                                      <p:tavLst>
                                        <p:tav tm="0">
                                          <p:val>
                                            <p:strVal val="#ppt_x"/>
                                          </p:val>
                                        </p:tav>
                                        <p:tav tm="100000">
                                          <p:val>
                                            <p:strVal val="#ppt_x"/>
                                          </p:val>
                                        </p:tav>
                                      </p:tavLst>
                                    </p:anim>
                                    <p:anim calcmode="lin" valueType="num">
                                      <p:cBhvr additive="base">
                                        <p:cTn id="8" dur="1500" fill="hold"/>
                                        <p:tgtEl>
                                          <p:spTgt spid="389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en-US" altLang="en-US"/>
          </a:p>
        </p:txBody>
      </p:sp>
      <p:sp>
        <p:nvSpPr>
          <p:cNvPr id="17411" name="Rectangle 3"/>
          <p:cNvSpPr>
            <a:spLocks noGrp="1" noChangeArrowheads="1"/>
          </p:cNvSpPr>
          <p:nvPr>
            <p:ph type="body" idx="1"/>
          </p:nvPr>
        </p:nvSpPr>
        <p:spPr/>
        <p:txBody>
          <a:bodyPr/>
          <a:lstStyle/>
          <a:p>
            <a:pPr eaLnBrk="1" hangingPunct="1"/>
            <a:endParaRPr lang="en-US" altLang="en-US"/>
          </a:p>
        </p:txBody>
      </p:sp>
      <p:pic>
        <p:nvPicPr>
          <p:cNvPr id="17412" name="Picture 4" descr="D:\GA dien tu hien\anh day hoc\trung thu\16.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46619644"/>
      </p:ext>
    </p:extLst>
  </p:cSld>
  <p:clrMapOvr>
    <a:masterClrMapping/>
  </p:clrMapOvr>
  <p:transition>
    <p:wheel spokes="3"/>
    <p:sndAc>
      <p:stSnd>
        <p:snd r:embed="rId4" name="chimes.wav"/>
      </p:stSnd>
    </p:sndAc>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
          <p:cNvGrpSpPr>
            <a:grpSpLocks/>
          </p:cNvGrpSpPr>
          <p:nvPr/>
        </p:nvGrpSpPr>
        <p:grpSpPr bwMode="auto">
          <a:xfrm>
            <a:off x="0" y="0"/>
            <a:ext cx="9144000" cy="6948488"/>
            <a:chOff x="0" y="0"/>
            <a:chExt cx="5760" cy="4377"/>
          </a:xfrm>
        </p:grpSpPr>
        <p:pic>
          <p:nvPicPr>
            <p:cNvPr id="1843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5" name="Text Box 14"/>
          <p:cNvSpPr txBox="1">
            <a:spLocks noChangeArrowheads="1"/>
          </p:cNvSpPr>
          <p:nvPr/>
        </p:nvSpPr>
        <p:spPr bwMode="auto">
          <a:xfrm>
            <a:off x="698500" y="1889125"/>
            <a:ext cx="80010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3600">
                <a:solidFill>
                  <a:srgbClr val="0000FF"/>
                </a:solidFill>
                <a:latin typeface="Times New Roman" pitchFamily="18" charset="0"/>
              </a:rPr>
              <a:t>Bánh gì chỉ có vào ngày tết trung thu?</a:t>
            </a: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Con thấy loại quả nào thường bày trong mâm cỗ trung thu?</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979954562"/>
      </p:ext>
    </p:extLst>
  </p:cSld>
  <p:clrMapOvr>
    <a:masterClrMapping/>
  </p:clrMapOvr>
  <p:transition>
    <p:wheel spokes="3"/>
    <p:sndAc>
      <p:stSnd>
        <p:snd r:embed="rId3" name="chimes.wav"/>
      </p:stSnd>
    </p:sndAc>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7" y="0"/>
            <a:ext cx="5251622"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599" y="3297382"/>
            <a:ext cx="4747491" cy="3560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9954140"/>
      </p:ext>
    </p:extLst>
  </p:cSld>
  <p:clrMapOvr>
    <a:masterClrMapping/>
  </p:clrMapOvr>
  <p:transition>
    <p:wheel spokes="3"/>
    <p:sndAc>
      <p:stSnd>
        <p:snd r:embed="rId3" name="chimes.wav"/>
      </p:stSnd>
    </p:sndAc>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581" y="304799"/>
            <a:ext cx="7993811" cy="5777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253846165"/>
      </p:ext>
    </p:extLst>
  </p:cSld>
  <p:clrMapOvr>
    <a:masterClrMapping/>
  </p:clrMapOvr>
  <p:transition>
    <p:wheel spokes="3"/>
    <p:sndAc>
      <p:stSnd>
        <p:snd r:embed="rId3" name="chimes.wav"/>
      </p:stSnd>
    </p:sndAc>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endParaRPr lang="en-US" altLang="en-US"/>
          </a:p>
        </p:txBody>
      </p:sp>
      <p:sp>
        <p:nvSpPr>
          <p:cNvPr id="21507" name="Rectangle 3"/>
          <p:cNvSpPr>
            <a:spLocks noGrp="1" noChangeArrowheads="1"/>
          </p:cNvSpPr>
          <p:nvPr>
            <p:ph type="body" idx="1"/>
          </p:nvPr>
        </p:nvSpPr>
        <p:spPr/>
        <p:txBody>
          <a:bodyPr/>
          <a:lstStyle/>
          <a:p>
            <a:pPr eaLnBrk="1" hangingPunct="1"/>
            <a:endParaRPr lang="en-US" altLang="en-US"/>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6" y="-1"/>
            <a:ext cx="9137073"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67435365"/>
      </p:ext>
    </p:extLst>
  </p:cSld>
  <p:clrMapOvr>
    <a:masterClrMapping/>
  </p:clrMapOvr>
  <p:transition>
    <p:wheel spokes="3"/>
    <p:sndAc>
      <p:stSnd>
        <p:snd r:embed="rId3" name="chimes.wav"/>
      </p:stSnd>
    </p:sndAc>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11"/>
          <p:cNvGrpSpPr>
            <a:grpSpLocks/>
          </p:cNvGrpSpPr>
          <p:nvPr/>
        </p:nvGrpSpPr>
        <p:grpSpPr bwMode="auto">
          <a:xfrm>
            <a:off x="0" y="-90488"/>
            <a:ext cx="9144000" cy="6948488"/>
            <a:chOff x="0" y="0"/>
            <a:chExt cx="5760" cy="4377"/>
          </a:xfrm>
        </p:grpSpPr>
        <p:pic>
          <p:nvPicPr>
            <p:cNvPr id="5125" name="Picture 12"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6"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3" name="Text Box 20"/>
          <p:cNvSpPr txBox="1">
            <a:spLocks noChangeArrowheads="1"/>
          </p:cNvSpPr>
          <p:nvPr/>
        </p:nvSpPr>
        <p:spPr bwMode="auto">
          <a:xfrm>
            <a:off x="2362200" y="457200"/>
            <a:ext cx="4953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4400" b="1">
                <a:solidFill>
                  <a:srgbClr val="C00000"/>
                </a:solidFill>
                <a:latin typeface="Times New Roman" pitchFamily="18" charset="0"/>
              </a:rPr>
              <a:t>Mục đích – yêu cầu</a:t>
            </a:r>
          </a:p>
        </p:txBody>
      </p:sp>
      <p:sp>
        <p:nvSpPr>
          <p:cNvPr id="5124" name="Text Box 23"/>
          <p:cNvSpPr txBox="1">
            <a:spLocks noChangeArrowheads="1"/>
          </p:cNvSpPr>
          <p:nvPr/>
        </p:nvSpPr>
        <p:spPr bwMode="auto">
          <a:xfrm>
            <a:off x="838200" y="1371600"/>
            <a:ext cx="73152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000" b="1">
                <a:solidFill>
                  <a:srgbClr val="0000FF"/>
                </a:solidFill>
                <a:latin typeface="Times New Roman" pitchFamily="18" charset="0"/>
              </a:rPr>
              <a:t>1.Kiến thức: </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hiểu được ý nghĩa của ngày tết trung thu.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biết một số đặc điểm đặc trưng của ngày tết trung thu: Có mâm ngũ quả,có đèn ông sao…, được phá cỗ, xem múa sư tử.</a:t>
            </a:r>
          </a:p>
          <a:p>
            <a:pPr eaLnBrk="1" fontAlgn="base" hangingPunct="1">
              <a:spcBef>
                <a:spcPct val="0"/>
              </a:spcBef>
              <a:spcAft>
                <a:spcPct val="0"/>
              </a:spcAft>
              <a:buFontTx/>
              <a:buNone/>
            </a:pPr>
            <a:r>
              <a:rPr lang="en-US" altLang="en-US" sz="2000" b="1">
                <a:solidFill>
                  <a:srgbClr val="0000FF"/>
                </a:solidFill>
                <a:latin typeface="Times New Roman" pitchFamily="18" charset="0"/>
              </a:rPr>
              <a:t>2. Kỹ năng: </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kể tên một số đồ chơi, món ăn, một số hoạt động trong ngày tết trung thu.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trả lời các câu hỏi của cô rõ ràng, mạch lạc, đủ câu.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chọn được hình ảnh về ngày tết trung thu khi chơi trò chơi.</a:t>
            </a:r>
          </a:p>
          <a:p>
            <a:pPr eaLnBrk="1" fontAlgn="base" hangingPunct="1">
              <a:spcBef>
                <a:spcPct val="0"/>
              </a:spcBef>
              <a:spcAft>
                <a:spcPct val="0"/>
              </a:spcAft>
              <a:buFontTx/>
              <a:buNone/>
            </a:pPr>
            <a:r>
              <a:rPr lang="en-US" altLang="en-US" sz="2000" b="1">
                <a:solidFill>
                  <a:srgbClr val="0000FF"/>
                </a:solidFill>
                <a:latin typeface="Times New Roman" pitchFamily="18" charset="0"/>
              </a:rPr>
              <a:t>3. Thái độ:</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ngoan ngoãn, nghe theo yêu cầu của cô.</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hứng thú tham gia hoạt động.</a:t>
            </a:r>
          </a:p>
          <a:p>
            <a:pPr eaLnBrk="1" fontAlgn="base" hangingPunct="1">
              <a:spcBef>
                <a:spcPct val="0"/>
              </a:spcBef>
              <a:spcAft>
                <a:spcPct val="0"/>
              </a:spcAft>
              <a:buFontTx/>
              <a:buNone/>
            </a:pPr>
            <a:r>
              <a:rPr lang="en-US" altLang="en-US" sz="2000">
                <a:solidFill>
                  <a:srgbClr val="0000FF"/>
                </a:solidFill>
                <a:latin typeface="Times New Roman" pitchFamily="18" charset="0"/>
              </a:rPr>
              <a:t>- Giáo dục trẻ biết cách giữ gìn các đồ dùng, đồ chơi.</a:t>
            </a:r>
          </a:p>
        </p:txBody>
      </p:sp>
    </p:spTree>
    <p:custDataLst>
      <p:tags r:id="rId1"/>
    </p:custDataLst>
    <p:extLst>
      <p:ext uri="{BB962C8B-B14F-4D97-AF65-F5344CB8AC3E}">
        <p14:creationId xmlns:p14="http://schemas.microsoft.com/office/powerpoint/2010/main" val="1216177061"/>
      </p:ext>
    </p:extLst>
  </p:cSld>
  <p:clrMapOvr>
    <a:masterClrMapping/>
  </p:clrMapOvr>
  <p:transition>
    <p:wheel spokes="3"/>
    <p:sndAc>
      <p:stSnd>
        <p:snd r:embed="rId3" name="chimes.wav"/>
      </p:stSnd>
    </p:sndAc>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408581566"/>
      </p:ext>
    </p:extLst>
  </p:cSld>
  <p:clrMapOvr>
    <a:masterClrMapping/>
  </p:clrMapOvr>
  <p:transition>
    <p:wheel spokes="3"/>
    <p:sndAc>
      <p:stSnd>
        <p:snd r:embed="rId3" name="chimes.wav"/>
      </p:stSnd>
    </p:sndAc>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2"/>
          <p:cNvGrpSpPr>
            <a:grpSpLocks/>
          </p:cNvGrpSpPr>
          <p:nvPr/>
        </p:nvGrpSpPr>
        <p:grpSpPr bwMode="auto">
          <a:xfrm>
            <a:off x="0" y="0"/>
            <a:ext cx="9144000" cy="6948488"/>
            <a:chOff x="0" y="0"/>
            <a:chExt cx="5760" cy="4377"/>
          </a:xfrm>
        </p:grpSpPr>
        <p:pic>
          <p:nvPicPr>
            <p:cNvPr id="2355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55"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Vào ngày tết trung thu có những hoạt động gì?</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794795141"/>
      </p:ext>
    </p:extLst>
  </p:cSld>
  <p:clrMapOvr>
    <a:masterClrMapping/>
  </p:clrMapOvr>
  <p:transition>
    <p:wheel spokes="3"/>
    <p:sndAc>
      <p:stSnd>
        <p:snd r:embed="rId3" name="chimes.wav"/>
      </p:stSnd>
    </p:sndAc>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endParaRPr lang="en-US" altLang="en-US"/>
          </a:p>
        </p:txBody>
      </p:sp>
      <p:sp>
        <p:nvSpPr>
          <p:cNvPr id="24579" name="Rectangle 3"/>
          <p:cNvSpPr>
            <a:spLocks noGrp="1" noChangeArrowheads="1"/>
          </p:cNvSpPr>
          <p:nvPr>
            <p:ph type="body" idx="1"/>
          </p:nvPr>
        </p:nvSpPr>
        <p:spPr/>
        <p:txBody>
          <a:bodyPr/>
          <a:lstStyle/>
          <a:p>
            <a:pPr eaLnBrk="1" hangingPunct="1"/>
            <a:endParaRPr lang="en-US" altLang="en-US"/>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855"/>
            <a:ext cx="9156458" cy="6871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32297142"/>
      </p:ext>
    </p:extLst>
  </p:cSld>
  <p:clrMapOvr>
    <a:masterClrMapping/>
  </p:clrMapOvr>
  <p:transition>
    <p:wheel spokes="3"/>
    <p:sndAc>
      <p:stSnd>
        <p:snd r:embed="rId3" name="chimes.wav"/>
      </p:stSnd>
    </p:sndAc>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GA dien tu hien\anh day hoc\trung thu\7_82.jpg"/>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descr="D:\GA dien tu hien\anh day hoc\trung thu\1190344419_nv.jpg"/>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D:\GA dien tu hien\anh day hoc\trung thu\Rong%20ran%20len%20may%20theo%20Su%20tu2.jpg"/>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10024241"/>
      </p:ext>
    </p:extLst>
  </p:cSld>
  <p:clrMapOvr>
    <a:masterClrMapping/>
  </p:clrMapOvr>
  <p:transition>
    <p:wheel spokes="3"/>
    <p:sndAc>
      <p:stSnd>
        <p:snd r:embed="rId6"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diamond(in)">
                                      <p:cBhvr>
                                        <p:cTn id="7" dur="3000"/>
                                        <p:tgtEl>
                                          <p:spTgt spid="37890"/>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37891"/>
                                        </p:tgtEl>
                                        <p:attrNameLst>
                                          <p:attrName>style.visibility</p:attrName>
                                        </p:attrNameLst>
                                      </p:cBhvr>
                                      <p:to>
                                        <p:strVal val="visible"/>
                                      </p:to>
                                    </p:set>
                                    <p:animEffect transition="in" filter="diamond(in)">
                                      <p:cBhvr>
                                        <p:cTn id="11" dur="3000"/>
                                        <p:tgtEl>
                                          <p:spTgt spid="37891"/>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37892"/>
                                        </p:tgtEl>
                                        <p:attrNameLst>
                                          <p:attrName>style.visibility</p:attrName>
                                        </p:attrNameLst>
                                      </p:cBhvr>
                                      <p:to>
                                        <p:strVal val="visible"/>
                                      </p:to>
                                    </p:set>
                                    <p:animEffect transition="in" filter="diamond(in)">
                                      <p:cBhvr>
                                        <p:cTn id="15" dur="3000"/>
                                        <p:tgtEl>
                                          <p:spTgt spid="37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endParaRPr lang="en-US" altLang="en-US"/>
          </a:p>
        </p:txBody>
      </p:sp>
      <p:sp>
        <p:nvSpPr>
          <p:cNvPr id="26627" name="Rectangle 3"/>
          <p:cNvSpPr>
            <a:spLocks noGrp="1" noChangeArrowheads="1"/>
          </p:cNvSpPr>
          <p:nvPr>
            <p:ph type="body" idx="1"/>
          </p:nvPr>
        </p:nvSpPr>
        <p:spPr/>
        <p:txBody>
          <a:bodyPr/>
          <a:lstStyle/>
          <a:p>
            <a:pPr eaLnBrk="1" hangingPunct="1"/>
            <a:endParaRPr lang="en-US" altLang="en-US"/>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10513428"/>
      </p:ext>
    </p:extLst>
  </p:cSld>
  <p:clrMapOvr>
    <a:masterClrMapping/>
  </p:clrMapOvr>
  <p:transition>
    <p:wheel spokes="3"/>
    <p:sndAc>
      <p:stSnd>
        <p:snd r:embed="rId3" name="chimes.wav"/>
      </p:stSnd>
    </p:sndAc>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9144000" cy="6948488"/>
            <a:chOff x="0" y="0"/>
            <a:chExt cx="5760" cy="4377"/>
          </a:xfrm>
        </p:grpSpPr>
        <p:pic>
          <p:nvPicPr>
            <p:cNvPr id="27652"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1" name="Text Box 14"/>
          <p:cNvSpPr txBox="1">
            <a:spLocks noChangeArrowheads="1"/>
          </p:cNvSpPr>
          <p:nvPr/>
        </p:nvSpPr>
        <p:spPr bwMode="auto">
          <a:xfrm>
            <a:off x="1562100" y="2120900"/>
            <a:ext cx="6019800"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800" b="1">
                <a:solidFill>
                  <a:srgbClr val="C00000"/>
                </a:solidFill>
                <a:latin typeface="Times New Roman" pitchFamily="18" charset="0"/>
              </a:rPr>
              <a:t>Hoạt động 3:</a:t>
            </a:r>
          </a:p>
          <a:p>
            <a:pPr algn="ctr" eaLnBrk="1" fontAlgn="base" hangingPunct="1">
              <a:spcBef>
                <a:spcPct val="50000"/>
              </a:spcBef>
              <a:spcAft>
                <a:spcPct val="0"/>
              </a:spcAft>
              <a:buFontTx/>
              <a:buNone/>
            </a:pPr>
            <a:r>
              <a:rPr lang="en-US" altLang="en-US" sz="4800" b="1">
                <a:solidFill>
                  <a:srgbClr val="0000FF"/>
                </a:solidFill>
                <a:latin typeface="Times New Roman" pitchFamily="18" charset="0"/>
              </a:rPr>
              <a:t>Trò chơi: Cọp ơi, cậu ở đâu thế?</a:t>
            </a:r>
          </a:p>
        </p:txBody>
      </p:sp>
    </p:spTree>
    <p:custDataLst>
      <p:tags r:id="rId1"/>
    </p:custDataLst>
    <p:extLst>
      <p:ext uri="{BB962C8B-B14F-4D97-AF65-F5344CB8AC3E}">
        <p14:creationId xmlns:p14="http://schemas.microsoft.com/office/powerpoint/2010/main" val="2380442535"/>
      </p:ext>
    </p:extLst>
  </p:cSld>
  <p:clrMapOvr>
    <a:masterClrMapping/>
  </p:clrMapOvr>
  <p:transition>
    <p:wheel spokes="3"/>
    <p:sndAc>
      <p:stSnd>
        <p:snd r:embed="rId3" name="chimes.wav"/>
      </p:stSnd>
    </p:sndAc>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User\Desktop\Tap huan MN Thuy Phuong 2018\File nguon Game\Cop oi cau o dau\dũ liẹu\ppt\media\imag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25"/>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647896" y="71398"/>
            <a:ext cx="7264162" cy="2339098"/>
          </a:xfrm>
          <a:prstGeom prst="rect">
            <a:avLst/>
          </a:prstGeom>
          <a:noFill/>
        </p:spPr>
        <p:txBody>
          <a:bodyPr wrap="none" lIns="121917" tIns="60958" rIns="121917" bIns="6095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7200" b="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Cọp ơi! </a:t>
            </a:r>
          </a:p>
          <a:p>
            <a:pPr algn="ctr" fontAlgn="base">
              <a:spcBef>
                <a:spcPct val="0"/>
              </a:spcBef>
              <a:spcAft>
                <a:spcPct val="0"/>
              </a:spcAft>
              <a:defRPr/>
            </a:pPr>
            <a:r>
              <a:rPr lang="en-US" sz="7200" b="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Cậu ở đâu thế ?</a:t>
            </a:r>
          </a:p>
        </p:txBody>
      </p:sp>
      <p:pic>
        <p:nvPicPr>
          <p:cNvPr id="28676"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454025" y="4052888"/>
            <a:ext cx="208597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2844800" y="2722179"/>
            <a:ext cx="3787523" cy="2133600"/>
          </a:xfrm>
          <a:prstGeom prst="rect">
            <a:avLst/>
          </a:prstGeom>
          <a:noFill/>
        </p:spPr>
        <p:txBody>
          <a:bodyPr wrap="none" lIns="121917" tIns="60958" rIns="121917" bIns="60958">
            <a:prstTxWarp prst="textFadeLeft">
              <a:avLst/>
            </a:prstTxWarp>
            <a:spAutoFit/>
          </a:bodyPr>
          <a:lstStyle/>
          <a:p>
            <a:pPr fontAlgn="base">
              <a:spcBef>
                <a:spcPct val="0"/>
              </a:spcBef>
              <a:spcAft>
                <a:spcPct val="0"/>
              </a:spcAft>
              <a:defRPr/>
            </a:pPr>
            <a:r>
              <a:rPr lang="en-US" b="1" dirty="0">
                <a:solidFill>
                  <a:srgbClr val="FF0000"/>
                </a:solidFill>
                <a:cs typeface="Arial" pitchFamily="34" charset="0"/>
              </a:rPr>
              <a:t>TỚ SẼ TÌM RA CẬU</a:t>
            </a:r>
          </a:p>
        </p:txBody>
      </p:sp>
      <p:pic>
        <p:nvPicPr>
          <p:cNvPr id="28678" name="Crystal.mp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4400" y="71882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7663" y="841375"/>
            <a:ext cx="39243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95775" y="4297363"/>
            <a:ext cx="27559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1175" y="3484563"/>
            <a:ext cx="3524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C:\Users\ADMIN\Desktop\Tai nguyen thiet ke tro choi\Bảng gỗ\bat dau.png">
            <a:hlinkClick r:id="" action="ppaction://hlinkshowjump?jump=nextslid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1675" y="5994400"/>
            <a:ext cx="2092325"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224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41" presetClass="entr" presetSubtype="0" repeatCount="indefinite" fill="hold" nodeType="withEffect">
                                  <p:stCondLst>
                                    <p:cond delay="0"/>
                                  </p:stCondLst>
                                  <p:iterate type="lt">
                                    <p:tmPct val="10000"/>
                                  </p:iterate>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14"/>
                                        </p:tgtEl>
                                        <p:attrNameLst>
                                          <p:attrName>ppt_y</p:attrName>
                                        </p:attrNameLst>
                                      </p:cBhvr>
                                      <p:tavLst>
                                        <p:tav tm="0">
                                          <p:val>
                                            <p:strVal val="#ppt_y"/>
                                          </p:val>
                                        </p:tav>
                                        <p:tav tm="100000">
                                          <p:val>
                                            <p:strVal val="#ppt_y"/>
                                          </p:val>
                                        </p:tav>
                                      </p:tavLst>
                                    </p:anim>
                                    <p:anim calcmode="lin" valueType="num">
                                      <p:cBhvr>
                                        <p:cTn id="12"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14"/>
                                        </p:tgtEl>
                                      </p:cBhvr>
                                    </p:animEffect>
                                  </p:childTnLst>
                                </p:cTn>
                              </p:par>
                            </p:childTnLst>
                          </p:cTn>
                        </p:par>
                        <p:par>
                          <p:cTn id="15" fill="hold" nodeType="afterGroup">
                            <p:stCondLst>
                              <p:cond delay="105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User\Desktop\Tap huan MN Thuy Phuong 2018\File nguon Game\Cop oi cau o dau\dũ liẹu\ppt\media\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31750"/>
            <a:ext cx="9193213"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219200" y="-25400"/>
            <a:ext cx="7865829" cy="943848"/>
          </a:xfrm>
          <a:prstGeom prst="rect">
            <a:avLst/>
          </a:prstGeom>
          <a:noFill/>
        </p:spPr>
        <p:txBody>
          <a:bodyPr wrap="none" lIns="121917" tIns="60958" rIns="121917" bIns="6095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Cọp</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ơi</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Cậu</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ở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đâu</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 </a:t>
            </a:r>
            <a:r>
              <a:rPr lang="en-US" sz="5300" b="1" dirty="0" err="1">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thế</a:t>
            </a:r>
            <a:r>
              <a:rPr lang="en-US" sz="53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rPr>
              <a:t>?</a:t>
            </a:r>
          </a:p>
        </p:txBody>
      </p:sp>
      <p:pic>
        <p:nvPicPr>
          <p:cNvPr id="29700"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5656263"/>
            <a:ext cx="132715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Crystal.mp3">
            <a:hlinkClick r:id="" action="ppaction://media"/>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4400" y="71882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550" y="71438"/>
            <a:ext cx="31083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84563" y="5105400"/>
            <a:ext cx="27559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5050" y="5378450"/>
            <a:ext cx="3524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1695" y="1803401"/>
            <a:ext cx="1854200" cy="18669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89600" y="1020063"/>
            <a:ext cx="1854200" cy="18669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31378" y="3297604"/>
            <a:ext cx="1841500" cy="18288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38899" y="3124201"/>
            <a:ext cx="1816100" cy="1841500"/>
          </a:xfrm>
          <a:prstGeom prst="rect">
            <a:avLst/>
          </a:prstGeom>
          <a:noFill/>
          <a:ln>
            <a:noFill/>
          </a:ln>
          <a:effectLst/>
          <a:scene3d>
            <a:camera prst="orthographicFront"/>
            <a:lightRig rig="threePt" dir="t"/>
          </a:scene3d>
          <a:sp3d>
            <a:bevelT prst="convex"/>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ction Button: Home 1">
            <a:hlinkClick r:id="rId16" action="ppaction://hlinksldjump" highlightClick="1"/>
          </p:cNvPr>
          <p:cNvSpPr/>
          <p:nvPr/>
        </p:nvSpPr>
        <p:spPr>
          <a:xfrm>
            <a:off x="8636000" y="6291263"/>
            <a:ext cx="508000" cy="566737"/>
          </a:xfrm>
          <a:prstGeom prst="actionButtonHom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fontAlgn="base">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424437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2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42" presetClass="exit" presetSubtype="0" fill="hold" nodeType="clickEffect">
                                  <p:stCondLst>
                                    <p:cond delay="0"/>
                                  </p:stCondLst>
                                  <p:childTnLst>
                                    <p:animEffect transition="out" filter="fade">
                                      <p:cBhvr>
                                        <p:cTn id="12" dur="1000"/>
                                        <p:tgtEl>
                                          <p:spTgt spid="1026"/>
                                        </p:tgtEl>
                                      </p:cBhvr>
                                    </p:animEffect>
                                    <p:anim calcmode="lin" valueType="num">
                                      <p:cBhvr>
                                        <p:cTn id="13" dur="1000"/>
                                        <p:tgtEl>
                                          <p:spTgt spid="1026"/>
                                        </p:tgtEl>
                                        <p:attrNameLst>
                                          <p:attrName>ppt_x</p:attrName>
                                        </p:attrNameLst>
                                      </p:cBhvr>
                                      <p:tavLst>
                                        <p:tav tm="0">
                                          <p:val>
                                            <p:strVal val="ppt_x"/>
                                          </p:val>
                                        </p:tav>
                                        <p:tav tm="100000">
                                          <p:val>
                                            <p:strVal val="ppt_x"/>
                                          </p:val>
                                        </p:tav>
                                      </p:tavLst>
                                    </p:anim>
                                    <p:anim calcmode="lin" valueType="num">
                                      <p:cBhvr>
                                        <p:cTn id="14" dur="1000"/>
                                        <p:tgtEl>
                                          <p:spTgt spid="1026"/>
                                        </p:tgtEl>
                                        <p:attrNameLst>
                                          <p:attrName>ppt_y</p:attrName>
                                        </p:attrNameLst>
                                      </p:cBhvr>
                                      <p:tavLst>
                                        <p:tav tm="0">
                                          <p:val>
                                            <p:strVal val="ppt_y"/>
                                          </p:val>
                                        </p:tav>
                                        <p:tav tm="100000">
                                          <p:val>
                                            <p:strVal val="ppt_y+.1"/>
                                          </p:val>
                                        </p:tav>
                                      </p:tavLst>
                                    </p:anim>
                                    <p:set>
                                      <p:cBhvr>
                                        <p:cTn id="15" dur="1" fill="hold">
                                          <p:stCondLst>
                                            <p:cond delay="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16" restart="whenNotActive" fill="hold" evtFilter="cancelBubble" nodeType="interactiveSeq">
                <p:stCondLst>
                  <p:cond evt="onClick" delay="0">
                    <p:tgtEl>
                      <p:spTgt spid="1027"/>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42" presetClass="exit" presetSubtype="0" fill="hold" nodeType="clickEffect">
                                  <p:stCondLst>
                                    <p:cond delay="0"/>
                                  </p:stCondLst>
                                  <p:childTnLst>
                                    <p:animEffect transition="out" filter="fade">
                                      <p:cBhvr>
                                        <p:cTn id="20" dur="1000"/>
                                        <p:tgtEl>
                                          <p:spTgt spid="1027"/>
                                        </p:tgtEl>
                                      </p:cBhvr>
                                    </p:animEffect>
                                    <p:anim calcmode="lin" valueType="num">
                                      <p:cBhvr>
                                        <p:cTn id="21" dur="1000"/>
                                        <p:tgtEl>
                                          <p:spTgt spid="1027"/>
                                        </p:tgtEl>
                                        <p:attrNameLst>
                                          <p:attrName>ppt_x</p:attrName>
                                        </p:attrNameLst>
                                      </p:cBhvr>
                                      <p:tavLst>
                                        <p:tav tm="0">
                                          <p:val>
                                            <p:strVal val="ppt_x"/>
                                          </p:val>
                                        </p:tav>
                                        <p:tav tm="100000">
                                          <p:val>
                                            <p:strVal val="ppt_x"/>
                                          </p:val>
                                        </p:tav>
                                      </p:tavLst>
                                    </p:anim>
                                    <p:anim calcmode="lin" valueType="num">
                                      <p:cBhvr>
                                        <p:cTn id="22" dur="1000"/>
                                        <p:tgtEl>
                                          <p:spTgt spid="1027"/>
                                        </p:tgtEl>
                                        <p:attrNameLst>
                                          <p:attrName>ppt_y</p:attrName>
                                        </p:attrNameLst>
                                      </p:cBhvr>
                                      <p:tavLst>
                                        <p:tav tm="0">
                                          <p:val>
                                            <p:strVal val="ppt_y"/>
                                          </p:val>
                                        </p:tav>
                                        <p:tav tm="100000">
                                          <p:val>
                                            <p:strVal val="ppt_y+.1"/>
                                          </p:val>
                                        </p:tav>
                                      </p:tavLst>
                                    </p:anim>
                                    <p:set>
                                      <p:cBhvr>
                                        <p:cTn id="23" dur="1" fill="hold">
                                          <p:stCondLst>
                                            <p:cond delay="999"/>
                                          </p:stCondLst>
                                        </p:cTn>
                                        <p:tgtEl>
                                          <p:spTgt spid="1027"/>
                                        </p:tgtEl>
                                        <p:attrNameLst>
                                          <p:attrName>style.visibility</p:attrName>
                                        </p:attrNameLst>
                                      </p:cBhvr>
                                      <p:to>
                                        <p:strVal val="hidden"/>
                                      </p:to>
                                    </p:set>
                                  </p:childTnLst>
                                </p:cTn>
                              </p:par>
                            </p:childTnLst>
                          </p:cTn>
                        </p:par>
                      </p:childTnLst>
                    </p:cTn>
                  </p:par>
                </p:childTnLst>
              </p:cTn>
              <p:nextCondLst>
                <p:cond evt="onClick" delay="0">
                  <p:tgtEl>
                    <p:spTgt spid="1027"/>
                  </p:tgtEl>
                </p:cond>
              </p:nextCondLst>
            </p:seq>
            <p:seq concurrent="1" nextAc="seek">
              <p:cTn id="24" restart="whenNotActive" fill="hold" evtFilter="cancelBubble" nodeType="interactiveSeq">
                <p:stCondLst>
                  <p:cond evt="onClick" delay="0">
                    <p:tgtEl>
                      <p:spTgt spid="1028"/>
                    </p:tgtEl>
                  </p:cond>
                </p:stCondLst>
                <p:endSync evt="end" delay="0">
                  <p:rtn val="all"/>
                </p:endSync>
                <p:childTnLst>
                  <p:par>
                    <p:cTn id="25" fill="hold" nodeType="clickPar">
                      <p:stCondLst>
                        <p:cond delay="0"/>
                      </p:stCondLst>
                      <p:childTnLst>
                        <p:par>
                          <p:cTn id="26" fill="hold" nodeType="withGroup">
                            <p:stCondLst>
                              <p:cond delay="0"/>
                            </p:stCondLst>
                            <p:childTnLst>
                              <p:par>
                                <p:cTn id="27" presetID="42" presetClass="exit" presetSubtype="0" fill="hold" nodeType="clickEffect">
                                  <p:stCondLst>
                                    <p:cond delay="0"/>
                                  </p:stCondLst>
                                  <p:childTnLst>
                                    <p:animEffect transition="out" filter="fade">
                                      <p:cBhvr>
                                        <p:cTn id="28" dur="1000"/>
                                        <p:tgtEl>
                                          <p:spTgt spid="1028"/>
                                        </p:tgtEl>
                                      </p:cBhvr>
                                    </p:animEffect>
                                    <p:anim calcmode="lin" valueType="num">
                                      <p:cBhvr>
                                        <p:cTn id="29" dur="1000"/>
                                        <p:tgtEl>
                                          <p:spTgt spid="1028"/>
                                        </p:tgtEl>
                                        <p:attrNameLst>
                                          <p:attrName>ppt_x</p:attrName>
                                        </p:attrNameLst>
                                      </p:cBhvr>
                                      <p:tavLst>
                                        <p:tav tm="0">
                                          <p:val>
                                            <p:strVal val="ppt_x"/>
                                          </p:val>
                                        </p:tav>
                                        <p:tav tm="100000">
                                          <p:val>
                                            <p:strVal val="ppt_x"/>
                                          </p:val>
                                        </p:tav>
                                      </p:tavLst>
                                    </p:anim>
                                    <p:anim calcmode="lin" valueType="num">
                                      <p:cBhvr>
                                        <p:cTn id="30" dur="1000"/>
                                        <p:tgtEl>
                                          <p:spTgt spid="1028"/>
                                        </p:tgtEl>
                                        <p:attrNameLst>
                                          <p:attrName>ppt_y</p:attrName>
                                        </p:attrNameLst>
                                      </p:cBhvr>
                                      <p:tavLst>
                                        <p:tav tm="0">
                                          <p:val>
                                            <p:strVal val="ppt_y"/>
                                          </p:val>
                                        </p:tav>
                                        <p:tav tm="100000">
                                          <p:val>
                                            <p:strVal val="ppt_y+.1"/>
                                          </p:val>
                                        </p:tav>
                                      </p:tavLst>
                                    </p:anim>
                                    <p:set>
                                      <p:cBhvr>
                                        <p:cTn id="31" dur="1" fill="hold">
                                          <p:stCondLst>
                                            <p:cond delay="9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32" restart="whenNotActive" fill="hold" evtFilter="cancelBubble" nodeType="interactiveSeq">
                <p:stCondLst>
                  <p:cond evt="onClick" delay="0">
                    <p:tgtEl>
                      <p:spTgt spid="1029"/>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42" presetClass="exit" presetSubtype="0" fill="hold" nodeType="clickEffect">
                                  <p:stCondLst>
                                    <p:cond delay="0"/>
                                  </p:stCondLst>
                                  <p:childTnLst>
                                    <p:animEffect transition="out" filter="fade">
                                      <p:cBhvr>
                                        <p:cTn id="36" dur="1000"/>
                                        <p:tgtEl>
                                          <p:spTgt spid="1029"/>
                                        </p:tgtEl>
                                      </p:cBhvr>
                                    </p:animEffect>
                                    <p:anim calcmode="lin" valueType="num">
                                      <p:cBhvr>
                                        <p:cTn id="37" dur="1000"/>
                                        <p:tgtEl>
                                          <p:spTgt spid="1029"/>
                                        </p:tgtEl>
                                        <p:attrNameLst>
                                          <p:attrName>ppt_x</p:attrName>
                                        </p:attrNameLst>
                                      </p:cBhvr>
                                      <p:tavLst>
                                        <p:tav tm="0">
                                          <p:val>
                                            <p:strVal val="ppt_x"/>
                                          </p:val>
                                        </p:tav>
                                        <p:tav tm="100000">
                                          <p:val>
                                            <p:strVal val="ppt_x"/>
                                          </p:val>
                                        </p:tav>
                                      </p:tavLst>
                                    </p:anim>
                                    <p:anim calcmode="lin" valueType="num">
                                      <p:cBhvr>
                                        <p:cTn id="38" dur="1000"/>
                                        <p:tgtEl>
                                          <p:spTgt spid="1029"/>
                                        </p:tgtEl>
                                        <p:attrNameLst>
                                          <p:attrName>ppt_y</p:attrName>
                                        </p:attrNameLst>
                                      </p:cBhvr>
                                      <p:tavLst>
                                        <p:tav tm="0">
                                          <p:val>
                                            <p:strVal val="ppt_y"/>
                                          </p:val>
                                        </p:tav>
                                        <p:tav tm="100000">
                                          <p:val>
                                            <p:strVal val="ppt_y+.1"/>
                                          </p:val>
                                        </p:tav>
                                      </p:tavLst>
                                    </p:anim>
                                    <p:set>
                                      <p:cBhvr>
                                        <p:cTn id="39" dur="1" fill="hold">
                                          <p:stCondLst>
                                            <p:cond delay="999"/>
                                          </p:stCondLst>
                                        </p:cTn>
                                        <p:tgtEl>
                                          <p:spTgt spid="1029"/>
                                        </p:tgtEl>
                                        <p:attrNameLst>
                                          <p:attrName>style.visibility</p:attrName>
                                        </p:attrNameLst>
                                      </p:cBhvr>
                                      <p:to>
                                        <p:strVal val="hidden"/>
                                      </p:to>
                                    </p:set>
                                  </p:childTnLst>
                                </p:cTn>
                              </p:par>
                            </p:childTnLst>
                          </p:cTn>
                        </p:par>
                      </p:childTnLst>
                    </p:cTn>
                  </p:par>
                </p:childTnLst>
              </p:cTn>
              <p:nextCondLst>
                <p:cond evt="onClick" delay="0">
                  <p:tgtEl>
                    <p:spTgt spid="1029"/>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User\Desktop\Tap huan MN Thuy Phuong 2018\File nguon Game\Cop oi cau o dau\dũ liẹu\ppt\media\ima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0"/>
            <a:ext cx="9197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4308475" y="2882900"/>
            <a:ext cx="1525588" cy="1479550"/>
            <a:chOff x="837434" y="3341516"/>
            <a:chExt cx="1143766" cy="1109571"/>
          </a:xfrm>
        </p:grpSpPr>
        <p:pic>
          <p:nvPicPr>
            <p:cNvPr id="30743" name="Picture 33"/>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4" name="TextBox 34"/>
            <p:cNvSpPr txBox="1">
              <a:spLocks noChangeArrowheads="1"/>
            </p:cNvSpPr>
            <p:nvPr/>
          </p:nvSpPr>
          <p:spPr bwMode="auto">
            <a:xfrm>
              <a:off x="837434" y="3714750"/>
              <a:ext cx="988492"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B. Mùa hè</a:t>
              </a:r>
            </a:p>
          </p:txBody>
        </p:sp>
      </p:grpSp>
      <p:grpSp>
        <p:nvGrpSpPr>
          <p:cNvPr id="45" name="Group 44"/>
          <p:cNvGrpSpPr>
            <a:grpSpLocks/>
          </p:cNvGrpSpPr>
          <p:nvPr/>
        </p:nvGrpSpPr>
        <p:grpSpPr bwMode="auto">
          <a:xfrm>
            <a:off x="7077075" y="3879850"/>
            <a:ext cx="1617663" cy="1479550"/>
            <a:chOff x="816553" y="3341516"/>
            <a:chExt cx="1213313" cy="1109571"/>
          </a:xfrm>
        </p:grpSpPr>
        <p:pic>
          <p:nvPicPr>
            <p:cNvPr id="30741" name="Picture 45"/>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2" name="TextBox 46"/>
            <p:cNvSpPr txBox="1">
              <a:spLocks noChangeArrowheads="1"/>
            </p:cNvSpPr>
            <p:nvPr/>
          </p:nvSpPr>
          <p:spPr bwMode="auto">
            <a:xfrm>
              <a:off x="816553" y="3654996"/>
              <a:ext cx="1213313"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D. Mùa xuân</a:t>
              </a:r>
            </a:p>
          </p:txBody>
        </p:sp>
      </p:grpSp>
      <p:pic>
        <p:nvPicPr>
          <p:cNvPr id="22"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32000" y="5303838"/>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1025"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285.wav">
            <a:hlinkClick r:id="" action="ppaction://media"/>
          </p:cNvPr>
          <p:cNvPicPr>
            <a:picLocks noChangeAspect="1"/>
          </p:cNvPicPr>
          <p:nvPr>
            <a:wavAudioFile r:embed="rId1" name="DF056017.wav"/>
          </p:nvPr>
        </p:nvPicPr>
        <p:blipFill>
          <a:blip r:embed="rId8">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magic.wav">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chon sai.wma">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1" name="vui mung nhay.wma">
            <a:hlinkClick r:id="" action="ppaction://media"/>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266825" y="962025"/>
            <a:ext cx="61404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Tết trung thu diễn ra mùa nào </a:t>
            </a:r>
          </a:p>
          <a:p>
            <a:pPr eaLnBrk="1" fontAlgn="base" hangingPunct="1">
              <a:spcBef>
                <a:spcPct val="0"/>
              </a:spcBef>
              <a:spcAft>
                <a:spcPct val="0"/>
              </a:spcAft>
              <a:buFontTx/>
              <a:buNone/>
            </a:pPr>
            <a:r>
              <a:rPr lang="en-US" altLang="en-US" b="1">
                <a:solidFill>
                  <a:srgbClr val="FFFFFF"/>
                </a:solidFill>
              </a:rPr>
              <a:t>trong năm? </a:t>
            </a:r>
          </a:p>
        </p:txBody>
      </p:sp>
      <p:grpSp>
        <p:nvGrpSpPr>
          <p:cNvPr id="42" name="Group 41"/>
          <p:cNvGrpSpPr>
            <a:grpSpLocks/>
          </p:cNvGrpSpPr>
          <p:nvPr/>
        </p:nvGrpSpPr>
        <p:grpSpPr bwMode="auto">
          <a:xfrm>
            <a:off x="4953000" y="4911725"/>
            <a:ext cx="1698625" cy="1479550"/>
            <a:chOff x="832209" y="3341516"/>
            <a:chExt cx="1273425" cy="1109571"/>
          </a:xfrm>
        </p:grpSpPr>
        <p:pic>
          <p:nvPicPr>
            <p:cNvPr id="30739" name="Picture 42"/>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0" name="TextBox 43"/>
            <p:cNvSpPr txBox="1">
              <a:spLocks noChangeArrowheads="1"/>
            </p:cNvSpPr>
            <p:nvPr/>
          </p:nvSpPr>
          <p:spPr bwMode="auto">
            <a:xfrm>
              <a:off x="832209" y="3621474"/>
              <a:ext cx="127342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C. Mùa đ</a:t>
              </a:r>
              <a:r>
                <a:rPr lang="en-US" altLang="en-US" sz="2400" b="1">
                  <a:solidFill>
                    <a:srgbClr val="FFFFFF"/>
                  </a:solidFill>
                  <a:latin typeface="Times New Roman" pitchFamily="18" charset="0"/>
                  <a:cs typeface="Times New Roman" pitchFamily="18" charset="0"/>
                </a:rPr>
                <a:t>ông</a:t>
              </a:r>
            </a:p>
          </p:txBody>
        </p:sp>
      </p:grpSp>
      <p:grpSp>
        <p:nvGrpSpPr>
          <p:cNvPr id="29" name="Group 28"/>
          <p:cNvGrpSpPr>
            <a:grpSpLocks/>
          </p:cNvGrpSpPr>
          <p:nvPr/>
        </p:nvGrpSpPr>
        <p:grpSpPr bwMode="auto">
          <a:xfrm>
            <a:off x="1762125" y="5053013"/>
            <a:ext cx="1517650" cy="1479550"/>
            <a:chOff x="842620" y="3341516"/>
            <a:chExt cx="1138580" cy="1109571"/>
          </a:xfrm>
        </p:grpSpPr>
        <p:pic>
          <p:nvPicPr>
            <p:cNvPr id="30737" name="Picture 18"/>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8" name="TextBox 27"/>
            <p:cNvSpPr txBox="1">
              <a:spLocks noChangeArrowheads="1"/>
            </p:cNvSpPr>
            <p:nvPr/>
          </p:nvSpPr>
          <p:spPr bwMode="auto">
            <a:xfrm>
              <a:off x="891312" y="3753190"/>
              <a:ext cx="1084673"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A. Mùa thu</a:t>
              </a:r>
              <a:endParaRPr lang="en-US" altLang="en-US" sz="2700" b="1">
                <a:solidFill>
                  <a:srgbClr val="FFFFFF"/>
                </a:solidFill>
                <a:latin typeface="Times New Roman" pitchFamily="18" charset="0"/>
                <a:cs typeface="Times New Roman" pitchFamily="18" charset="0"/>
              </a:endParaRPr>
            </a:p>
          </p:txBody>
        </p:sp>
      </p:grpSp>
      <p:pic>
        <p:nvPicPr>
          <p:cNvPr id="66" name="Picture 6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flipH="1">
            <a:off x="66675" y="4038600"/>
            <a:ext cx="1420813"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6" name="Picture 5" descr="C:\Users\ADMIN\Desktop\Tai nguyen thiet ke tro choi\Bảng gỗ\tro ve.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025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050"/>
                            </p:stCondLst>
                            <p:childTnLst>
                              <p:par>
                                <p:cTn id="13" presetID="47"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050"/>
                            </p:stCondLst>
                            <p:childTnLst>
                              <p:par>
                                <p:cTn id="19" presetID="47" presetClass="entr" presetSubtype="0"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050"/>
                            </p:stCondLst>
                            <p:childTnLst>
                              <p:par>
                                <p:cTn id="25" presetID="47"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0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0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3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86 2.09877E-6 -0.23889 0.00802 -0.24282 0.0179 C -0.24699 0.02901 -0.24907 0.04197 -0.25092 0.05494 C -0.25301 0.0679 -0.25092 0.07901 -0.24907 0.09105 C -0.24699 0.10216 -0.24398 0.11389 -0.23657 0.12407 C -0.23078 0.13395 -0.22083 0.14197 -0.20949 0.14815 C -0.1993 0.15401 -0.18703 0.15802 -0.17523 0.15987 C -0.16296 0.16203 -0.15092 0.16203 -0.13958 0.15987 C -0.12754 0.15802 -0.11643 0.15308 -0.10764 0.14506 C -0.09791 0.13796 -0.09004 0.12901 -0.08611 0.1179 C -0.08125 0.10802 -0.07939 0.09413 -0.07939 0.08302 C -0.07801 0.07191 -0.07939 0.05895 -0.08449 0.04784 C -0.08912 0.03796 -0.09791 0.02994 -0.11018 0.02592 C -0.12268 0.02284 -0.13495 0.02685 -0.14282 0.03395 C -0.14977 0.04105 -0.15486 0.05185 -0.15625 0.06512 C -0.15625 0.07808 -0.15486 0.09012 -0.14977 0.1 C -0.14467 0.10987 -0.14606 0.11203 -0.12569 0.125 C -0.10764 0.13889 -0.08912 0.13487 -0.07801 0.13611 C -0.06713 0.13611 -0.0581 0.1321 -0.04676 0.12808 C -0.03426 0.12315 -0.0243 0.11389 -0.01713 0.10586 C -0.01018 0.09815 -0.0076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7037E-7 3.7037E-7 L -0.03264 -0.14722 C -0.03935 -0.18025 -0.04954 -0.19815 -0.06042 -0.19815 C -0.07245 -0.19815 -0.08218 -0.18025 -0.08866 -0.14722 L -0.12107 3.7037E-7 " pathEditMode="relative" rAng="0" ptsTypes="AAAAA">
                                      <p:cBhvr>
                                        <p:cTn id="50" dur="2000" fill="hold"/>
                                        <p:tgtEl>
                                          <p:spTgt spid="29"/>
                                        </p:tgtEl>
                                        <p:attrNameLst>
                                          <p:attrName>ppt_x</p:attrName>
                                          <p:attrName>ppt_y</p:attrName>
                                        </p:attrNameLst>
                                      </p:cBhvr>
                                      <p:rCtr x="-6065"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4.81481E-6 3.20988E-6 L -0.03263 -0.14723 C -0.03935 -0.18025 -0.04953 -0.19815 -0.06041 -0.19815 C -0.07222 -0.19815 -0.08217 -0.18025 -0.08865 -0.14723 L -0.12106 3.20988E-6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68" dur="2000" fill="hold"/>
                                        <p:tgtEl>
                                          <p:spTgt spid="42"/>
                                        </p:tgtEl>
                                        <p:attrNameLst>
                                          <p:attrName>ppt_x</p:attrName>
                                          <p:attrName>ppt_y</p:attrName>
                                        </p:attrNameLst>
                                      </p:cBhvr>
                                      <p:rCtr x="-6059"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p:cNvGrpSpPr>
            <a:grpSpLocks/>
          </p:cNvGrpSpPr>
          <p:nvPr/>
        </p:nvGrpSpPr>
        <p:grpSpPr bwMode="auto">
          <a:xfrm>
            <a:off x="7112000" y="3879850"/>
            <a:ext cx="1517650" cy="1479550"/>
            <a:chOff x="842620" y="3341516"/>
            <a:chExt cx="1138580" cy="1109571"/>
          </a:xfrm>
        </p:grpSpPr>
        <p:pic>
          <p:nvPicPr>
            <p:cNvPr id="31767" name="Picture 45"/>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8" name="TextBox 46"/>
            <p:cNvSpPr txBox="1">
              <a:spLocks noChangeArrowheads="1"/>
            </p:cNvSpPr>
            <p:nvPr/>
          </p:nvSpPr>
          <p:spPr bwMode="auto">
            <a:xfrm>
              <a:off x="880577" y="3714750"/>
              <a:ext cx="902201"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Quả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bóng</a:t>
              </a:r>
            </a:p>
          </p:txBody>
        </p:sp>
      </p:grpSp>
      <p:pic>
        <p:nvPicPr>
          <p:cNvPr id="22"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02100" y="4297363"/>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3606800" y="3889375"/>
            <a:ext cx="1631950" cy="1477963"/>
            <a:chOff x="800260" y="3341516"/>
            <a:chExt cx="1223300" cy="1109571"/>
          </a:xfrm>
        </p:grpSpPr>
        <p:pic>
          <p:nvPicPr>
            <p:cNvPr id="31765" name="Picture 18"/>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6" name="TextBox 27"/>
            <p:cNvSpPr txBox="1">
              <a:spLocks noChangeArrowheads="1"/>
            </p:cNvSpPr>
            <p:nvPr/>
          </p:nvSpPr>
          <p:spPr bwMode="auto">
            <a:xfrm>
              <a:off x="800260" y="3586692"/>
              <a:ext cx="1223300" cy="62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 Đèn ông</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sao</a:t>
              </a:r>
            </a:p>
          </p:txBody>
        </p:sp>
      </p:grpSp>
      <p:pic>
        <p:nvPicPr>
          <p:cNvPr id="31750" name="Picture 6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2332038" y="2633663"/>
            <a:ext cx="142081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17.wav">
            <a:hlinkClick r:id="" action="ppaction://media"/>
          </p:cNvPr>
          <p:cNvPicPr>
            <a:picLocks noChangeAspect="1"/>
          </p:cNvPicPr>
          <p:nvPr>
            <a:wavAudioFile r:embed="rId1" name="DF056017.wav"/>
          </p:nvPr>
        </p:nvPicPr>
        <p:blipFill>
          <a:blip r:embed="rId9">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magic.wav">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chon sai.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vui mung nhay.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749300" y="1092200"/>
            <a:ext cx="74056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b="1">
                <a:solidFill>
                  <a:srgbClr val="FFFFFF"/>
                </a:solidFill>
              </a:rPr>
              <a:t>Đồ chơi nào thường xuất hiện trong </a:t>
            </a:r>
          </a:p>
          <a:p>
            <a:pPr algn="ctr" eaLnBrk="1" fontAlgn="base" hangingPunct="1">
              <a:spcBef>
                <a:spcPct val="0"/>
              </a:spcBef>
              <a:spcAft>
                <a:spcPct val="0"/>
              </a:spcAft>
              <a:buFontTx/>
              <a:buNone/>
            </a:pPr>
            <a:r>
              <a:rPr lang="en-US" altLang="en-US" b="1">
                <a:solidFill>
                  <a:srgbClr val="FFFFFF"/>
                </a:solidFill>
              </a:rPr>
              <a:t>ngày tết trung thu?</a:t>
            </a:r>
          </a:p>
        </p:txBody>
      </p:sp>
      <p:grpSp>
        <p:nvGrpSpPr>
          <p:cNvPr id="33" name="Group 32"/>
          <p:cNvGrpSpPr>
            <a:grpSpLocks/>
          </p:cNvGrpSpPr>
          <p:nvPr/>
        </p:nvGrpSpPr>
        <p:grpSpPr bwMode="auto">
          <a:xfrm>
            <a:off x="1303338" y="5294313"/>
            <a:ext cx="1612900" cy="1479550"/>
            <a:chOff x="771144" y="3341516"/>
            <a:chExt cx="1210056" cy="1109571"/>
          </a:xfrm>
        </p:grpSpPr>
        <p:pic>
          <p:nvPicPr>
            <p:cNvPr id="31763" name="Picture 33"/>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4" name="TextBox 34"/>
            <p:cNvSpPr txBox="1">
              <a:spLocks noChangeArrowheads="1"/>
            </p:cNvSpPr>
            <p:nvPr/>
          </p:nvSpPr>
          <p:spPr bwMode="auto">
            <a:xfrm>
              <a:off x="771144" y="3714750"/>
              <a:ext cx="1121076" cy="3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A. Búp bê</a:t>
              </a:r>
            </a:p>
          </p:txBody>
        </p:sp>
      </p:grpSp>
      <p:grpSp>
        <p:nvGrpSpPr>
          <p:cNvPr id="42" name="Group 41"/>
          <p:cNvGrpSpPr>
            <a:grpSpLocks/>
          </p:cNvGrpSpPr>
          <p:nvPr/>
        </p:nvGrpSpPr>
        <p:grpSpPr bwMode="auto">
          <a:xfrm>
            <a:off x="4883150" y="5292725"/>
            <a:ext cx="1517650" cy="1479550"/>
            <a:chOff x="842620" y="3341516"/>
            <a:chExt cx="1138580" cy="1109571"/>
          </a:xfrm>
        </p:grpSpPr>
        <p:pic>
          <p:nvPicPr>
            <p:cNvPr id="31761" name="Picture 42"/>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2" name="TextBox 43"/>
            <p:cNvSpPr txBox="1">
              <a:spLocks noChangeArrowheads="1"/>
            </p:cNvSpPr>
            <p:nvPr/>
          </p:nvSpPr>
          <p:spPr bwMode="auto">
            <a:xfrm>
              <a:off x="906432" y="3714750"/>
              <a:ext cx="850489" cy="3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Ô tô</a:t>
              </a:r>
            </a:p>
          </p:txBody>
        </p:sp>
      </p:grpSp>
      <p:pic>
        <p:nvPicPr>
          <p:cNvPr id="31760" name="Picture 5" descr="C:\Users\ADMIN\Desktop\Tai nguyen thiet ke tro choi\Bảng gỗ\tro ve.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10195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6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650"/>
                            </p:stCondLst>
                            <p:childTnLst>
                              <p:par>
                                <p:cTn id="19" presetID="47"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650"/>
                            </p:stCondLst>
                            <p:childTnLst>
                              <p:par>
                                <p:cTn id="25" presetID="47"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6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6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9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4.81481E-6 -1.35802E-6 L -0.03263 -0.14722 C -0.03935 -0.18025 -0.04953 -0.19815 -0.06041 -0.19815 C -0.07222 -0.19815 -0.08217 -0.18025 -0.08865 -0.14722 L -0.12106 -1.35802E-6 " pathEditMode="relative" rAng="0" ptsTypes="AAAAA">
                                      <p:cBhvr>
                                        <p:cTn id="50" dur="2000" fill="hold"/>
                                        <p:tgtEl>
                                          <p:spTgt spid="29"/>
                                        </p:tgtEl>
                                        <p:attrNameLst>
                                          <p:attrName>ppt_x</p:attrName>
                                          <p:attrName>ppt_y</p:attrName>
                                        </p:attrNameLst>
                                      </p:cBhvr>
                                      <p:rCtr x="-6065"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68" dur="2000" fill="hold"/>
                                        <p:tgtEl>
                                          <p:spTgt spid="42"/>
                                        </p:tgtEl>
                                        <p:attrNameLst>
                                          <p:attrName>ppt_x</p:attrName>
                                          <p:attrName>ppt_y</p:attrName>
                                        </p:attrNameLst>
                                      </p:cBhvr>
                                      <p:rCtr x="-6059"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
          <p:cNvGrpSpPr>
            <a:grpSpLocks/>
          </p:cNvGrpSpPr>
          <p:nvPr/>
        </p:nvGrpSpPr>
        <p:grpSpPr bwMode="auto">
          <a:xfrm>
            <a:off x="0" y="0"/>
            <a:ext cx="9144000" cy="6948488"/>
            <a:chOff x="0" y="0"/>
            <a:chExt cx="5760" cy="4377"/>
          </a:xfrm>
        </p:grpSpPr>
        <p:pic>
          <p:nvPicPr>
            <p:cNvPr id="6148"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7" name="Text Box 18"/>
          <p:cNvSpPr txBox="1">
            <a:spLocks noChangeArrowheads="1"/>
          </p:cNvSpPr>
          <p:nvPr/>
        </p:nvSpPr>
        <p:spPr bwMode="auto">
          <a:xfrm>
            <a:off x="1752600" y="1295400"/>
            <a:ext cx="594360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800" b="1">
                <a:solidFill>
                  <a:srgbClr val="C00000"/>
                </a:solidFill>
                <a:latin typeface="Times New Roman" pitchFamily="18" charset="0"/>
              </a:rPr>
              <a:t>Hoạt động 1:</a:t>
            </a:r>
            <a:r>
              <a:rPr lang="en-US" altLang="en-US" sz="4800">
                <a:solidFill>
                  <a:srgbClr val="C00000"/>
                </a:solidFill>
                <a:latin typeface="Times New Roman" pitchFamily="18" charset="0"/>
              </a:rPr>
              <a:t> </a:t>
            </a:r>
          </a:p>
          <a:p>
            <a:pPr eaLnBrk="1" fontAlgn="base" hangingPunct="1">
              <a:spcBef>
                <a:spcPct val="50000"/>
              </a:spcBef>
              <a:spcAft>
                <a:spcPct val="0"/>
              </a:spcAft>
              <a:buFontTx/>
              <a:buNone/>
            </a:pPr>
            <a:r>
              <a:rPr lang="en-US" altLang="en-US" sz="4000">
                <a:solidFill>
                  <a:srgbClr val="0000FF"/>
                </a:solidFill>
                <a:latin typeface="Times New Roman" pitchFamily="18" charset="0"/>
              </a:rPr>
              <a:t>      </a:t>
            </a:r>
            <a:r>
              <a:rPr lang="en-US" altLang="en-US" sz="4000" b="1">
                <a:solidFill>
                  <a:srgbClr val="0000FF"/>
                </a:solidFill>
                <a:latin typeface="Times New Roman" pitchFamily="18" charset="0"/>
              </a:rPr>
              <a:t>Trò chơi: Tom và jery</a:t>
            </a:r>
          </a:p>
        </p:txBody>
      </p:sp>
    </p:spTree>
    <p:custDataLst>
      <p:tags r:id="rId1"/>
    </p:custDataLst>
    <p:extLst>
      <p:ext uri="{BB962C8B-B14F-4D97-AF65-F5344CB8AC3E}">
        <p14:creationId xmlns:p14="http://schemas.microsoft.com/office/powerpoint/2010/main" val="794213970"/>
      </p:ext>
    </p:extLst>
  </p:cSld>
  <p:clrMapOvr>
    <a:masterClrMapping/>
  </p:clrMapOvr>
  <p:transition>
    <p:wheel spokes="3"/>
    <p:sndAc>
      <p:stSnd>
        <p:snd r:embed="rId3" name="chimes.wav"/>
      </p:stSnd>
    </p:sndAc>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p:cNvGrpSpPr>
            <a:grpSpLocks/>
          </p:cNvGrpSpPr>
          <p:nvPr/>
        </p:nvGrpSpPr>
        <p:grpSpPr bwMode="auto">
          <a:xfrm>
            <a:off x="7108825" y="3862388"/>
            <a:ext cx="1517650" cy="1479550"/>
            <a:chOff x="842620" y="3341516"/>
            <a:chExt cx="1138580" cy="1109571"/>
          </a:xfrm>
        </p:grpSpPr>
        <p:pic>
          <p:nvPicPr>
            <p:cNvPr id="32791" name="Picture 45"/>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2" name="TextBox 46"/>
            <p:cNvSpPr txBox="1">
              <a:spLocks noChangeArrowheads="1"/>
            </p:cNvSpPr>
            <p:nvPr/>
          </p:nvSpPr>
          <p:spPr bwMode="auto">
            <a:xfrm>
              <a:off x="857730" y="3714750"/>
              <a:ext cx="947899"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Bánh</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tẻ</a:t>
              </a:r>
            </a:p>
          </p:txBody>
        </p:sp>
      </p:grpSp>
      <p:grpSp>
        <p:nvGrpSpPr>
          <p:cNvPr id="42" name="Group 41"/>
          <p:cNvGrpSpPr>
            <a:grpSpLocks/>
          </p:cNvGrpSpPr>
          <p:nvPr/>
        </p:nvGrpSpPr>
        <p:grpSpPr bwMode="auto">
          <a:xfrm>
            <a:off x="3663950" y="3886200"/>
            <a:ext cx="1517650" cy="1479550"/>
            <a:chOff x="842620" y="3341516"/>
            <a:chExt cx="1138580" cy="1109571"/>
          </a:xfrm>
        </p:grpSpPr>
        <p:pic>
          <p:nvPicPr>
            <p:cNvPr id="32789" name="Picture 42"/>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0" name="TextBox 43"/>
            <p:cNvSpPr txBox="1">
              <a:spLocks noChangeArrowheads="1"/>
            </p:cNvSpPr>
            <p:nvPr/>
          </p:nvSpPr>
          <p:spPr bwMode="auto">
            <a:xfrm>
              <a:off x="934084" y="3441452"/>
              <a:ext cx="992397" cy="90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 Bánh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chưng</a:t>
              </a:r>
            </a:p>
            <a:p>
              <a:pPr algn="ctr" eaLnBrk="1" fontAlgn="base" hangingPunct="1">
                <a:spcBef>
                  <a:spcPct val="0"/>
                </a:spcBef>
                <a:spcAft>
                  <a:spcPct val="0"/>
                </a:spcAft>
                <a:buFontTx/>
                <a:buNone/>
              </a:pPr>
              <a:endParaRPr lang="en-US" altLang="en-US" sz="2400" b="1">
                <a:solidFill>
                  <a:srgbClr val="FFFFFF"/>
                </a:solidFill>
                <a:latin typeface="Times New Roman" pitchFamily="18" charset="0"/>
                <a:cs typeface="Times New Roman" pitchFamily="18" charset="0"/>
              </a:endParaRPr>
            </a:p>
          </p:txBody>
        </p:sp>
      </p:grpSp>
      <p:pic>
        <p:nvPicPr>
          <p:cNvPr id="32773" name="Picture 6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32.wav">
            <a:hlinkClick r:id="" action="ppaction://media"/>
          </p:cNvPr>
          <p:cNvPicPr>
            <a:picLocks noChangeAspect="1"/>
          </p:cNvPicPr>
          <p:nvPr>
            <a:wavAudioFile r:embed="rId1" name="DF056017.wav"/>
          </p:nvPr>
        </p:nvPicPr>
        <p:blipFill>
          <a:blip r:embed="rId7">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magic.wav">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chon sai.wma">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vui mung nhay.wma">
            <a:hlinkClick r:id="" action="ppaction://media"/>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1381125" y="5294313"/>
            <a:ext cx="1517650" cy="1479550"/>
            <a:chOff x="842620" y="3341516"/>
            <a:chExt cx="1138580" cy="1109571"/>
          </a:xfrm>
        </p:grpSpPr>
        <p:pic>
          <p:nvPicPr>
            <p:cNvPr id="32787" name="Picture 33"/>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8" name="TextBox 34"/>
            <p:cNvSpPr txBox="1">
              <a:spLocks noChangeArrowheads="1"/>
            </p:cNvSpPr>
            <p:nvPr/>
          </p:nvSpPr>
          <p:spPr bwMode="auto">
            <a:xfrm>
              <a:off x="879977" y="3714750"/>
              <a:ext cx="903405" cy="38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A. Chè</a:t>
              </a:r>
            </a:p>
          </p:txBody>
        </p:sp>
      </p:grpSp>
      <p:pic>
        <p:nvPicPr>
          <p:cNvPr id="22"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321300" y="5708650"/>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4767263" y="5286375"/>
            <a:ext cx="1638300" cy="1487488"/>
            <a:chOff x="751901" y="3498807"/>
            <a:chExt cx="1229299" cy="1116116"/>
          </a:xfrm>
        </p:grpSpPr>
        <p:pic>
          <p:nvPicPr>
            <p:cNvPr id="32785" name="Picture 18"/>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498807"/>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6" name="TextBox 27"/>
            <p:cNvSpPr txBox="1">
              <a:spLocks noChangeArrowheads="1"/>
            </p:cNvSpPr>
            <p:nvPr/>
          </p:nvSpPr>
          <p:spPr bwMode="auto">
            <a:xfrm>
              <a:off x="751901" y="3714750"/>
              <a:ext cx="1159560" cy="9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Bánh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nướng,</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bánh dẻo </a:t>
              </a:r>
            </a:p>
          </p:txBody>
        </p:sp>
      </p:grpSp>
      <p:pic>
        <p:nvPicPr>
          <p:cNvPr id="66" name="Picture 6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flipH="1">
            <a:off x="4056063" y="4019550"/>
            <a:ext cx="14224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003300" y="962025"/>
            <a:ext cx="73866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Mâm cỗ trung thu thường có những </a:t>
            </a:r>
          </a:p>
          <a:p>
            <a:pPr eaLnBrk="1" fontAlgn="base" hangingPunct="1">
              <a:spcBef>
                <a:spcPct val="0"/>
              </a:spcBef>
              <a:spcAft>
                <a:spcPct val="0"/>
              </a:spcAft>
              <a:buFontTx/>
              <a:buNone/>
            </a:pPr>
            <a:r>
              <a:rPr lang="en-US" altLang="en-US" b="1">
                <a:solidFill>
                  <a:srgbClr val="FFFFFF"/>
                </a:solidFill>
              </a:rPr>
              <a:t>món ăn gì?</a:t>
            </a:r>
          </a:p>
        </p:txBody>
      </p:sp>
      <p:pic>
        <p:nvPicPr>
          <p:cNvPr id="32784" name="Picture 5" descr="C:\Users\ADMIN\Desktop\Tai nguyen thiet ke tro choi\Bảng gỗ\tro ve.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6474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1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150"/>
                            </p:stCondLst>
                            <p:childTnLst>
                              <p:par>
                                <p:cTn id="19" presetID="47"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150"/>
                            </p:stCondLst>
                            <p:childTnLst>
                              <p:par>
                                <p:cTn id="25" presetID="47"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1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1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4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0" dur="2000" fill="hold"/>
                                        <p:tgtEl>
                                          <p:spTgt spid="29"/>
                                        </p:tgtEl>
                                        <p:attrNameLst>
                                          <p:attrName>ppt_x</p:attrName>
                                          <p:attrName>ppt_y</p:attrName>
                                        </p:attrNameLst>
                                      </p:cBhvr>
                                      <p:rCtr x="-6059"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2.22222E-6 3.7037E-7 L -0.03264 -0.14722 C -0.03935 -0.18025 -0.04954 -0.19815 -0.06042 -0.19815 C -0.07246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68" dur="2000" fill="hold"/>
                                        <p:tgtEl>
                                          <p:spTgt spid="42"/>
                                        </p:tgtEl>
                                        <p:attrNameLst>
                                          <p:attrName>ppt_x</p:attrName>
                                          <p:attrName>ppt_y</p:attrName>
                                        </p:attrNameLst>
                                      </p:cBhvr>
                                      <p:rCtr x="-6065"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6500" y="4281488"/>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7118350" y="3871913"/>
            <a:ext cx="1517650" cy="1535112"/>
            <a:chOff x="842620" y="3341516"/>
            <a:chExt cx="1138580" cy="1150647"/>
          </a:xfrm>
        </p:grpSpPr>
        <p:pic>
          <p:nvPicPr>
            <p:cNvPr id="33815" name="Picture 18"/>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6" name="TextBox 27"/>
            <p:cNvSpPr txBox="1">
              <a:spLocks noChangeArrowheads="1"/>
            </p:cNvSpPr>
            <p:nvPr/>
          </p:nvSpPr>
          <p:spPr bwMode="auto">
            <a:xfrm>
              <a:off x="855720" y="3591990"/>
              <a:ext cx="1014044" cy="9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Rước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đèn</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ông sao</a:t>
              </a:r>
            </a:p>
          </p:txBody>
        </p:sp>
      </p:grpSp>
      <p:grpSp>
        <p:nvGrpSpPr>
          <p:cNvPr id="42" name="Group 41"/>
          <p:cNvGrpSpPr>
            <a:grpSpLocks/>
          </p:cNvGrpSpPr>
          <p:nvPr/>
        </p:nvGrpSpPr>
        <p:grpSpPr bwMode="auto">
          <a:xfrm>
            <a:off x="3635375" y="3886200"/>
            <a:ext cx="1546225" cy="1479550"/>
            <a:chOff x="821002" y="3341515"/>
            <a:chExt cx="1160198" cy="1109571"/>
          </a:xfrm>
        </p:grpSpPr>
        <p:pic>
          <p:nvPicPr>
            <p:cNvPr id="33813" name="Picture 42"/>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5"/>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4" name="TextBox 43"/>
            <p:cNvSpPr txBox="1">
              <a:spLocks noChangeArrowheads="1"/>
            </p:cNvSpPr>
            <p:nvPr/>
          </p:nvSpPr>
          <p:spPr bwMode="auto">
            <a:xfrm>
              <a:off x="821002" y="3714750"/>
              <a:ext cx="1021356" cy="69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B. Thổi </a:t>
              </a:r>
            </a:p>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kèn</a:t>
              </a:r>
            </a:p>
          </p:txBody>
        </p:sp>
      </p:grpSp>
      <p:pic>
        <p:nvPicPr>
          <p:cNvPr id="33798" name="Picture 6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164840">
            <a:off x="9487694" y="740569"/>
            <a:ext cx="6985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5786438" y="2617788"/>
            <a:ext cx="1420812"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DF051348.wav">
            <a:hlinkClick r:id="" action="ppaction://media"/>
          </p:cNvPr>
          <p:cNvPicPr>
            <a:picLocks noChangeAspect="1"/>
          </p:cNvPicPr>
          <p:nvPr>
            <a:wavAudioFile r:embed="rId1" name="DF056017.wav"/>
          </p:nvPr>
        </p:nvPicPr>
        <p:blipFill>
          <a:blip r:embed="rId9">
            <a:extLst>
              <a:ext uri="{28A0092B-C50C-407E-A947-70E740481C1C}">
                <a14:useLocalDpi xmlns:a14="http://schemas.microsoft.com/office/drawing/2010/main" val="0"/>
              </a:ext>
            </a:extLst>
          </a:blip>
          <a:srcRect/>
          <a:stretch>
            <a:fillRect/>
          </a:stretch>
        </p:blipFill>
        <p:spPr bwMode="auto">
          <a:xfrm>
            <a:off x="9652000" y="409098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magic.wav">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1922463"/>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chon sai.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28194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vui mung nhay.wma">
            <a:hlinkClick r:id="" action="ppaction://media"/>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652000" y="5303838"/>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397000" y="962025"/>
            <a:ext cx="62722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Hoạt động nào thường diễn ra </a:t>
            </a:r>
          </a:p>
          <a:p>
            <a:pPr eaLnBrk="1" fontAlgn="base" hangingPunct="1">
              <a:spcBef>
                <a:spcPct val="0"/>
              </a:spcBef>
              <a:spcAft>
                <a:spcPct val="0"/>
              </a:spcAft>
              <a:buFontTx/>
              <a:buNone/>
            </a:pPr>
            <a:r>
              <a:rPr lang="en-US" altLang="en-US" b="1">
                <a:solidFill>
                  <a:srgbClr val="FFFFFF"/>
                </a:solidFill>
              </a:rPr>
              <a:t>vào ngày tết trung thu?</a:t>
            </a:r>
          </a:p>
        </p:txBody>
      </p:sp>
      <p:grpSp>
        <p:nvGrpSpPr>
          <p:cNvPr id="45" name="Group 44"/>
          <p:cNvGrpSpPr>
            <a:grpSpLocks/>
          </p:cNvGrpSpPr>
          <p:nvPr/>
        </p:nvGrpSpPr>
        <p:grpSpPr bwMode="auto">
          <a:xfrm>
            <a:off x="4876800" y="5294313"/>
            <a:ext cx="1517650" cy="1479550"/>
            <a:chOff x="842620" y="3355164"/>
            <a:chExt cx="1138580" cy="1109571"/>
          </a:xfrm>
        </p:grpSpPr>
        <p:pic>
          <p:nvPicPr>
            <p:cNvPr id="33811" name="Picture 45"/>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55164"/>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2" name="TextBox 46"/>
            <p:cNvSpPr txBox="1">
              <a:spLocks noChangeArrowheads="1"/>
            </p:cNvSpPr>
            <p:nvPr/>
          </p:nvSpPr>
          <p:spPr bwMode="auto">
            <a:xfrm>
              <a:off x="854726" y="3714750"/>
              <a:ext cx="953914"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Chọi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trâu</a:t>
              </a:r>
            </a:p>
          </p:txBody>
        </p:sp>
      </p:grpSp>
      <p:grpSp>
        <p:nvGrpSpPr>
          <p:cNvPr id="33" name="Group 32"/>
          <p:cNvGrpSpPr>
            <a:grpSpLocks/>
          </p:cNvGrpSpPr>
          <p:nvPr/>
        </p:nvGrpSpPr>
        <p:grpSpPr bwMode="auto">
          <a:xfrm>
            <a:off x="1397000" y="5294313"/>
            <a:ext cx="1519238" cy="1479550"/>
            <a:chOff x="842620" y="3341516"/>
            <a:chExt cx="1138580" cy="1109571"/>
          </a:xfrm>
        </p:grpSpPr>
        <p:pic>
          <p:nvPicPr>
            <p:cNvPr id="33809" name="Picture 33"/>
            <p:cNvPicPr>
              <a:picLocks noChangeAspect="1"/>
            </p:cNvPicPr>
            <p:nvPr/>
          </p:nvPicPr>
          <p:blipFill>
            <a:blip r:embed="rId5">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34"/>
            <p:cNvSpPr txBox="1">
              <a:spLocks noChangeArrowheads="1"/>
            </p:cNvSpPr>
            <p:nvPr/>
          </p:nvSpPr>
          <p:spPr bwMode="auto">
            <a:xfrm>
              <a:off x="861656" y="3715341"/>
              <a:ext cx="939893" cy="62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457200" indent="-457200" algn="ctr" eaLnBrk="1" fontAlgn="base" hangingPunct="1">
                <a:spcBef>
                  <a:spcPct val="0"/>
                </a:spcBef>
                <a:spcAft>
                  <a:spcPct val="0"/>
                </a:spcAft>
                <a:buFontTx/>
                <a:buAutoNum type="alphaUcPeriod"/>
                <a:defRPr/>
              </a:pPr>
              <a:r>
                <a:rPr lang="en-US" altLang="en-US" sz="2400" b="1" dirty="0">
                  <a:solidFill>
                    <a:srgbClr val="FFFFFF"/>
                  </a:solidFill>
                  <a:latin typeface="Times New Roman" pitchFamily="18" charset="0"/>
                  <a:cs typeface="Times New Roman" pitchFamily="18" charset="0"/>
                </a:rPr>
                <a:t>Cấy </a:t>
              </a:r>
            </a:p>
            <a:p>
              <a:pPr algn="ctr" eaLnBrk="1" fontAlgn="base" hangingPunct="1">
                <a:spcBef>
                  <a:spcPct val="0"/>
                </a:spcBef>
                <a:spcAft>
                  <a:spcPct val="0"/>
                </a:spcAft>
                <a:defRPr/>
              </a:pPr>
              <a:r>
                <a:rPr lang="en-US" altLang="en-US" sz="2400" b="1" dirty="0">
                  <a:solidFill>
                    <a:srgbClr val="FFFFFF"/>
                  </a:solidFill>
                  <a:latin typeface="Times New Roman" pitchFamily="18" charset="0"/>
                  <a:cs typeface="Times New Roman" pitchFamily="18" charset="0"/>
                </a:rPr>
                <a:t>lúa </a:t>
              </a:r>
            </a:p>
          </p:txBody>
        </p:sp>
      </p:grpSp>
      <p:pic>
        <p:nvPicPr>
          <p:cNvPr id="33808" name="Picture 5" descr="C:\Users\ADMIN\Desktop\Tai nguyen thiet ke tro choi\Bảng gỗ\tro ve.png">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2625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5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550"/>
                            </p:stCondLst>
                            <p:childTnLst>
                              <p:par>
                                <p:cTn id="19" presetID="47"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550"/>
                            </p:stCondLst>
                            <p:childTnLst>
                              <p:par>
                                <p:cTn id="25" presetID="47" presetClass="entr" presetSubtype="0" fill="hold"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1000" fill="hold"/>
                                        <p:tgtEl>
                                          <p:spTgt spid="45"/>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550"/>
                            </p:stCondLst>
                            <p:childTnLst>
                              <p:par>
                                <p:cTn id="31" presetID="47" presetClass="entr" presetSubtype="0"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5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par>
                          <p:cTn id="40" fill="hold" nodeType="afterGroup">
                            <p:stCondLst>
                              <p:cond delay="6800"/>
                            </p:stCondLst>
                            <p:childTnLst>
                              <p:par>
                                <p:cTn id="41" presetID="10" presetClass="entr" presetSubtype="0" fill="hold" nodeType="after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fade">
                                      <p:cBhvr>
                                        <p:cTn id="43" dur="500"/>
                                        <p:tgtEl>
                                          <p:spTgt spid="64"/>
                                        </p:tgtEl>
                                      </p:cBhvr>
                                    </p:animEffect>
                                  </p:childTnLst>
                                </p:cTn>
                              </p:par>
                              <p:par>
                                <p:cTn id="44"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5"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29"/>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0" dur="2000" fill="hold"/>
                                        <p:tgtEl>
                                          <p:spTgt spid="29"/>
                                        </p:tgtEl>
                                        <p:attrNameLst>
                                          <p:attrName>ppt_x</p:attrName>
                                          <p:attrName>ppt_y</p:attrName>
                                        </p:attrNameLst>
                                      </p:cBhvr>
                                      <p:rCtr x="-6059" y="-9907"/>
                                    </p:animMotion>
                                  </p:childTnLst>
                                </p:cTn>
                              </p:par>
                            </p:childTnLst>
                          </p:cTn>
                        </p:par>
                        <p:par>
                          <p:cTn id="51" fill="hold" nodeType="afterGroup">
                            <p:stCondLst>
                              <p:cond delay="2000"/>
                            </p:stCondLst>
                            <p:childTnLst>
                              <p:par>
                                <p:cTn id="52" presetID="52" presetClass="entr" presetSubtype="0" fill="hold" nodeType="afterEffect">
                                  <p:stCondLst>
                                    <p:cond delay="0"/>
                                  </p:stCondLst>
                                  <p:childTnLst>
                                    <p:set>
                                      <p:cBhvr>
                                        <p:cTn id="53" dur="1" fill="hold">
                                          <p:stCondLst>
                                            <p:cond delay="0"/>
                                          </p:stCondLst>
                                        </p:cTn>
                                        <p:tgtEl>
                                          <p:spTgt spid="66"/>
                                        </p:tgtEl>
                                        <p:attrNameLst>
                                          <p:attrName>style.visibility</p:attrName>
                                        </p:attrNameLst>
                                      </p:cBhvr>
                                      <p:to>
                                        <p:strVal val="visible"/>
                                      </p:to>
                                    </p:set>
                                    <p:animScale>
                                      <p:cBhvr>
                                        <p:cTn id="54"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5" dur="500" decel="50000" fill="hold">
                                          <p:stCondLst>
                                            <p:cond delay="0"/>
                                          </p:stCondLst>
                                        </p:cTn>
                                        <p:tgtEl>
                                          <p:spTgt spid="66"/>
                                        </p:tgtEl>
                                        <p:attrNameLst>
                                          <p:attrName>ppt_x</p:attrName>
                                          <p:attrName>ppt_y</p:attrName>
                                        </p:attrNameLst>
                                      </p:cBhvr>
                                    </p:animMotion>
                                    <p:animEffect transition="in" filter="fade">
                                      <p:cBhvr>
                                        <p:cTn id="56" dur="500"/>
                                        <p:tgtEl>
                                          <p:spTgt spid="66"/>
                                        </p:tgtEl>
                                      </p:cBhvr>
                                    </p:animEffect>
                                  </p:childTnLst>
                                </p:cTn>
                              </p:par>
                              <p:par>
                                <p:cTn id="57" presetID="1" presetClass="mediacall" presetSubtype="0" fill="hold" nodeType="withEffect">
                                  <p:stCondLst>
                                    <p:cond delay="0"/>
                                  </p:stCondLst>
                                  <p:childTnLst>
                                    <p:cmd type="call" cmd="playFrom(0.0)">
                                      <p:cBhvr>
                                        <p:cTn id="58" dur="4744" fill="hold"/>
                                        <p:tgtEl>
                                          <p:spTgt spid="69"/>
                                        </p:tgtEl>
                                      </p:cBhvr>
                                    </p:cmd>
                                  </p:childTnLst>
                                </p:cTn>
                              </p:par>
                            </p:childTnLst>
                          </p:cTn>
                        </p:par>
                      </p:childTnLst>
                    </p:cTn>
                  </p:par>
                </p:childTnLst>
              </p:cTn>
              <p:nextCondLst>
                <p:cond evt="onClick" delay="0">
                  <p:tgtEl>
                    <p:spTgt spid="29"/>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nodeType="clickPar">
                      <p:stCondLst>
                        <p:cond delay="0"/>
                      </p:stCondLst>
                      <p:childTnLst>
                        <p:par>
                          <p:cTn id="61" fill="hold" nodeType="withGroup">
                            <p:stCondLst>
                              <p:cond delay="0"/>
                            </p:stCondLst>
                            <p:childTnLst>
                              <p:par>
                                <p:cTn id="62"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63"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nodeType="clickPar">
                      <p:stCondLst>
                        <p:cond delay="0"/>
                      </p:stCondLst>
                      <p:childTnLst>
                        <p:par>
                          <p:cTn id="66" fill="hold" nodeType="withGroup">
                            <p:stCondLst>
                              <p:cond delay="0"/>
                            </p:stCondLst>
                            <p:childTnLst>
                              <p:par>
                                <p:cTn id="67"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68" dur="2000" fill="hold"/>
                                        <p:tgtEl>
                                          <p:spTgt spid="42"/>
                                        </p:tgtEl>
                                        <p:attrNameLst>
                                          <p:attrName>ppt_x</p:attrName>
                                          <p:attrName>ppt_y</p:attrName>
                                        </p:attrNameLst>
                                      </p:cBhvr>
                                      <p:rCtr x="-6065" y="-9907"/>
                                    </p:animMotion>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5"/>
                    </p:tgtEl>
                  </p:cond>
                </p:stCondLst>
                <p:endSync evt="end" delay="0">
                  <p:rtn val="all"/>
                </p:endSync>
                <p:childTnLst>
                  <p:par>
                    <p:cTn id="70" fill="hold" nodeType="clickPar">
                      <p:stCondLst>
                        <p:cond delay="indefinite"/>
                      </p:stCondLst>
                      <p:childTnLst>
                        <p:par>
                          <p:cTn id="71" fill="hold" nodeType="withGroup">
                            <p:stCondLst>
                              <p:cond delay="0"/>
                            </p:stCondLst>
                            <p:childTnLst>
                              <p:par>
                                <p:cTn id="72"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73"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audio>
              <p:cMediaNode vol="100000">
                <p:cTn id="74" fill="hold" display="0">
                  <p:stCondLst>
                    <p:cond delay="indefinite"/>
                  </p:stCondLst>
                  <p:endCondLst>
                    <p:cond evt="onStopAudio" delay="0">
                      <p:tgtEl>
                        <p:sldTgt/>
                      </p:tgtEl>
                    </p:cond>
                  </p:endCondLst>
                </p:cTn>
                <p:tgtEl>
                  <p:spTgt spid="69"/>
                </p:tgtEl>
              </p:cMediaNode>
            </p:audio>
          </p:childTnLst>
        </p:cTn>
      </p:par>
    </p:tnLst>
    <p:bldLst>
      <p:bldP spid="6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34818" name="Group 4"/>
          <p:cNvGrpSpPr>
            <a:grpSpLocks/>
          </p:cNvGrpSpPr>
          <p:nvPr/>
        </p:nvGrpSpPr>
        <p:grpSpPr bwMode="auto">
          <a:xfrm>
            <a:off x="0" y="0"/>
            <a:ext cx="9144000" cy="6948488"/>
            <a:chOff x="0" y="0"/>
            <a:chExt cx="5760" cy="4377"/>
          </a:xfrm>
        </p:grpSpPr>
        <p:pic>
          <p:nvPicPr>
            <p:cNvPr id="34821"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1"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12"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19" name="Rectangle 14"/>
          <p:cNvSpPr>
            <a:spLocks noChangeArrowheads="1"/>
          </p:cNvSpPr>
          <p:nvPr/>
        </p:nvSpPr>
        <p:spPr bwMode="auto">
          <a:xfrm>
            <a:off x="685800" y="7620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4400" b="1">
                <a:solidFill>
                  <a:srgbClr val="C00000"/>
                </a:solidFill>
                <a:latin typeface="Times New Roman" pitchFamily="18" charset="0"/>
              </a:rPr>
              <a:t>Hoạt động 4</a:t>
            </a:r>
          </a:p>
        </p:txBody>
      </p:sp>
      <p:sp>
        <p:nvSpPr>
          <p:cNvPr id="34820" name="Text Box 20"/>
          <p:cNvSpPr txBox="1">
            <a:spLocks noChangeArrowheads="1"/>
          </p:cNvSpPr>
          <p:nvPr/>
        </p:nvSpPr>
        <p:spPr bwMode="auto">
          <a:xfrm>
            <a:off x="1143000" y="1684338"/>
            <a:ext cx="6477000" cy="390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sz="4000" b="1">
                <a:solidFill>
                  <a:srgbClr val="0000FF"/>
                </a:solidFill>
                <a:latin typeface="Times New Roman" pitchFamily="18" charset="0"/>
              </a:rPr>
              <a:t>Trò chơi: Thi xem ai nhanh</a:t>
            </a:r>
          </a:p>
          <a:p>
            <a:pPr eaLnBrk="1" fontAlgn="base" hangingPunct="1">
              <a:spcBef>
                <a:spcPct val="50000"/>
              </a:spcBef>
              <a:spcAft>
                <a:spcPct val="0"/>
              </a:spcAft>
              <a:buFontTx/>
              <a:buNone/>
            </a:pPr>
            <a:r>
              <a:rPr lang="en-US" altLang="en-US">
                <a:solidFill>
                  <a:srgbClr val="0000FF"/>
                </a:solidFill>
                <a:latin typeface="Times New Roman" pitchFamily="18" charset="0"/>
              </a:rPr>
              <a:t>Cách chơi: Các con chia thành 2 đội. Trong thời gian một bản nhạc các con chọn đúng hình ảnh về ngày tết trung thu và gắn lên bảng. Đội nào gắn đúng và nhiều hơn thì đội đó sẽ dành chiến thắng.</a:t>
            </a:r>
          </a:p>
        </p:txBody>
      </p:sp>
    </p:spTree>
    <p:custDataLst>
      <p:tags r:id="rId1"/>
    </p:custDataLst>
    <p:extLst>
      <p:ext uri="{BB962C8B-B14F-4D97-AF65-F5344CB8AC3E}">
        <p14:creationId xmlns:p14="http://schemas.microsoft.com/office/powerpoint/2010/main" val="237514740"/>
      </p:ext>
    </p:extLst>
  </p:cSld>
  <p:clrMapOvr>
    <a:masterClrMapping/>
  </p:clrMapOvr>
  <p:transition>
    <p:wheel spokes="3"/>
    <p:sndAc>
      <p:stSnd>
        <p:snd r:embed="rId3" name="chimes.wav"/>
      </p:stSnd>
    </p:sndAc>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33"/>
            </a:gs>
            <a:gs pos="100000">
              <a:srgbClr val="FFFF66"/>
            </a:gs>
          </a:gsLst>
          <a:lin ang="5400000" scaled="1"/>
        </a:gradFill>
        <a:effectLst/>
      </p:bgPr>
    </p:bg>
    <p:spTree>
      <p:nvGrpSpPr>
        <p:cNvPr id="1" name=""/>
        <p:cNvGrpSpPr/>
        <p:nvPr/>
      </p:nvGrpSpPr>
      <p:grpSpPr>
        <a:xfrm>
          <a:off x="0" y="0"/>
          <a:ext cx="0" cy="0"/>
          <a:chOff x="0" y="0"/>
          <a:chExt cx="0" cy="0"/>
        </a:xfrm>
      </p:grpSpPr>
      <p:pic>
        <p:nvPicPr>
          <p:cNvPr id="35842" name="Picture 2" descr="J0124039"/>
          <p:cNvPicPr>
            <a:picLocks noChangeAspect="1" noChangeArrowheads="1"/>
          </p:cNvPicPr>
          <p:nvPr>
            <p:custDataLst>
              <p:tags r:id="rId2"/>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rot="-5400000">
            <a:off x="7513637" y="-122237"/>
            <a:ext cx="15081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descr="UYG"/>
          <p:cNvPicPr>
            <a:picLocks noChangeAspect="1" noChangeArrowheads="1"/>
          </p:cNvPicPr>
          <p:nvPr>
            <p:custDataLst>
              <p:tags r:id="rId3"/>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7143750" y="5026025"/>
            <a:ext cx="20002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J0124039"/>
          <p:cNvPicPr>
            <a:picLocks noChangeAspect="1" noChangeArrowheads="1"/>
          </p:cNvPicPr>
          <p:nvPr>
            <p:custDataLst>
              <p:tags r:id="rId4"/>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rot="5400000">
            <a:off x="356394" y="5118894"/>
            <a:ext cx="15732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descr="UYG"/>
          <p:cNvPicPr>
            <a:picLocks noChangeAspect="1" noChangeArrowheads="1"/>
          </p:cNvPicPr>
          <p:nvPr>
            <p:custDataLst>
              <p:tags r:id="rId5"/>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rot="10800000">
            <a:off x="0" y="0"/>
            <a:ext cx="20002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sun14[1]"/>
          <p:cNvPicPr>
            <a:picLocks noChangeAspect="1" noChangeArrowheads="1" noCrop="1"/>
          </p:cNvPicPr>
          <p:nvPr>
            <p:custDataLst>
              <p:tags r:id="rId6"/>
            </p:custDataLst>
          </p:nvPr>
        </p:nvPicPr>
        <p:blipFill>
          <a:blip r:embed="rId18">
            <a:lum bright="-6000"/>
            <a:extLst>
              <a:ext uri="{28A0092B-C50C-407E-A947-70E740481C1C}">
                <a14:useLocalDpi xmlns:a14="http://schemas.microsoft.com/office/drawing/2010/main" val="0"/>
              </a:ext>
            </a:extLst>
          </a:blip>
          <a:srcRect/>
          <a:stretch>
            <a:fillRect/>
          </a:stretch>
        </p:blipFill>
        <p:spPr bwMode="auto">
          <a:xfrm>
            <a:off x="-685800" y="5410200"/>
            <a:ext cx="129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Line 7"/>
          <p:cNvSpPr>
            <a:spLocks noChangeShapeType="1"/>
          </p:cNvSpPr>
          <p:nvPr/>
        </p:nvSpPr>
        <p:spPr bwMode="auto">
          <a:xfrm>
            <a:off x="0" y="457200"/>
            <a:ext cx="685800" cy="533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0" name="Line 8"/>
          <p:cNvSpPr>
            <a:spLocks noChangeShapeType="1"/>
          </p:cNvSpPr>
          <p:nvPr/>
        </p:nvSpPr>
        <p:spPr bwMode="auto">
          <a:xfrm>
            <a:off x="1371600" y="1676400"/>
            <a:ext cx="685800" cy="533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1" name="Line 9"/>
          <p:cNvSpPr>
            <a:spLocks noChangeShapeType="1"/>
          </p:cNvSpPr>
          <p:nvPr/>
        </p:nvSpPr>
        <p:spPr bwMode="auto">
          <a:xfrm flipV="1">
            <a:off x="0" y="1447800"/>
            <a:ext cx="685800" cy="60960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2" name="Line 10"/>
          <p:cNvSpPr>
            <a:spLocks noChangeShapeType="1"/>
          </p:cNvSpPr>
          <p:nvPr/>
        </p:nvSpPr>
        <p:spPr bwMode="auto">
          <a:xfrm flipV="1">
            <a:off x="1295400" y="304800"/>
            <a:ext cx="685800" cy="60960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3" name="Line 11"/>
          <p:cNvSpPr>
            <a:spLocks noChangeShapeType="1"/>
          </p:cNvSpPr>
          <p:nvPr/>
        </p:nvSpPr>
        <p:spPr bwMode="auto">
          <a:xfrm>
            <a:off x="1600200" y="1219200"/>
            <a:ext cx="838200"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4" name="Line 12"/>
          <p:cNvSpPr>
            <a:spLocks noChangeShapeType="1"/>
          </p:cNvSpPr>
          <p:nvPr/>
        </p:nvSpPr>
        <p:spPr bwMode="auto">
          <a:xfrm>
            <a:off x="1524000" y="1219200"/>
            <a:ext cx="838200"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5" name="Line 13"/>
          <p:cNvSpPr>
            <a:spLocks noChangeShapeType="1"/>
          </p:cNvSpPr>
          <p:nvPr/>
        </p:nvSpPr>
        <p:spPr bwMode="auto">
          <a:xfrm>
            <a:off x="2047875" y="4046538"/>
            <a:ext cx="0" cy="7620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6" name="Line 14"/>
          <p:cNvSpPr>
            <a:spLocks noChangeShapeType="1"/>
          </p:cNvSpPr>
          <p:nvPr/>
        </p:nvSpPr>
        <p:spPr bwMode="auto">
          <a:xfrm>
            <a:off x="2057400" y="2362200"/>
            <a:ext cx="0" cy="7620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35855" name="Picture 15" descr="n3"/>
          <p:cNvPicPr>
            <a:picLocks noChangeAspect="1" noChangeArrowheads="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flipV="1">
            <a:off x="42863" y="28575"/>
            <a:ext cx="90424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6" name="Picture 16" descr="n3"/>
          <p:cNvPicPr>
            <a:picLocks noChangeAspect="1" noChangeArrowheads="1"/>
          </p:cNvPicPr>
          <p:nvPr>
            <p:custDataLst>
              <p:tags r:id="rId8"/>
            </p:custDataLst>
          </p:nvPr>
        </p:nvPicPr>
        <p:blipFill>
          <a:blip r:embed="rId19">
            <a:extLst>
              <a:ext uri="{28A0092B-C50C-407E-A947-70E740481C1C}">
                <a14:useLocalDpi xmlns:a14="http://schemas.microsoft.com/office/drawing/2010/main" val="0"/>
              </a:ext>
            </a:extLst>
          </a:blip>
          <a:srcRect/>
          <a:stretch>
            <a:fillRect/>
          </a:stretch>
        </p:blipFill>
        <p:spPr bwMode="auto">
          <a:xfrm flipV="1">
            <a:off x="101600" y="6715125"/>
            <a:ext cx="90424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7" name="Picture 17" descr="n3"/>
          <p:cNvPicPr>
            <a:picLocks noChangeAspect="1" noChangeArrowheads="1"/>
          </p:cNvPicPr>
          <p:nvPr>
            <p:custDataLst>
              <p:tags r:id="rId9"/>
            </p:custDataLst>
          </p:nvPr>
        </p:nvPicPr>
        <p:blipFill>
          <a:blip r:embed="rId19">
            <a:extLst>
              <a:ext uri="{28A0092B-C50C-407E-A947-70E740481C1C}">
                <a14:useLocalDpi xmlns:a14="http://schemas.microsoft.com/office/drawing/2010/main" val="0"/>
              </a:ext>
            </a:extLst>
          </a:blip>
          <a:srcRect/>
          <a:stretch>
            <a:fillRect/>
          </a:stretch>
        </p:blipFill>
        <p:spPr bwMode="auto">
          <a:xfrm rot="5400000" flipH="1" flipV="1">
            <a:off x="-3332163" y="3379788"/>
            <a:ext cx="68484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8" name="Picture 18" descr="n3"/>
          <p:cNvPicPr>
            <a:picLocks noChangeAspect="1" noChangeArrowheads="1"/>
          </p:cNvPicPr>
          <p:nvPr>
            <p:custDataLst>
              <p:tags r:id="rId10"/>
            </p:custDataLst>
          </p:nvPr>
        </p:nvPicPr>
        <p:blipFill>
          <a:blip r:embed="rId19">
            <a:extLst>
              <a:ext uri="{28A0092B-C50C-407E-A947-70E740481C1C}">
                <a14:useLocalDpi xmlns:a14="http://schemas.microsoft.com/office/drawing/2010/main" val="0"/>
              </a:ext>
            </a:extLst>
          </a:blip>
          <a:srcRect/>
          <a:stretch>
            <a:fillRect/>
          </a:stretch>
        </p:blipFill>
        <p:spPr bwMode="auto">
          <a:xfrm rot="5400000" flipH="1" flipV="1">
            <a:off x="5651500" y="3379788"/>
            <a:ext cx="68484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9" name="Picture 31" descr="white_W"/>
          <p:cNvPicPr>
            <a:picLocks noChangeAspect="1" noChangeArrowheads="1" noCrop="1"/>
          </p:cNvPicPr>
          <p:nvPr>
            <p:custDataLst>
              <p:tags r:id="rId11"/>
            </p:custDataLst>
          </p:nvPr>
        </p:nvPicPr>
        <p:blipFill>
          <a:blip r:embed="rId20">
            <a:extLst>
              <a:ext uri="{28A0092B-C50C-407E-A947-70E740481C1C}">
                <a14:useLocalDpi xmlns:a14="http://schemas.microsoft.com/office/drawing/2010/main" val="0"/>
              </a:ext>
            </a:extLst>
          </a:blip>
          <a:srcRect/>
          <a:stretch>
            <a:fillRect/>
          </a:stretch>
        </p:blipFill>
        <p:spPr bwMode="auto">
          <a:xfrm>
            <a:off x="4419600" y="6019800"/>
            <a:ext cx="6096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0" name="Text Box 32"/>
          <p:cNvSpPr txBox="1">
            <a:spLocks noChangeArrowheads="1"/>
          </p:cNvSpPr>
          <p:nvPr/>
        </p:nvSpPr>
        <p:spPr bwMode="auto">
          <a:xfrm>
            <a:off x="2743200" y="6096000"/>
            <a:ext cx="5105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000">
              <a:solidFill>
                <a:srgbClr val="FF0000"/>
              </a:solidFill>
              <a:latin typeface=".VnArial NarrowH" pitchFamily="34" charset="0"/>
            </a:endParaRPr>
          </a:p>
        </p:txBody>
      </p:sp>
      <p:pic>
        <p:nvPicPr>
          <p:cNvPr id="35861" name="Picture 33" descr="xsgs_9002"/>
          <p:cNvPicPr>
            <a:picLocks noChangeAspect="1" noChangeArrowheads="1" noCrop="1"/>
          </p:cNvPicPr>
          <p:nvPr>
            <p:custDataLst>
              <p:tags r:id="rId12"/>
            </p:custDataLst>
          </p:nvPr>
        </p:nvPicPr>
        <p:blipFill>
          <a:blip r:embed="rId21">
            <a:extLst>
              <a:ext uri="{28A0092B-C50C-407E-A947-70E740481C1C}">
                <a14:useLocalDpi xmlns:a14="http://schemas.microsoft.com/office/drawing/2010/main" val="0"/>
              </a:ext>
            </a:extLst>
          </a:blip>
          <a:srcRect/>
          <a:stretch>
            <a:fillRect/>
          </a:stretch>
        </p:blipFill>
        <p:spPr bwMode="auto">
          <a:xfrm>
            <a:off x="304800" y="1905000"/>
            <a:ext cx="8096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2" name="Text Box 39"/>
          <p:cNvSpPr txBox="1">
            <a:spLocks noChangeArrowheads="1"/>
          </p:cNvSpPr>
          <p:nvPr/>
        </p:nvSpPr>
        <p:spPr bwMode="auto">
          <a:xfrm>
            <a:off x="1181100" y="1676400"/>
            <a:ext cx="76962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3600" b="1" i="1">
                <a:solidFill>
                  <a:srgbClr val="FF3300"/>
                </a:solidFill>
                <a:latin typeface="Times New Roman" pitchFamily="18" charset="0"/>
              </a:rPr>
              <a:t>Hoạt động khám phá của các bé đến đây là kết thúc rồi, chúc các bé chăm ngoan học giỏi. Xin cảm ơn quý vị, các cô giáo đã theo dõi bài giảng.</a:t>
            </a:r>
          </a:p>
        </p:txBody>
      </p:sp>
    </p:spTree>
    <p:custDataLst>
      <p:tags r:id="rId1"/>
    </p:custDataLst>
    <p:extLst>
      <p:ext uri="{BB962C8B-B14F-4D97-AF65-F5344CB8AC3E}">
        <p14:creationId xmlns:p14="http://schemas.microsoft.com/office/powerpoint/2010/main" val="916189220"/>
      </p:ext>
    </p:extLst>
  </p:cSld>
  <p:clrMapOvr>
    <a:masterClrMapping/>
  </p:clrMapOvr>
  <p:transition>
    <p:wheel spokes="3"/>
    <p:sndAc>
      <p:stSnd>
        <p:snd r:embed="rId15"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path" presetSubtype="0" accel="50000" decel="50000" fill="hold" nodeType="withEffect">
                                  <p:stCondLst>
                                    <p:cond delay="0"/>
                                  </p:stCondLst>
                                  <p:childTnLst>
                                    <p:animMotion origin="layout" path="M -0.0125 0.08185 L 0.10417 -0.66589 " pathEditMode="relative" rAng="0" ptsTypes="AA">
                                      <p:cBhvr>
                                        <p:cTn id="6" dur="5000" fill="hold"/>
                                        <p:tgtEl>
                                          <p:spTgt spid="3078"/>
                                        </p:tgtEl>
                                        <p:attrNameLst>
                                          <p:attrName>ppt_x</p:attrName>
                                          <p:attrName>ppt_y</p:attrName>
                                        </p:attrNameLst>
                                      </p:cBhvr>
                                      <p:rCtr x="5833" y="-37387"/>
                                    </p:animMotion>
                                  </p:childTnLst>
                                </p:cTn>
                              </p:par>
                              <p:par>
                                <p:cTn id="7" presetID="21" presetClass="entr" presetSubtype="4" repeatCount="indefinite" fill="hold" grpId="0" nodeType="withEffect">
                                  <p:stCondLst>
                                    <p:cond delay="0"/>
                                  </p:stCondLst>
                                  <p:childTnLst>
                                    <p:set>
                                      <p:cBhvr>
                                        <p:cTn id="8" dur="1" fill="hold">
                                          <p:stCondLst>
                                            <p:cond delay="0"/>
                                          </p:stCondLst>
                                        </p:cTn>
                                        <p:tgtEl>
                                          <p:spTgt spid="3079"/>
                                        </p:tgtEl>
                                        <p:attrNameLst>
                                          <p:attrName>style.visibility</p:attrName>
                                        </p:attrNameLst>
                                      </p:cBhvr>
                                      <p:to>
                                        <p:strVal val="visible"/>
                                      </p:to>
                                    </p:set>
                                    <p:animEffect transition="in" filter="wheel(4)">
                                      <p:cBhvr>
                                        <p:cTn id="9" dur="2000"/>
                                        <p:tgtEl>
                                          <p:spTgt spid="3079"/>
                                        </p:tgtEl>
                                      </p:cBhvr>
                                    </p:animEffect>
                                  </p:childTnLst>
                                </p:cTn>
                              </p:par>
                              <p:par>
                                <p:cTn id="10" presetID="21" presetClass="entr" presetSubtype="4" repeatCount="indefinite" fill="hold" grpId="0" nodeType="withEffect">
                                  <p:stCondLst>
                                    <p:cond delay="0"/>
                                  </p:stCondLst>
                                  <p:childTnLst>
                                    <p:set>
                                      <p:cBhvr>
                                        <p:cTn id="11" dur="1" fill="hold">
                                          <p:stCondLst>
                                            <p:cond delay="0"/>
                                          </p:stCondLst>
                                        </p:cTn>
                                        <p:tgtEl>
                                          <p:spTgt spid="3080"/>
                                        </p:tgtEl>
                                        <p:attrNameLst>
                                          <p:attrName>style.visibility</p:attrName>
                                        </p:attrNameLst>
                                      </p:cBhvr>
                                      <p:to>
                                        <p:strVal val="visible"/>
                                      </p:to>
                                    </p:set>
                                    <p:animEffect transition="in" filter="wheel(4)">
                                      <p:cBhvr>
                                        <p:cTn id="12" dur="2000"/>
                                        <p:tgtEl>
                                          <p:spTgt spid="3080"/>
                                        </p:tgtEl>
                                      </p:cBhvr>
                                    </p:animEffect>
                                  </p:childTnLst>
                                </p:cTn>
                              </p:par>
                              <p:par>
                                <p:cTn id="13" presetID="21" presetClass="entr" presetSubtype="4" repeatCount="indefinite" fill="hold" grpId="0" nodeType="withEffect">
                                  <p:stCondLst>
                                    <p:cond delay="0"/>
                                  </p:stCondLst>
                                  <p:childTnLst>
                                    <p:set>
                                      <p:cBhvr>
                                        <p:cTn id="14" dur="1" fill="hold">
                                          <p:stCondLst>
                                            <p:cond delay="0"/>
                                          </p:stCondLst>
                                        </p:cTn>
                                        <p:tgtEl>
                                          <p:spTgt spid="3081"/>
                                        </p:tgtEl>
                                        <p:attrNameLst>
                                          <p:attrName>style.visibility</p:attrName>
                                        </p:attrNameLst>
                                      </p:cBhvr>
                                      <p:to>
                                        <p:strVal val="visible"/>
                                      </p:to>
                                    </p:set>
                                    <p:animEffect transition="in" filter="wheel(4)">
                                      <p:cBhvr>
                                        <p:cTn id="15" dur="2000"/>
                                        <p:tgtEl>
                                          <p:spTgt spid="3081"/>
                                        </p:tgtEl>
                                      </p:cBhvr>
                                    </p:animEffect>
                                  </p:childTnLst>
                                </p:cTn>
                              </p:par>
                              <p:par>
                                <p:cTn id="16" presetID="21" presetClass="entr" presetSubtype="4" repeatCount="indefinite" fill="hold" grpId="0" nodeType="withEffect">
                                  <p:stCondLst>
                                    <p:cond delay="0"/>
                                  </p:stCondLst>
                                  <p:childTnLst>
                                    <p:set>
                                      <p:cBhvr>
                                        <p:cTn id="17" dur="1" fill="hold">
                                          <p:stCondLst>
                                            <p:cond delay="0"/>
                                          </p:stCondLst>
                                        </p:cTn>
                                        <p:tgtEl>
                                          <p:spTgt spid="3082"/>
                                        </p:tgtEl>
                                        <p:attrNameLst>
                                          <p:attrName>style.visibility</p:attrName>
                                        </p:attrNameLst>
                                      </p:cBhvr>
                                      <p:to>
                                        <p:strVal val="visible"/>
                                      </p:to>
                                    </p:set>
                                    <p:animEffect transition="in" filter="wheel(4)">
                                      <p:cBhvr>
                                        <p:cTn id="18" dur="2000"/>
                                        <p:tgtEl>
                                          <p:spTgt spid="3082"/>
                                        </p:tgtEl>
                                      </p:cBhvr>
                                    </p:animEffect>
                                  </p:childTnLst>
                                </p:cTn>
                              </p:par>
                            </p:childTnLst>
                          </p:cTn>
                        </p:par>
                        <p:par>
                          <p:cTn id="19" fill="hold" nodeType="afterGroup">
                            <p:stCondLst>
                              <p:cond delay="5000"/>
                            </p:stCondLst>
                            <p:childTnLst>
                              <p:par>
                                <p:cTn id="20" presetID="21" presetClass="entr" presetSubtype="4" repeatCount="indefinite" fill="hold" grpId="0" nodeType="afterEffect">
                                  <p:stCondLst>
                                    <p:cond delay="0"/>
                                  </p:stCondLst>
                                  <p:childTnLst>
                                    <p:set>
                                      <p:cBhvr>
                                        <p:cTn id="21" dur="1" fill="hold">
                                          <p:stCondLst>
                                            <p:cond delay="0"/>
                                          </p:stCondLst>
                                        </p:cTn>
                                        <p:tgtEl>
                                          <p:spTgt spid="3083"/>
                                        </p:tgtEl>
                                        <p:attrNameLst>
                                          <p:attrName>style.visibility</p:attrName>
                                        </p:attrNameLst>
                                      </p:cBhvr>
                                      <p:to>
                                        <p:strVal val="visible"/>
                                      </p:to>
                                    </p:set>
                                    <p:animEffect transition="in" filter="wheel(4)">
                                      <p:cBhvr>
                                        <p:cTn id="22" dur="2000"/>
                                        <p:tgtEl>
                                          <p:spTgt spid="3083"/>
                                        </p:tgtEl>
                                      </p:cBhvr>
                                    </p:animEffect>
                                  </p:childTnLst>
                                </p:cTn>
                              </p:par>
                            </p:childTnLst>
                          </p:cTn>
                        </p:par>
                        <p:par>
                          <p:cTn id="23" fill="hold" nodeType="afterGroup">
                            <p:stCondLst>
                              <p:cond delay="7000"/>
                            </p:stCondLst>
                            <p:childTnLst>
                              <p:par>
                                <p:cTn id="24" presetID="21" presetClass="entr" presetSubtype="4" repeatCount="indefinite" fill="hold" grpId="0" nodeType="afterEffect">
                                  <p:stCondLst>
                                    <p:cond delay="0"/>
                                  </p:stCondLst>
                                  <p:childTnLst>
                                    <p:set>
                                      <p:cBhvr>
                                        <p:cTn id="25" dur="1" fill="hold">
                                          <p:stCondLst>
                                            <p:cond delay="0"/>
                                          </p:stCondLst>
                                        </p:cTn>
                                        <p:tgtEl>
                                          <p:spTgt spid="3084"/>
                                        </p:tgtEl>
                                        <p:attrNameLst>
                                          <p:attrName>style.visibility</p:attrName>
                                        </p:attrNameLst>
                                      </p:cBhvr>
                                      <p:to>
                                        <p:strVal val="visible"/>
                                      </p:to>
                                    </p:set>
                                    <p:animEffect transition="in" filter="wheel(4)">
                                      <p:cBhvr>
                                        <p:cTn id="26" dur="2000"/>
                                        <p:tgtEl>
                                          <p:spTgt spid="3084"/>
                                        </p:tgtEl>
                                      </p:cBhvr>
                                    </p:animEffect>
                                  </p:childTnLst>
                                </p:cTn>
                              </p:par>
                              <p:par>
                                <p:cTn id="27" presetID="21" presetClass="entr" presetSubtype="4" repeatCount="indefinite" fill="hold" grpId="0" nodeType="withEffect">
                                  <p:stCondLst>
                                    <p:cond delay="0"/>
                                  </p:stCondLst>
                                  <p:childTnLst>
                                    <p:set>
                                      <p:cBhvr>
                                        <p:cTn id="28" dur="1" fill="hold">
                                          <p:stCondLst>
                                            <p:cond delay="0"/>
                                          </p:stCondLst>
                                        </p:cTn>
                                        <p:tgtEl>
                                          <p:spTgt spid="3085"/>
                                        </p:tgtEl>
                                        <p:attrNameLst>
                                          <p:attrName>style.visibility</p:attrName>
                                        </p:attrNameLst>
                                      </p:cBhvr>
                                      <p:to>
                                        <p:strVal val="visible"/>
                                      </p:to>
                                    </p:set>
                                    <p:animEffect transition="in" filter="wheel(4)">
                                      <p:cBhvr>
                                        <p:cTn id="29" dur="2000"/>
                                        <p:tgtEl>
                                          <p:spTgt spid="3085"/>
                                        </p:tgtEl>
                                      </p:cBhvr>
                                    </p:animEffect>
                                  </p:childTnLst>
                                </p:cTn>
                              </p:par>
                              <p:par>
                                <p:cTn id="30" presetID="21" presetClass="entr" presetSubtype="4" repeatCount="indefinite" fill="hold" grpId="0" nodeType="withEffect">
                                  <p:stCondLst>
                                    <p:cond delay="0"/>
                                  </p:stCondLst>
                                  <p:childTnLst>
                                    <p:set>
                                      <p:cBhvr>
                                        <p:cTn id="31" dur="1" fill="hold">
                                          <p:stCondLst>
                                            <p:cond delay="0"/>
                                          </p:stCondLst>
                                        </p:cTn>
                                        <p:tgtEl>
                                          <p:spTgt spid="3086"/>
                                        </p:tgtEl>
                                        <p:attrNameLst>
                                          <p:attrName>style.visibility</p:attrName>
                                        </p:attrNameLst>
                                      </p:cBhvr>
                                      <p:to>
                                        <p:strVal val="visible"/>
                                      </p:to>
                                    </p:set>
                                    <p:animEffect transition="in" filter="wheel(4)">
                                      <p:cBhvr>
                                        <p:cTn id="32" dur="2000"/>
                                        <p:tgtEl>
                                          <p:spTgt spid="3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animBg="1"/>
      <p:bldP spid="3080" grpId="0" animBg="1"/>
      <p:bldP spid="3081" grpId="0" animBg="1"/>
      <p:bldP spid="3082" grpId="0" animBg="1"/>
      <p:bldP spid="3083" grpId="0" animBg="1"/>
      <p:bldP spid="3084" grpId="0" animBg="1"/>
      <p:bldP spid="3085" grpId="0" animBg="1"/>
      <p:bldP spid="308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http://inmannews.wpengine.netdna-cdn.com/files/imagefield/shutterstock_96320885_WOOD_FLOOR_AND_GREEN_WALL.jpg"/>
          <p:cNvPicPr>
            <a:picLocks noChangeAspect="1" noChangeArrowheads="1"/>
          </p:cNvPicPr>
          <p:nvPr/>
        </p:nvPicPr>
        <p:blipFill>
          <a:blip r:embed="rId2">
            <a:extLst>
              <a:ext uri="{28A0092B-C50C-407E-A947-70E740481C1C}">
                <a14:useLocalDpi xmlns:a14="http://schemas.microsoft.com/office/drawing/2010/main" val="0"/>
              </a:ext>
            </a:extLst>
          </a:blip>
          <a:srcRect t="20053" b="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30 Redondear rectángulo de esquina del mismo lado"/>
          <p:cNvSpPr/>
          <p:nvPr/>
        </p:nvSpPr>
        <p:spPr>
          <a:xfrm>
            <a:off x="3276600" y="1916113"/>
            <a:ext cx="2447925" cy="2160587"/>
          </a:xfrm>
          <a:prstGeom prst="round2SameRect">
            <a:avLst>
              <a:gd name="adj1" fmla="val 50000"/>
              <a:gd name="adj2" fmla="val 0"/>
            </a:avLst>
          </a:prstGeom>
          <a:gradFill>
            <a:gsLst>
              <a:gs pos="74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6" name="27 Rectángulo"/>
          <p:cNvSpPr/>
          <p:nvPr/>
        </p:nvSpPr>
        <p:spPr>
          <a:xfrm>
            <a:off x="5724128" y="3429000"/>
            <a:ext cx="3419872"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7" name="35 Rectángulo"/>
          <p:cNvSpPr/>
          <p:nvPr/>
        </p:nvSpPr>
        <p:spPr>
          <a:xfrm>
            <a:off x="-32467" y="3375945"/>
            <a:ext cx="3308323"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pic>
        <p:nvPicPr>
          <p:cNvPr id="8" name="32 Imagen"/>
          <p:cNvPicPr>
            <a:picLocks noChangeAspect="1"/>
          </p:cNvPicPr>
          <p:nvPr/>
        </p:nvPicPr>
        <p:blipFill>
          <a:blip r:embed="rId4"/>
          <a:stretch>
            <a:fillRect/>
          </a:stretch>
        </p:blipFill>
        <p:spPr bwMode="auto">
          <a:xfrm>
            <a:off x="7938" y="2662238"/>
            <a:ext cx="2736850" cy="3475037"/>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853947" y="188640"/>
            <a:ext cx="5436105" cy="923330"/>
          </a:xfrm>
          <a:prstGeom prst="rect">
            <a:avLst/>
          </a:prstGeom>
          <a:noFill/>
        </p:spPr>
        <p:txBody>
          <a:bodyPr wrap="none">
            <a:spAutoFit/>
          </a:bodyPr>
          <a:lstStyle/>
          <a:p>
            <a:pPr algn="ctr" fontAlgn="base">
              <a:spcBef>
                <a:spcPct val="0"/>
              </a:spcBef>
              <a:spcAft>
                <a:spcPct val="0"/>
              </a:spcAft>
              <a:defRPr/>
            </a:pPr>
            <a:r>
              <a:rPr lang="en-US" sz="5400" dirty="0">
                <a:ln w="38100">
                  <a:solidFill>
                    <a:srgbClr val="000000"/>
                  </a:solidFill>
                </a:ln>
                <a:solidFill>
                  <a:srgbClr val="FFCC05"/>
                </a:solidFill>
                <a:effectLst>
                  <a:outerShdw blurRad="50800" dist="38100" dir="8100000" algn="tr" rotWithShape="0">
                    <a:prstClr val="black">
                      <a:alpha val="40000"/>
                    </a:prstClr>
                  </a:outerShdw>
                </a:effectLst>
                <a:latin typeface="Showcard Gothic" panose="04020904020102020604" pitchFamily="82" charset="0"/>
              </a:rPr>
              <a:t>Tom and jerry</a:t>
            </a:r>
          </a:p>
        </p:txBody>
      </p:sp>
      <p:sp>
        <p:nvSpPr>
          <p:cNvPr id="10" name="Text Box 11"/>
          <p:cNvSpPr txBox="1">
            <a:spLocks noChangeArrowheads="1"/>
          </p:cNvSpPr>
          <p:nvPr/>
        </p:nvSpPr>
        <p:spPr bwMode="auto">
          <a:xfrm>
            <a:off x="2744788" y="1557338"/>
            <a:ext cx="6399212" cy="526256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fontAlgn="base" hangingPunct="1">
              <a:spcBef>
                <a:spcPct val="0"/>
              </a:spcBef>
              <a:spcAft>
                <a:spcPct val="0"/>
              </a:spcAft>
              <a:buFontTx/>
              <a:buChar char="-"/>
            </a:pPr>
            <a:r>
              <a:rPr lang="en-US" altLang="en-US" sz="2800">
                <a:solidFill>
                  <a:srgbClr val="FFFFFF"/>
                </a:solidFill>
                <a:cs typeface="Arial" charset="0"/>
              </a:rPr>
              <a:t> Nhấn nút </a:t>
            </a:r>
            <a:r>
              <a:rPr lang="en-US" altLang="en-US" sz="2800" b="1">
                <a:solidFill>
                  <a:srgbClr val="FFFFFF"/>
                </a:solidFill>
                <a:cs typeface="Arial" charset="0"/>
              </a:rPr>
              <a:t>Play</a:t>
            </a:r>
            <a:r>
              <a:rPr lang="en-US" altLang="en-US" sz="2800">
                <a:solidFill>
                  <a:srgbClr val="FFFFFF"/>
                </a:solidFill>
                <a:cs typeface="Arial" charset="0"/>
              </a:rPr>
              <a:t> để bắt đầu.</a:t>
            </a:r>
            <a:endParaRPr lang="en-US" altLang="en-US" sz="2800">
              <a:solidFill>
                <a:srgbClr val="FFFFFF"/>
              </a:solidFill>
            </a:endParaRPr>
          </a:p>
          <a:p>
            <a:pPr algn="just" eaLnBrk="1" fontAlgn="base" hangingPunct="1">
              <a:spcBef>
                <a:spcPct val="0"/>
              </a:spcBef>
              <a:spcAft>
                <a:spcPct val="0"/>
              </a:spcAft>
              <a:buFontTx/>
              <a:buChar char="-"/>
            </a:pPr>
            <a:r>
              <a:rPr lang="en-US" altLang="en-US" sz="2800">
                <a:solidFill>
                  <a:srgbClr val="FFFFFF"/>
                </a:solidFill>
                <a:cs typeface="Arial" charset="0"/>
              </a:rPr>
              <a:t> Đọc kỹ nội dung câu hỏi, nhấn chọn phương án đúng. Nếu trả lời đúng sẽ xuất hiện miếng bánh chuột Jerry sẽ tiến về phía miếng bánh đó, trả lời sai mèo Tom sẽ xuất hiện. Trả lời đúng bạn nhận được một phần quà. Trả lời sai, quyền trả lời thuộc về người khác.</a:t>
            </a:r>
          </a:p>
          <a:p>
            <a:pPr algn="just" eaLnBrk="1" fontAlgn="base" hangingPunct="1">
              <a:spcBef>
                <a:spcPct val="0"/>
              </a:spcBef>
              <a:spcAft>
                <a:spcPct val="0"/>
              </a:spcAft>
              <a:buFontTx/>
              <a:buChar char="-"/>
            </a:pPr>
            <a:r>
              <a:rPr lang="en-US" altLang="en-US" sz="2800">
                <a:solidFill>
                  <a:srgbClr val="FFFFFF"/>
                </a:solidFill>
                <a:cs typeface="Arial" charset="0"/>
              </a:rPr>
              <a:t> Trong thời gian 5 giây bạn phải vừa suy nghĩ vừa đưa ra câu trả lời. Trả lời đúng thì người chơi khác có thể nhấn </a:t>
            </a:r>
            <a:r>
              <a:rPr lang="en-US" altLang="en-US" sz="2800" b="1">
                <a:solidFill>
                  <a:srgbClr val="FFFFFF"/>
                </a:solidFill>
                <a:cs typeface="Arial" charset="0"/>
              </a:rPr>
              <a:t>next</a:t>
            </a:r>
            <a:r>
              <a:rPr lang="en-US" altLang="en-US" sz="2800">
                <a:solidFill>
                  <a:srgbClr val="FFFFFF"/>
                </a:solidFill>
                <a:cs typeface="Arial" charset="0"/>
              </a:rPr>
              <a:t> để tiếp tục!</a:t>
            </a:r>
          </a:p>
        </p:txBody>
      </p:sp>
    </p:spTree>
    <p:extLst>
      <p:ext uri="{BB962C8B-B14F-4D97-AF65-F5344CB8AC3E}">
        <p14:creationId xmlns:p14="http://schemas.microsoft.com/office/powerpoint/2010/main" val="17768692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descr="http://inmannews.wpengine.netdna-cdn.com/files/imagefield/shutterstock_96320885_WOOD_FLOOR_AND_GREEN_WALL.jpg"/>
          <p:cNvPicPr>
            <a:picLocks noChangeAspect="1" noChangeArrowheads="1"/>
          </p:cNvPicPr>
          <p:nvPr/>
        </p:nvPicPr>
        <p:blipFill>
          <a:blip r:embed="rId2">
            <a:extLst>
              <a:ext uri="{28A0092B-C50C-407E-A947-70E740481C1C}">
                <a14:useLocalDpi xmlns:a14="http://schemas.microsoft.com/office/drawing/2010/main" val="0"/>
              </a:ext>
            </a:extLst>
          </a:blip>
          <a:srcRect t="20053" b="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30 Redondear rectángulo de esquina del mismo lado"/>
          <p:cNvSpPr/>
          <p:nvPr/>
        </p:nvSpPr>
        <p:spPr>
          <a:xfrm>
            <a:off x="3276600" y="1916113"/>
            <a:ext cx="2447925" cy="2160587"/>
          </a:xfrm>
          <a:prstGeom prst="round2SameRect">
            <a:avLst>
              <a:gd name="adj1" fmla="val 50000"/>
              <a:gd name="adj2" fmla="val 0"/>
            </a:avLst>
          </a:prstGeom>
          <a:gradFill>
            <a:gsLst>
              <a:gs pos="74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28" name="27 Rectángulo"/>
          <p:cNvSpPr/>
          <p:nvPr/>
        </p:nvSpPr>
        <p:spPr>
          <a:xfrm>
            <a:off x="5724128" y="3429000"/>
            <a:ext cx="3419872"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sp>
        <p:nvSpPr>
          <p:cNvPr id="36" name="35 Rectángulo"/>
          <p:cNvSpPr/>
          <p:nvPr/>
        </p:nvSpPr>
        <p:spPr>
          <a:xfrm>
            <a:off x="-32467" y="3375945"/>
            <a:ext cx="3308323" cy="648072"/>
          </a:xfrm>
          <a:prstGeom prst="rect">
            <a:avLst/>
          </a:prstGeom>
          <a:blipFill>
            <a:blip r:embed="rId3"/>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s-ES">
              <a:solidFill>
                <a:srgbClr val="FFFFFF"/>
              </a:solidFill>
            </a:endParaRPr>
          </a:p>
        </p:txBody>
      </p:sp>
      <p:pic>
        <p:nvPicPr>
          <p:cNvPr id="33" name="32 Imagen"/>
          <p:cNvPicPr>
            <a:picLocks noChangeAspect="1"/>
          </p:cNvPicPr>
          <p:nvPr/>
        </p:nvPicPr>
        <p:blipFill>
          <a:blip r:embed="rId4"/>
          <a:stretch>
            <a:fillRect/>
          </a:stretch>
        </p:blipFill>
        <p:spPr bwMode="auto">
          <a:xfrm>
            <a:off x="1042988" y="2652713"/>
            <a:ext cx="2517775" cy="3197225"/>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http://www.clker.com/cliparts/m/2/C/2/3/q/angry-black-cat-md.png"/>
          <p:cNvPicPr>
            <a:picLocks noChangeAspect="1" noChangeArrowheads="1"/>
          </p:cNvPicPr>
          <p:nvPr/>
        </p:nvPicPr>
        <p:blipFill rotWithShape="1">
          <a:blip r:embed="rId5">
            <a:extLst>
              <a:ext uri="{28A0092B-C50C-407E-A947-70E740481C1C}">
                <a14:useLocalDpi xmlns:a14="http://schemas.microsoft.com/office/drawing/2010/main" val="0"/>
              </a:ext>
            </a:extLst>
          </a:blip>
          <a:srcRect b="13128"/>
          <a:stretch/>
        </p:blipFill>
        <p:spPr bwMode="auto">
          <a:xfrm>
            <a:off x="3347864" y="2199838"/>
            <a:ext cx="1788006" cy="1192414"/>
          </a:xfrm>
          <a:prstGeom prst="rect">
            <a:avLst/>
          </a:prstGeom>
          <a:noFill/>
          <a:effectLst>
            <a:innerShdw blurRad="685800" dist="50800" dir="16200000">
              <a:prstClr val="black">
                <a:alpha val="92000"/>
              </a:prstClr>
            </a:innerShdw>
          </a:effectLst>
          <a:extLst>
            <a:ext uri="{909E8E84-426E-40DD-AFC4-6F175D3DCCD1}">
              <a14:hiddenFill xmlns:a14="http://schemas.microsoft.com/office/drawing/2010/main">
                <a:solidFill>
                  <a:srgbClr val="FFFFFF"/>
                </a:solidFill>
              </a14:hiddenFill>
            </a:ext>
          </a:extLst>
        </p:spPr>
      </p:pic>
      <p:pic>
        <p:nvPicPr>
          <p:cNvPr id="8204" name="Picture 8" descr="http://upload.wikimedia.org/wikipedia/en/a/a5/Cheese.png"/>
          <p:cNvPicPr>
            <a:picLocks noChangeAspect="1" noChangeArrowheads="1"/>
          </p:cNvPicPr>
          <p:nvPr/>
        </p:nvPicPr>
        <p:blipFill>
          <a:blip r:embed="rId6">
            <a:extLst>
              <a:ext uri="{28A0092B-C50C-407E-A947-70E740481C1C}">
                <a14:useLocalDpi xmlns:a14="http://schemas.microsoft.com/office/drawing/2010/main" val="0"/>
              </a:ext>
            </a:extLst>
          </a:blip>
          <a:srcRect t="5879" b="12257"/>
          <a:stretch>
            <a:fillRect/>
          </a:stretch>
        </p:blipFill>
        <p:spPr bwMode="auto">
          <a:xfrm>
            <a:off x="3822700" y="1985963"/>
            <a:ext cx="14986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a:hlinkClick r:id="" action="ppaction://hlinkshowjump?jump=nextslide"/>
          </p:cNvPr>
          <p:cNvPicPr>
            <a:picLocks noChangeAspect="1"/>
          </p:cNvPicPr>
          <p:nvPr/>
        </p:nvPicPr>
        <p:blipFill>
          <a:blip r:embed="rId7"/>
          <a:stretch>
            <a:fillRect/>
          </a:stretch>
        </p:blipFill>
        <p:spPr>
          <a:xfrm>
            <a:off x="7243763" y="5884863"/>
            <a:ext cx="1579562" cy="788987"/>
          </a:xfrm>
          <a:prstGeom prst="rect">
            <a:avLst/>
          </a:prstGeom>
          <a:effectLst>
            <a:outerShdw blurRad="50800" dist="38100" dir="2700000" algn="tl" rotWithShape="0">
              <a:prstClr val="black">
                <a:alpha val="40000"/>
              </a:prstClr>
            </a:outerShdw>
          </a:effectLst>
        </p:spPr>
      </p:pic>
      <p:sp>
        <p:nvSpPr>
          <p:cNvPr id="2" name="Rectangle 1"/>
          <p:cNvSpPr/>
          <p:nvPr/>
        </p:nvSpPr>
        <p:spPr>
          <a:xfrm>
            <a:off x="1753957" y="471522"/>
            <a:ext cx="5436105" cy="923330"/>
          </a:xfrm>
          <a:prstGeom prst="rect">
            <a:avLst/>
          </a:prstGeom>
          <a:noFill/>
        </p:spPr>
        <p:txBody>
          <a:bodyPr wrap="none">
            <a:spAutoFit/>
          </a:bodyPr>
          <a:lstStyle/>
          <a:p>
            <a:pPr algn="ctr" fontAlgn="base">
              <a:spcBef>
                <a:spcPct val="0"/>
              </a:spcBef>
              <a:spcAft>
                <a:spcPct val="0"/>
              </a:spcAft>
              <a:defRPr/>
            </a:pPr>
            <a:r>
              <a:rPr lang="en-US" sz="5400" dirty="0">
                <a:ln w="38100">
                  <a:solidFill>
                    <a:srgbClr val="000000"/>
                  </a:solidFill>
                </a:ln>
                <a:solidFill>
                  <a:srgbClr val="FFCC05"/>
                </a:solidFill>
                <a:effectLst>
                  <a:outerShdw blurRad="50800" dist="38100" dir="8100000" algn="tr" rotWithShape="0">
                    <a:prstClr val="black">
                      <a:alpha val="40000"/>
                    </a:prstClr>
                  </a:outerShdw>
                </a:effectLst>
                <a:latin typeface="Showcard Gothic" panose="04020904020102020604" pitchFamily="82" charset="0"/>
              </a:rPr>
              <a:t>Tom and jerry</a:t>
            </a:r>
          </a:p>
        </p:txBody>
      </p:sp>
    </p:spTree>
    <p:extLst>
      <p:ext uri="{BB962C8B-B14F-4D97-AF65-F5344CB8AC3E}">
        <p14:creationId xmlns:p14="http://schemas.microsoft.com/office/powerpoint/2010/main" val="2397692575"/>
      </p:ext>
    </p:extLst>
  </p:cSld>
  <p:clrMapOvr>
    <a:masterClrMapping/>
  </p:clrMapOvr>
  <p:transition spd="slow">
    <p:circl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25 Rectángulo"/>
          <p:cNvSpPr/>
          <p:nvPr/>
        </p:nvSpPr>
        <p:spPr>
          <a:xfrm>
            <a:off x="-38100" y="-14288"/>
            <a:ext cx="9144000" cy="776288"/>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00CC"/>
                </a:solidFill>
                <a:effectLst>
                  <a:outerShdw blurRad="38100" dist="38100" dir="2700000" algn="tl">
                    <a:srgbClr val="000000">
                      <a:alpha val="43137"/>
                    </a:srgbClr>
                  </a:outerShdw>
                </a:effectLst>
              </a:rPr>
              <a:t> Các con hãy xem một đoạn video</a:t>
            </a:r>
            <a:endParaRPr lang="es-ES" sz="2000" b="1" dirty="0">
              <a:solidFill>
                <a:srgbClr val="0000CC"/>
              </a:solidFill>
              <a:effectLst>
                <a:outerShdw blurRad="38100" dist="38100" dir="2700000" algn="tl">
                  <a:srgbClr val="000000">
                    <a:alpha val="43137"/>
                  </a:srgbClr>
                </a:outerShdw>
              </a:effectLst>
            </a:endParaRPr>
          </a:p>
        </p:txBody>
      </p:sp>
      <p:pic>
        <p:nvPicPr>
          <p:cNvPr id="2" name="ttt chuan.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7"/>
          <a:srcRect l="15794" t="18980" r="12396" b="17224"/>
          <a:stretch/>
        </p:blipFill>
        <p:spPr>
          <a:xfrm>
            <a:off x="1232154" y="1676400"/>
            <a:ext cx="6603492" cy="3962355"/>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567228910"/>
      </p:ext>
    </p:extLst>
  </p:cSld>
  <p:clrMapOvr>
    <a:masterClrMapping/>
  </p:clrMapOvr>
  <p:transition>
    <p:wheel spokes="3"/>
    <p:sndAc>
      <p:stSnd>
        <p:snd r:embed="rId5" name="chimes.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clker.com/cliparts/m/2/C/2/3/q/angry-black-cat-md.png"/>
          <p:cNvPicPr>
            <a:picLocks noChangeAspect="1" noChangeArrowheads="1"/>
          </p:cNvPicPr>
          <p:nvPr/>
        </p:nvPicPr>
        <p:blipFill rotWithShape="1">
          <a:blip r:embed="rId6"/>
          <a:srcRect b="13128"/>
          <a:stretch/>
        </p:blipFill>
        <p:spPr bwMode="auto">
          <a:xfrm>
            <a:off x="6523038"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upload.wikimedia.org/wikipedia/en/a/a5/Cheese.png"/>
          <p:cNvPicPr>
            <a:picLocks noChangeAspect="1" noChangeArrowheads="1"/>
          </p:cNvPicPr>
          <p:nvPr/>
        </p:nvPicPr>
        <p:blipFill>
          <a:blip r:embed="rId7">
            <a:extLst>
              <a:ext uri="{28A0092B-C50C-407E-A947-70E740481C1C}">
                <a14:useLocalDpi xmlns:a14="http://schemas.microsoft.com/office/drawing/2010/main" val="0"/>
              </a:ext>
            </a:extLst>
          </a:blip>
          <a:srcRect t="5879" b="12257"/>
          <a:stretch>
            <a:fillRect/>
          </a:stretch>
        </p:blipFill>
        <p:spPr bwMode="auto">
          <a:xfrm>
            <a:off x="1200150" y="2565400"/>
            <a:ext cx="1500188"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8">
            <a:duotone>
              <a:prstClr val="black"/>
              <a:schemeClr val="accent6">
                <a:tint val="45000"/>
                <a:satMod val="400000"/>
              </a:schemeClr>
            </a:duotone>
          </a:blip>
          <a:stretch>
            <a:fillRect/>
          </a:stretch>
        </p:blipFill>
        <p:spPr bwMode="auto">
          <a:xfrm>
            <a:off x="3891124" y="4293096"/>
            <a:ext cx="1577775" cy="1885329"/>
          </a:xfrm>
          <a:prstGeom prst="rect">
            <a:avLst/>
          </a:prstGeom>
          <a:noFill/>
          <a:ln>
            <a:noFill/>
          </a:ln>
          <a:effectLst>
            <a:outerShdw blurRad="76200" dist="635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9"/>
          <a:stretch>
            <a:fillRect/>
          </a:stretch>
        </p:blipFill>
        <p:spPr bwMode="auto">
          <a:xfrm>
            <a:off x="1630363" y="2905125"/>
            <a:ext cx="800100" cy="101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21 CuadroTexto"/>
          <p:cNvSpPr txBox="1">
            <a:spLocks noChangeArrowheads="1"/>
          </p:cNvSpPr>
          <p:nvPr/>
        </p:nvSpPr>
        <p:spPr bwMode="auto">
          <a:xfrm>
            <a:off x="6588125" y="968375"/>
            <a:ext cx="16557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0000"/>
                </a:solidFill>
              </a:rPr>
              <a:t>C. Đêm trung thu</a:t>
            </a:r>
            <a:endParaRPr lang="es-ES" altLang="en-US" sz="1800" b="1">
              <a:solidFill>
                <a:srgbClr val="000000"/>
              </a:solidFill>
            </a:endParaRPr>
          </a:p>
        </p:txBody>
      </p:sp>
      <p:sp>
        <p:nvSpPr>
          <p:cNvPr id="29" name="28 CuadroTexto"/>
          <p:cNvSpPr txBox="1">
            <a:spLocks noChangeArrowheads="1"/>
          </p:cNvSpPr>
          <p:nvPr/>
        </p:nvSpPr>
        <p:spPr bwMode="auto">
          <a:xfrm>
            <a:off x="1116013" y="908050"/>
            <a:ext cx="1828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dirty="0">
                <a:solidFill>
                  <a:srgbClr val="000000"/>
                </a:solidFill>
              </a:rPr>
              <a:t>A. Rước đèn tháng tám</a:t>
            </a:r>
            <a:endParaRPr lang="es-ES" altLang="en-US" sz="1800" b="1" dirty="0">
              <a:solidFill>
                <a:srgbClr val="000000"/>
              </a:solidFill>
            </a:endParaRPr>
          </a:p>
        </p:txBody>
      </p:sp>
      <p:sp>
        <p:nvSpPr>
          <p:cNvPr id="30" name="29 CuadroTexto"/>
          <p:cNvSpPr txBox="1">
            <a:spLocks noChangeArrowheads="1"/>
          </p:cNvSpPr>
          <p:nvPr/>
        </p:nvSpPr>
        <p:spPr bwMode="auto">
          <a:xfrm>
            <a:off x="3819525" y="919163"/>
            <a:ext cx="18319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0000"/>
                </a:solidFill>
              </a:rPr>
              <a:t>B. Chiếc đèn ông sao</a:t>
            </a:r>
            <a:endParaRPr lang="es-ES" altLang="en-US" sz="1800" b="1">
              <a:solidFill>
                <a:srgbClr val="000000"/>
              </a:solidFill>
            </a:endParaRPr>
          </a:p>
        </p:txBody>
      </p:sp>
      <p:pic>
        <p:nvPicPr>
          <p:cNvPr id="32" name="Picture 2" descr="http://www.clker.com/cliparts/m/2/C/2/3/q/angry-black-cat-md.png"/>
          <p:cNvPicPr>
            <a:picLocks noChangeAspect="1" noChangeArrowheads="1"/>
          </p:cNvPicPr>
          <p:nvPr/>
        </p:nvPicPr>
        <p:blipFill rotWithShape="1">
          <a:blip r:embed="rId6"/>
          <a:srcRect b="13128"/>
          <a:stretch/>
        </p:blipFill>
        <p:spPr bwMode="auto">
          <a:xfrm>
            <a:off x="3749675"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5" name="24 Llamada ovalada"/>
          <p:cNvSpPr/>
          <p:nvPr/>
        </p:nvSpPr>
        <p:spPr>
          <a:xfrm>
            <a:off x="685800" y="1851025"/>
            <a:ext cx="1592263" cy="647700"/>
          </a:xfrm>
          <a:prstGeom prst="wedgeEllipseCallout">
            <a:avLst>
              <a:gd name="adj1" fmla="val 33587"/>
              <a:gd name="adj2" fmla="val 860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b="1" dirty="0">
                <a:solidFill>
                  <a:srgbClr val="000000"/>
                </a:solidFill>
              </a:rPr>
              <a:t>Bé giỏi quá</a:t>
            </a:r>
            <a:endParaRPr lang="es-ES" b="1" dirty="0">
              <a:solidFill>
                <a:srgbClr val="000000"/>
              </a:solidFill>
            </a:endParaRPr>
          </a:p>
        </p:txBody>
      </p:sp>
      <p:sp>
        <p:nvSpPr>
          <p:cNvPr id="26" name="25 Rectángulo"/>
          <p:cNvSpPr/>
          <p:nvPr/>
        </p:nvSpPr>
        <p:spPr>
          <a:xfrm>
            <a:off x="0" y="6249988"/>
            <a:ext cx="9144000" cy="608012"/>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2060"/>
                </a:solidFill>
                <a:effectLst>
                  <a:outerShdw blurRad="38100" dist="38100" dir="2700000" algn="tl">
                    <a:srgbClr val="000000">
                      <a:alpha val="43137"/>
                    </a:srgbClr>
                  </a:outerShdw>
                </a:effectLst>
              </a:rPr>
              <a:t>Câu 1: Giai điệu trong đoạn video vừa xem là của bài hát nào sau đây?</a:t>
            </a:r>
            <a:endParaRPr lang="es-ES" sz="2000" b="1" dirty="0">
              <a:solidFill>
                <a:srgbClr val="002060"/>
              </a:solidFill>
              <a:effectLst>
                <a:outerShdw blurRad="38100" dist="38100" dir="2700000" algn="tl">
                  <a:srgbClr val="000000">
                    <a:alpha val="43137"/>
                  </a:srgbClr>
                </a:outerShdw>
              </a:effectLst>
            </a:endParaRPr>
          </a:p>
        </p:txBody>
      </p:sp>
      <p:sp>
        <p:nvSpPr>
          <p:cNvPr id="14" name="13 Flecha derecha">
            <a:hlinkClick r:id="" action="ppaction://hlinkshowjump?jump=nextslide"/>
          </p:cNvPr>
          <p:cNvSpPr/>
          <p:nvPr/>
        </p:nvSpPr>
        <p:spPr>
          <a:xfrm>
            <a:off x="7885113" y="5300663"/>
            <a:ext cx="1258887" cy="877887"/>
          </a:xfrm>
          <a:prstGeom prst="right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1600" b="1" dirty="0">
                <a:solidFill>
                  <a:srgbClr val="000000"/>
                </a:solidFill>
              </a:rPr>
              <a:t>NEXT</a:t>
            </a:r>
            <a:endParaRPr lang="es-ES" sz="1600" b="1" dirty="0">
              <a:solidFill>
                <a:srgbClr val="000000"/>
              </a:solidFill>
            </a:endParaRPr>
          </a:p>
        </p:txBody>
      </p:sp>
    </p:spTree>
    <p:extLst>
      <p:ext uri="{BB962C8B-B14F-4D97-AF65-F5344CB8AC3E}">
        <p14:creationId xmlns:p14="http://schemas.microsoft.com/office/powerpoint/2010/main" val="4125627757"/>
      </p:ext>
    </p:extLst>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2" name="angry_cat.wav"/>
                                        </p:tgtEl>
                                      </p:cMediaNode>
                                    </p:audio>
                                  </p:subTnLst>
                                </p:cTn>
                              </p:par>
                            </p:childTnLst>
                          </p:cTn>
                        </p:par>
                        <p:par>
                          <p:cTn id="10" fill="hold" nodeType="afterGroup">
                            <p:stCondLst>
                              <p:cond delay="500"/>
                            </p:stCondLst>
                            <p:childTnLst>
                              <p:par>
                                <p:cTn id="11" presetID="53" presetClass="exit" presetSubtype="32" fill="hold" nodeType="afterEffect">
                                  <p:stCondLst>
                                    <p:cond delay="2000"/>
                                  </p:stCondLst>
                                  <p:childTnLst>
                                    <p:anim calcmode="lin" valueType="num">
                                      <p:cBhvr>
                                        <p:cTn id="12" dur="500"/>
                                        <p:tgtEl>
                                          <p:spTgt spid="1026"/>
                                        </p:tgtEl>
                                        <p:attrNameLst>
                                          <p:attrName>ppt_w</p:attrName>
                                        </p:attrNameLst>
                                      </p:cBhvr>
                                      <p:tavLst>
                                        <p:tav tm="0">
                                          <p:val>
                                            <p:strVal val="ppt_w"/>
                                          </p:val>
                                        </p:tav>
                                        <p:tav tm="100000">
                                          <p:val>
                                            <p:fltVal val="0"/>
                                          </p:val>
                                        </p:tav>
                                      </p:tavLst>
                                    </p:anim>
                                    <p:anim calcmode="lin" valueType="num">
                                      <p:cBhvr>
                                        <p:cTn id="13" dur="500"/>
                                        <p:tgtEl>
                                          <p:spTgt spid="1026"/>
                                        </p:tgtEl>
                                        <p:attrNameLst>
                                          <p:attrName>ppt_h</p:attrName>
                                        </p:attrNameLst>
                                      </p:cBhvr>
                                      <p:tavLst>
                                        <p:tav tm="0">
                                          <p:val>
                                            <p:strVal val="ppt_h"/>
                                          </p:val>
                                        </p:tav>
                                        <p:tav tm="100000">
                                          <p:val>
                                            <p:fltVal val="0"/>
                                          </p:val>
                                        </p:tav>
                                      </p:tavLst>
                                    </p:anim>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2" name="angry_cat.wav"/>
                                        </p:tgtEl>
                                      </p:cMediaNode>
                                    </p:audio>
                                  </p:subTnLst>
                                </p:cTn>
                              </p:par>
                            </p:childTnLst>
                          </p:cTn>
                        </p:par>
                        <p:par>
                          <p:cTn id="24" fill="hold" nodeType="afterGroup">
                            <p:stCondLst>
                              <p:cond delay="500"/>
                            </p:stCondLst>
                            <p:childTnLst>
                              <p:par>
                                <p:cTn id="25" presetID="53" presetClass="exit" presetSubtype="32" fill="hold" nodeType="afterEffect">
                                  <p:stCondLst>
                                    <p:cond delay="2000"/>
                                  </p:stCondLst>
                                  <p:childTnLst>
                                    <p:anim calcmode="lin" valueType="num">
                                      <p:cBhvr>
                                        <p:cTn id="26" dur="500"/>
                                        <p:tgtEl>
                                          <p:spTgt spid="32"/>
                                        </p:tgtEl>
                                        <p:attrNameLst>
                                          <p:attrName>ppt_w</p:attrName>
                                        </p:attrNameLst>
                                      </p:cBhvr>
                                      <p:tavLst>
                                        <p:tav tm="0">
                                          <p:val>
                                            <p:strVal val="ppt_w"/>
                                          </p:val>
                                        </p:tav>
                                        <p:tav tm="100000">
                                          <p:val>
                                            <p:fltVal val="0"/>
                                          </p:val>
                                        </p:tav>
                                      </p:tavLst>
                                    </p:anim>
                                    <p:anim calcmode="lin" valueType="num">
                                      <p:cBhvr>
                                        <p:cTn id="27" dur="500"/>
                                        <p:tgtEl>
                                          <p:spTgt spid="32"/>
                                        </p:tgtEl>
                                        <p:attrNameLst>
                                          <p:attrName>ppt_h</p:attrName>
                                        </p:attrNameLst>
                                      </p:cBhvr>
                                      <p:tavLst>
                                        <p:tav tm="0">
                                          <p:val>
                                            <p:strVal val="ppt_h"/>
                                          </p:val>
                                        </p:tav>
                                        <p:tav tm="100000">
                                          <p:val>
                                            <p:fltVal val="0"/>
                                          </p:val>
                                        </p:tav>
                                      </p:tavLst>
                                    </p:anim>
                                    <p:animEffect transition="out" filter="fad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animEffect transition="in" filter="fade">
                                      <p:cBhvr>
                                        <p:cTn id="37" dur="500"/>
                                        <p:tgtEl>
                                          <p:spTgt spid="1032"/>
                                        </p:tgtEl>
                                      </p:cBhvr>
                                    </p:animEffec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childTnLst>
                          </p:cTn>
                        </p:par>
                        <p:par>
                          <p:cTn id="38" fill="hold" nodeType="afterGroup">
                            <p:stCondLst>
                              <p:cond delay="500"/>
                            </p:stCondLst>
                            <p:childTnLst>
                              <p:par>
                                <p:cTn id="39" presetID="64" presetClass="path" presetSubtype="0" accel="50000" decel="50000" fill="hold" nodeType="afterEffect">
                                  <p:stCondLst>
                                    <p:cond delay="0"/>
                                  </p:stCondLst>
                                  <p:childTnLst>
                                    <p:animMotion origin="layout" path="M 4.44444E-6 4.07407E-6 L -0.27952 -0.25301 " pathEditMode="relative" rAng="0" ptsTypes="AA">
                                      <p:cBhvr>
                                        <p:cTn id="40" dur="1000" fill="hold"/>
                                        <p:tgtEl>
                                          <p:spTgt spid="12"/>
                                        </p:tgtEl>
                                        <p:attrNameLst>
                                          <p:attrName>ppt_x</p:attrName>
                                          <p:attrName>ppt_y</p:attrName>
                                        </p:attrNameLst>
                                      </p:cBhvr>
                                      <p:rCtr x="-13976" y="-12662"/>
                                    </p:animMotion>
                                  </p:childTnLst>
                                  <p:subTnLst>
                                    <p:audio>
                                      <p:cMediaNode>
                                        <p:cTn display="0" masterRel="sameClick">
                                          <p:stCondLst>
                                            <p:cond evt="begin" delay="0">
                                              <p:tn val="39"/>
                                            </p:cond>
                                          </p:stCondLst>
                                          <p:endCondLst>
                                            <p:cond evt="onStopAudio" delay="0">
                                              <p:tgtEl>
                                                <p:sldTgt/>
                                              </p:tgtEl>
                                            </p:cond>
                                          </p:endCondLst>
                                        </p:cTn>
                                        <p:tgtEl>
                                          <p:sndTgt r:embed="rId4" name="boing 1.wav"/>
                                        </p:tgtEl>
                                      </p:cMediaNode>
                                    </p:audio>
                                  </p:subTnLst>
                                </p:cTn>
                              </p:par>
                              <p:par>
                                <p:cTn id="41" presetID="6" presetClass="emph" presetSubtype="0" fill="hold" nodeType="withEffect">
                                  <p:stCondLst>
                                    <p:cond delay="0"/>
                                  </p:stCondLst>
                                  <p:childTnLst>
                                    <p:animScale>
                                      <p:cBhvr>
                                        <p:cTn id="42" dur="1000" fill="hold"/>
                                        <p:tgtEl>
                                          <p:spTgt spid="12"/>
                                        </p:tgtEl>
                                      </p:cBhvr>
                                      <p:by x="50000" y="50000"/>
                                    </p:animScale>
                                  </p:childTnLst>
                                </p:cTn>
                              </p:par>
                            </p:childTnLst>
                          </p:cTn>
                        </p:par>
                        <p:par>
                          <p:cTn id="43" fill="hold" nodeType="afterGroup">
                            <p:stCondLst>
                              <p:cond delay="1500"/>
                            </p:stCondLst>
                            <p:childTnLst>
                              <p:par>
                                <p:cTn id="44" presetID="1" presetClass="exit" presetSubtype="0" fill="hold" nodeType="afterEffect">
                                  <p:stCondLst>
                                    <p:cond delay="0"/>
                                  </p:stCondLst>
                                  <p:childTnLst>
                                    <p:set>
                                      <p:cBhvr>
                                        <p:cTn id="45" dur="1" fill="hold">
                                          <p:stCondLst>
                                            <p:cond delay="0"/>
                                          </p:stCondLst>
                                        </p:cTn>
                                        <p:tgtEl>
                                          <p:spTgt spid="12"/>
                                        </p:tgtEl>
                                        <p:attrNameLst>
                                          <p:attrName>style.visibility</p:attrName>
                                        </p:attrNameLst>
                                      </p:cBhvr>
                                      <p:to>
                                        <p:strVal val="hidden"/>
                                      </p:to>
                                    </p:set>
                                  </p:childTnLst>
                                </p:cTn>
                              </p:par>
                            </p:childTnLst>
                          </p:cTn>
                        </p:par>
                        <p:par>
                          <p:cTn id="46" fill="hold" nodeType="afterGroup">
                            <p:stCondLst>
                              <p:cond delay="1500"/>
                            </p:stCondLst>
                            <p:childTnLst>
                              <p:par>
                                <p:cTn id="47" presetID="1"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childTnLst>
                    </p:cTn>
                  </p:par>
                </p:childTnLst>
              </p:cTn>
              <p:nextCondLst>
                <p:cond evt="onClick" delay="0">
                  <p:tgtEl>
                    <p:spTgt spid="29"/>
                  </p:tgtEl>
                </p:cond>
              </p:nextCondLst>
            </p:seq>
          </p:childTnLst>
        </p:cTn>
      </p:par>
    </p:tnLst>
    <p:bldLst>
      <p:bldP spid="25"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www.clker.com/cliparts/m/2/C/2/3/q/angry-black-cat-md.png"/>
          <p:cNvPicPr>
            <a:picLocks noChangeAspect="1" noChangeArrowheads="1"/>
          </p:cNvPicPr>
          <p:nvPr/>
        </p:nvPicPr>
        <p:blipFill rotWithShape="1">
          <a:blip r:embed="rId7"/>
          <a:srcRect b="13128"/>
          <a:stretch/>
        </p:blipFill>
        <p:spPr bwMode="auto">
          <a:xfrm>
            <a:off x="1055688"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upload.wikimedia.org/wikipedia/en/a/a5/Cheese.png"/>
          <p:cNvPicPr>
            <a:picLocks noChangeAspect="1" noChangeArrowheads="1"/>
          </p:cNvPicPr>
          <p:nvPr/>
        </p:nvPicPr>
        <p:blipFill>
          <a:blip r:embed="rId8">
            <a:extLst>
              <a:ext uri="{28A0092B-C50C-407E-A947-70E740481C1C}">
                <a14:useLocalDpi xmlns:a14="http://schemas.microsoft.com/office/drawing/2010/main" val="0"/>
              </a:ext>
            </a:extLst>
          </a:blip>
          <a:srcRect t="5879" b="12257"/>
          <a:stretch>
            <a:fillRect/>
          </a:stretch>
        </p:blipFill>
        <p:spPr bwMode="auto">
          <a:xfrm>
            <a:off x="6588125" y="2560638"/>
            <a:ext cx="150018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p:cNvPicPr>
            <a:picLocks noChangeAspect="1"/>
          </p:cNvPicPr>
          <p:nvPr/>
        </p:nvPicPr>
        <p:blipFill>
          <a:blip r:embed="rId9">
            <a:duotone>
              <a:prstClr val="black"/>
              <a:schemeClr val="accent6">
                <a:tint val="45000"/>
                <a:satMod val="400000"/>
              </a:schemeClr>
            </a:duotone>
          </a:blip>
          <a:stretch>
            <a:fillRect/>
          </a:stretch>
        </p:blipFill>
        <p:spPr bwMode="auto">
          <a:xfrm>
            <a:off x="3874722" y="4419600"/>
            <a:ext cx="1386467" cy="1656729"/>
          </a:xfrm>
          <a:prstGeom prst="rect">
            <a:avLst/>
          </a:prstGeom>
          <a:noFill/>
          <a:ln>
            <a:noFill/>
          </a:ln>
          <a:effectLst>
            <a:outerShdw blurRad="76200" dist="635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10"/>
          <a:stretch>
            <a:fillRect/>
          </a:stretch>
        </p:blipFill>
        <p:spPr bwMode="auto">
          <a:xfrm>
            <a:off x="6788150" y="3008313"/>
            <a:ext cx="800100" cy="1016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21 CuadroTexto"/>
          <p:cNvSpPr txBox="1">
            <a:spLocks noChangeArrowheads="1"/>
          </p:cNvSpPr>
          <p:nvPr/>
        </p:nvSpPr>
        <p:spPr bwMode="auto">
          <a:xfrm>
            <a:off x="1116013" y="949325"/>
            <a:ext cx="16557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8000"/>
                </a:solidFill>
              </a:rPr>
              <a:t>A. Tết nguyên đán</a:t>
            </a:r>
            <a:endParaRPr lang="es-ES" altLang="en-US" sz="1800" b="1">
              <a:solidFill>
                <a:srgbClr val="008000"/>
              </a:solidFill>
            </a:endParaRPr>
          </a:p>
        </p:txBody>
      </p:sp>
      <p:sp>
        <p:nvSpPr>
          <p:cNvPr id="29" name="28 CuadroTexto"/>
          <p:cNvSpPr txBox="1">
            <a:spLocks noChangeArrowheads="1"/>
          </p:cNvSpPr>
          <p:nvPr/>
        </p:nvSpPr>
        <p:spPr bwMode="auto">
          <a:xfrm>
            <a:off x="6353175" y="1065213"/>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s-ES_tradnl" altLang="en-US" sz="1800" b="1">
                <a:solidFill>
                  <a:srgbClr val="008000"/>
                </a:solidFill>
              </a:rPr>
              <a:t>C. Tết trung thu</a:t>
            </a:r>
            <a:endParaRPr lang="es-ES" altLang="en-US" sz="1800" b="1">
              <a:solidFill>
                <a:srgbClr val="008000"/>
              </a:solidFill>
            </a:endParaRPr>
          </a:p>
        </p:txBody>
      </p:sp>
      <p:sp>
        <p:nvSpPr>
          <p:cNvPr id="30" name="29 CuadroTexto"/>
          <p:cNvSpPr txBox="1">
            <a:spLocks noChangeArrowheads="1"/>
          </p:cNvSpPr>
          <p:nvPr/>
        </p:nvSpPr>
        <p:spPr bwMode="auto">
          <a:xfrm>
            <a:off x="3746500" y="1065213"/>
            <a:ext cx="196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s-ES_tradnl" altLang="en-US" sz="1800" b="1">
                <a:solidFill>
                  <a:srgbClr val="008000"/>
                </a:solidFill>
              </a:rPr>
              <a:t>B. Tết hàn thực</a:t>
            </a:r>
            <a:endParaRPr lang="es-ES" altLang="en-US" sz="1800" b="1">
              <a:solidFill>
                <a:srgbClr val="008000"/>
              </a:solidFill>
            </a:endParaRPr>
          </a:p>
        </p:txBody>
      </p:sp>
      <p:pic>
        <p:nvPicPr>
          <p:cNvPr id="32" name="Picture 2" descr="http://www.clker.com/cliparts/m/2/C/2/3/q/angry-black-cat-md.png"/>
          <p:cNvPicPr>
            <a:picLocks noChangeAspect="1" noChangeArrowheads="1"/>
          </p:cNvPicPr>
          <p:nvPr/>
        </p:nvPicPr>
        <p:blipFill rotWithShape="1">
          <a:blip r:embed="rId7"/>
          <a:srcRect b="13128"/>
          <a:stretch/>
        </p:blipFill>
        <p:spPr bwMode="auto">
          <a:xfrm>
            <a:off x="3749675" y="2492375"/>
            <a:ext cx="1787525" cy="1192213"/>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25" name="24 Llamada ovalada"/>
          <p:cNvSpPr/>
          <p:nvPr/>
        </p:nvSpPr>
        <p:spPr>
          <a:xfrm>
            <a:off x="5940425" y="2060575"/>
            <a:ext cx="1295400" cy="647700"/>
          </a:xfrm>
          <a:prstGeom prst="wedgeEllipseCallout">
            <a:avLst>
              <a:gd name="adj1" fmla="val 33587"/>
              <a:gd name="adj2" fmla="val 8601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1600" b="1" dirty="0">
                <a:solidFill>
                  <a:srgbClr val="000000"/>
                </a:solidFill>
              </a:rPr>
              <a:t>Bé giỏi quá</a:t>
            </a:r>
            <a:endParaRPr lang="es-ES" sz="1600" b="1" dirty="0">
              <a:solidFill>
                <a:srgbClr val="000000"/>
              </a:solidFill>
            </a:endParaRPr>
          </a:p>
        </p:txBody>
      </p:sp>
      <p:sp>
        <p:nvSpPr>
          <p:cNvPr id="26" name="25 Rectángulo"/>
          <p:cNvSpPr/>
          <p:nvPr/>
        </p:nvSpPr>
        <p:spPr>
          <a:xfrm>
            <a:off x="0" y="6249988"/>
            <a:ext cx="9144000" cy="608012"/>
          </a:xfrm>
          <a:prstGeom prst="rect">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s-ES_tradnl" sz="2000" b="1" dirty="0">
                <a:solidFill>
                  <a:srgbClr val="0000CC"/>
                </a:solidFill>
                <a:effectLst>
                  <a:outerShdw blurRad="38100" dist="38100" dir="2700000" algn="tl">
                    <a:srgbClr val="000000">
                      <a:alpha val="43137"/>
                    </a:srgbClr>
                  </a:outerShdw>
                </a:effectLst>
              </a:rPr>
              <a:t>Câu 2: Đoạn video các con vừa xem nói về ngày lễ nào?</a:t>
            </a:r>
            <a:endParaRPr lang="es-ES" sz="2000" b="1" dirty="0">
              <a:solidFill>
                <a:srgbClr val="0000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01425998"/>
      </p:ext>
    </p:extLst>
  </p:cSld>
  <p:clrMapOvr>
    <a:masterClrMapping/>
  </p:clrMapOvr>
  <p:transition spd="slow">
    <p:wipe dir="d"/>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nodeType="clickPar">
                      <p:stCondLst>
                        <p:cond delay="0"/>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subTnLst>
                                    <p:audio>
                                      <p:cMediaNode>
                                        <p:cTn display="0" masterRel="sameClick">
                                          <p:stCondLst>
                                            <p:cond evt="begin" delay="0">
                                              <p:tn val="5"/>
                                            </p:cond>
                                          </p:stCondLst>
                                          <p:endCondLst>
                                            <p:cond evt="onStopAudio" delay="0">
                                              <p:tgtEl>
                                                <p:sldTgt/>
                                              </p:tgtEl>
                                            </p:cond>
                                          </p:endCondLst>
                                        </p:cTn>
                                        <p:tgtEl>
                                          <p:sndTgt r:embed="rId3" name="angry_cat.wav"/>
                                        </p:tgtEl>
                                      </p:cMediaNode>
                                    </p:audio>
                                  </p:subTnLst>
                                </p:cTn>
                              </p:par>
                            </p:childTnLst>
                          </p:cTn>
                        </p:par>
                        <p:par>
                          <p:cTn id="10" fill="hold" nodeType="afterGroup">
                            <p:stCondLst>
                              <p:cond delay="500"/>
                            </p:stCondLst>
                            <p:childTnLst>
                              <p:par>
                                <p:cTn id="11" presetID="53" presetClass="exit" presetSubtype="32" fill="hold" nodeType="afterEffect">
                                  <p:stCondLst>
                                    <p:cond delay="2000"/>
                                  </p:stCondLst>
                                  <p:childTnLst>
                                    <p:anim calcmode="lin" valueType="num">
                                      <p:cBhvr>
                                        <p:cTn id="12" dur="500"/>
                                        <p:tgtEl>
                                          <p:spTgt spid="1026"/>
                                        </p:tgtEl>
                                        <p:attrNameLst>
                                          <p:attrName>ppt_w</p:attrName>
                                        </p:attrNameLst>
                                      </p:cBhvr>
                                      <p:tavLst>
                                        <p:tav tm="0">
                                          <p:val>
                                            <p:strVal val="ppt_w"/>
                                          </p:val>
                                        </p:tav>
                                        <p:tav tm="100000">
                                          <p:val>
                                            <p:fltVal val="0"/>
                                          </p:val>
                                        </p:tav>
                                      </p:tavLst>
                                    </p:anim>
                                    <p:anim calcmode="lin" valueType="num">
                                      <p:cBhvr>
                                        <p:cTn id="13" dur="500"/>
                                        <p:tgtEl>
                                          <p:spTgt spid="1026"/>
                                        </p:tgtEl>
                                        <p:attrNameLst>
                                          <p:attrName>ppt_h</p:attrName>
                                        </p:attrNameLst>
                                      </p:cBhvr>
                                      <p:tavLst>
                                        <p:tav tm="0">
                                          <p:val>
                                            <p:strVal val="ppt_h"/>
                                          </p:val>
                                        </p:tav>
                                        <p:tav tm="100000">
                                          <p:val>
                                            <p:fltVal val="0"/>
                                          </p:val>
                                        </p:tav>
                                      </p:tavLst>
                                    </p:anim>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nodeType="clickPar">
                      <p:stCondLst>
                        <p:cond delay="0"/>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fltVal val="0"/>
                                          </p:val>
                                        </p:tav>
                                        <p:tav tm="100000">
                                          <p:val>
                                            <p:strVal val="#ppt_w"/>
                                          </p:val>
                                        </p:tav>
                                      </p:tavLst>
                                    </p:anim>
                                    <p:anim calcmode="lin" valueType="num">
                                      <p:cBhvr>
                                        <p:cTn id="22" dur="500" fill="hold"/>
                                        <p:tgtEl>
                                          <p:spTgt spid="32"/>
                                        </p:tgtEl>
                                        <p:attrNameLst>
                                          <p:attrName>ppt_h</p:attrName>
                                        </p:attrNameLst>
                                      </p:cBhvr>
                                      <p:tavLst>
                                        <p:tav tm="0">
                                          <p:val>
                                            <p:fltVal val="0"/>
                                          </p:val>
                                        </p:tav>
                                        <p:tav tm="100000">
                                          <p:val>
                                            <p:strVal val="#ppt_h"/>
                                          </p:val>
                                        </p:tav>
                                      </p:tavLst>
                                    </p:anim>
                                    <p:animEffect transition="in" filter="fade">
                                      <p:cBhvr>
                                        <p:cTn id="23" dur="500"/>
                                        <p:tgtEl>
                                          <p:spTgt spid="32"/>
                                        </p:tgtEl>
                                      </p:cBhvr>
                                    </p:animEffect>
                                  </p:childTnLst>
                                  <p:subTnLst>
                                    <p:audio>
                                      <p:cMediaNode>
                                        <p:cTn display="0" masterRel="sameClick">
                                          <p:stCondLst>
                                            <p:cond evt="begin" delay="0">
                                              <p:tn val="19"/>
                                            </p:cond>
                                          </p:stCondLst>
                                          <p:endCondLst>
                                            <p:cond evt="onStopAudio" delay="0">
                                              <p:tgtEl>
                                                <p:sldTgt/>
                                              </p:tgtEl>
                                            </p:cond>
                                          </p:endCondLst>
                                        </p:cTn>
                                        <p:tgtEl>
                                          <p:sndTgt r:embed="rId3" name="angry_cat.wav"/>
                                        </p:tgtEl>
                                      </p:cMediaNode>
                                    </p:audio>
                                  </p:subTnLst>
                                </p:cTn>
                              </p:par>
                            </p:childTnLst>
                          </p:cTn>
                        </p:par>
                        <p:par>
                          <p:cTn id="24" fill="hold" nodeType="afterGroup">
                            <p:stCondLst>
                              <p:cond delay="500"/>
                            </p:stCondLst>
                            <p:childTnLst>
                              <p:par>
                                <p:cTn id="25" presetID="53" presetClass="exit" presetSubtype="32" fill="hold" nodeType="afterEffect">
                                  <p:stCondLst>
                                    <p:cond delay="2000"/>
                                  </p:stCondLst>
                                  <p:childTnLst>
                                    <p:anim calcmode="lin" valueType="num">
                                      <p:cBhvr>
                                        <p:cTn id="26" dur="500"/>
                                        <p:tgtEl>
                                          <p:spTgt spid="32"/>
                                        </p:tgtEl>
                                        <p:attrNameLst>
                                          <p:attrName>ppt_w</p:attrName>
                                        </p:attrNameLst>
                                      </p:cBhvr>
                                      <p:tavLst>
                                        <p:tav tm="0">
                                          <p:val>
                                            <p:strVal val="ppt_w"/>
                                          </p:val>
                                        </p:tav>
                                        <p:tav tm="100000">
                                          <p:val>
                                            <p:fltVal val="0"/>
                                          </p:val>
                                        </p:tav>
                                      </p:tavLst>
                                    </p:anim>
                                    <p:anim calcmode="lin" valueType="num">
                                      <p:cBhvr>
                                        <p:cTn id="27" dur="500"/>
                                        <p:tgtEl>
                                          <p:spTgt spid="32"/>
                                        </p:tgtEl>
                                        <p:attrNameLst>
                                          <p:attrName>ppt_h</p:attrName>
                                        </p:attrNameLst>
                                      </p:cBhvr>
                                      <p:tavLst>
                                        <p:tav tm="0">
                                          <p:val>
                                            <p:strVal val="ppt_h"/>
                                          </p:val>
                                        </p:tav>
                                        <p:tav tm="100000">
                                          <p:val>
                                            <p:fltVal val="0"/>
                                          </p:val>
                                        </p:tav>
                                      </p:tavLst>
                                    </p:anim>
                                    <p:animEffect transition="out" filter="fade">
                                      <p:cBhvr>
                                        <p:cTn id="28" dur="500"/>
                                        <p:tgtEl>
                                          <p:spTgt spid="32"/>
                                        </p:tgtEl>
                                      </p:cBhvr>
                                    </p:animEffect>
                                    <p:set>
                                      <p:cBhvr>
                                        <p:cTn id="2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30" restart="whenNotActive" fill="hold" evtFilter="cancelBubble" nodeType="interactiveSeq">
                <p:stCondLst>
                  <p:cond evt="onClick" delay="0">
                    <p:tgtEl>
                      <p:spTgt spid="29"/>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animEffect transition="in" filter="fade">
                                      <p:cBhvr>
                                        <p:cTn id="37" dur="500"/>
                                        <p:tgtEl>
                                          <p:spTgt spid="1032"/>
                                        </p:tgtEl>
                                      </p:cBhvr>
                                    </p:animEffec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par>
                          <p:cTn id="38" fill="hold" nodeType="afterGroup">
                            <p:stCondLst>
                              <p:cond delay="500"/>
                            </p:stCondLst>
                            <p:childTnLst>
                              <p:par>
                                <p:cTn id="39" presetID="64" presetClass="path" presetSubtype="0" accel="50000" decel="50000" fill="hold" nodeType="afterEffect">
                                  <p:stCondLst>
                                    <p:cond delay="0"/>
                                  </p:stCondLst>
                                  <p:childTnLst>
                                    <p:animMotion origin="layout" path="M 4.44444E-6 4.07407E-6 L 0.29531 -0.24237 " pathEditMode="relative" rAng="0" ptsTypes="AA">
                                      <p:cBhvr>
                                        <p:cTn id="40" dur="1000" fill="hold"/>
                                        <p:tgtEl>
                                          <p:spTgt spid="12"/>
                                        </p:tgtEl>
                                        <p:attrNameLst>
                                          <p:attrName>ppt_x</p:attrName>
                                          <p:attrName>ppt_y</p:attrName>
                                        </p:attrNameLst>
                                      </p:cBhvr>
                                      <p:rCtr x="14757" y="-12130"/>
                                    </p:animMotion>
                                  </p:childTnLst>
                                  <p:subTnLst>
                                    <p:audio>
                                      <p:cMediaNode>
                                        <p:cTn display="0" masterRel="sameClick">
                                          <p:stCondLst>
                                            <p:cond evt="begin" delay="0">
                                              <p:tn val="39"/>
                                            </p:cond>
                                          </p:stCondLst>
                                          <p:endCondLst>
                                            <p:cond evt="onStopAudio" delay="0">
                                              <p:tgtEl>
                                                <p:sldTgt/>
                                              </p:tgtEl>
                                            </p:cond>
                                          </p:endCondLst>
                                        </p:cTn>
                                        <p:tgtEl>
                                          <p:sndTgt r:embed="rId5" name="boing 1.wav"/>
                                        </p:tgtEl>
                                      </p:cMediaNode>
                                    </p:audio>
                                  </p:subTnLst>
                                </p:cTn>
                              </p:par>
                              <p:par>
                                <p:cTn id="41" presetID="6" presetClass="emph" presetSubtype="0" fill="hold" nodeType="withEffect">
                                  <p:stCondLst>
                                    <p:cond delay="0"/>
                                  </p:stCondLst>
                                  <p:childTnLst>
                                    <p:animScale>
                                      <p:cBhvr>
                                        <p:cTn id="42" dur="1000" fill="hold"/>
                                        <p:tgtEl>
                                          <p:spTgt spid="12"/>
                                        </p:tgtEl>
                                      </p:cBhvr>
                                      <p:by x="50000" y="50000"/>
                                    </p:animScale>
                                  </p:childTnLst>
                                </p:cTn>
                              </p:par>
                            </p:childTnLst>
                          </p:cTn>
                        </p:par>
                        <p:par>
                          <p:cTn id="43" fill="hold" nodeType="afterGroup">
                            <p:stCondLst>
                              <p:cond delay="1500"/>
                            </p:stCondLst>
                            <p:childTnLst>
                              <p:par>
                                <p:cTn id="44" presetID="1" presetClass="exit" presetSubtype="0" fill="hold" nodeType="afterEffect">
                                  <p:stCondLst>
                                    <p:cond delay="0"/>
                                  </p:stCondLst>
                                  <p:childTnLst>
                                    <p:set>
                                      <p:cBhvr>
                                        <p:cTn id="45" dur="1" fill="hold">
                                          <p:stCondLst>
                                            <p:cond delay="0"/>
                                          </p:stCondLst>
                                        </p:cTn>
                                        <p:tgtEl>
                                          <p:spTgt spid="12"/>
                                        </p:tgtEl>
                                        <p:attrNameLst>
                                          <p:attrName>style.visibility</p:attrName>
                                        </p:attrNameLst>
                                      </p:cBhvr>
                                      <p:to>
                                        <p:strVal val="hidden"/>
                                      </p:to>
                                    </p:set>
                                  </p:childTnLst>
                                </p:cTn>
                              </p:par>
                            </p:childTnLst>
                          </p:cTn>
                        </p:par>
                        <p:par>
                          <p:cTn id="46" fill="hold" nodeType="afterGroup">
                            <p:stCondLst>
                              <p:cond delay="1500"/>
                            </p:stCondLst>
                            <p:childTnLst>
                              <p:par>
                                <p:cTn id="47" presetID="1"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22" presetClass="entr" presetSubtype="4"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childTnLst>
                          </p:cTn>
                        </p:par>
                      </p:childTnLst>
                    </p:cTn>
                  </p:par>
                </p:childTnLst>
              </p:cTn>
              <p:nextCondLst>
                <p:cond evt="onClick" delay="0">
                  <p:tgtEl>
                    <p:spTgt spid="29"/>
                  </p:tgtEl>
                </p:cond>
              </p:nextCondLst>
            </p:seq>
          </p:childTnLst>
        </p:cTn>
      </p:par>
    </p:tnLst>
    <p:bldLst>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p:cNvGrpSpPr>
            <a:grpSpLocks/>
          </p:cNvGrpSpPr>
          <p:nvPr/>
        </p:nvGrpSpPr>
        <p:grpSpPr bwMode="auto">
          <a:xfrm>
            <a:off x="0" y="0"/>
            <a:ext cx="9144000" cy="6948488"/>
            <a:chOff x="0" y="0"/>
            <a:chExt cx="5760" cy="4377"/>
          </a:xfrm>
        </p:grpSpPr>
        <p:pic>
          <p:nvPicPr>
            <p:cNvPr id="11268" name="Picture 3"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6"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7"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8"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9"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0"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67" name="Text Box 14"/>
          <p:cNvSpPr txBox="1">
            <a:spLocks noChangeArrowheads="1"/>
          </p:cNvSpPr>
          <p:nvPr/>
        </p:nvSpPr>
        <p:spPr bwMode="auto">
          <a:xfrm>
            <a:off x="917575" y="1689100"/>
            <a:ext cx="80010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4400" b="1">
                <a:solidFill>
                  <a:srgbClr val="C00000"/>
                </a:solidFill>
                <a:latin typeface="Times New Roman" pitchFamily="18" charset="0"/>
              </a:rPr>
              <a:t>Hoạt động 2: </a:t>
            </a:r>
            <a:r>
              <a:rPr lang="en-US" altLang="en-US" sz="4400" b="1">
                <a:solidFill>
                  <a:srgbClr val="0000FF"/>
                </a:solidFill>
                <a:latin typeface="Times New Roman" pitchFamily="18" charset="0"/>
              </a:rPr>
              <a:t>Đàm thoại </a:t>
            </a:r>
            <a:endParaRPr lang="en-US" altLang="en-US" sz="4400" b="1">
              <a:solidFill>
                <a:srgbClr val="FF3300"/>
              </a:solidFill>
              <a:latin typeface="Times New Roman" pitchFamily="18" charset="0"/>
            </a:endParaRP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Tết trung thu diễn ra vào thời gian nào?</a:t>
            </a:r>
          </a:p>
          <a:p>
            <a:pPr algn="ctr" eaLnBrk="1" fontAlgn="base" hangingPunct="1">
              <a:spcBef>
                <a:spcPct val="50000"/>
              </a:spcBef>
              <a:spcAft>
                <a:spcPct val="0"/>
              </a:spcAft>
              <a:buFontTx/>
              <a:buNone/>
            </a:pPr>
            <a:r>
              <a:rPr lang="en-US" altLang="en-US" sz="3600">
                <a:solidFill>
                  <a:srgbClr val="0000FF"/>
                </a:solidFill>
                <a:latin typeface="Times New Roman" pitchFamily="18" charset="0"/>
              </a:rPr>
              <a:t>Tết trung thu diễn ra vào mùa nào?</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048952686"/>
      </p:ext>
    </p:extLst>
  </p:cSld>
  <p:clrMapOvr>
    <a:masterClrMapping/>
  </p:clrMapOvr>
  <p:transition>
    <p:wheel spokes="3"/>
    <p:sndAc>
      <p:stSnd>
        <p:snd r:embed="rId4" name="chimes.wav"/>
      </p:stSnd>
    </p:sndAc>
  </p:transition>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3f0b0b98d1bc1abce63774a51814c48322abcc"/>
</p:tagLst>
</file>

<file path=ppt/tags/tag10.xml><?xml version="1.0" encoding="utf-8"?>
<p:tagLst xmlns:a="http://schemas.openxmlformats.org/drawingml/2006/main" xmlns:r="http://schemas.openxmlformats.org/officeDocument/2006/relationships" xmlns:p="http://schemas.openxmlformats.org/presentationml/2006/main">
  <p:tag name="MMPROD_SUBSTITUTION_ID" val="{C518D2A8-387E-4BBA-B4EA-6FF65E9CB6A5}"/>
</p:tagLst>
</file>

<file path=ppt/tags/tag11.xml><?xml version="1.0" encoding="utf-8"?>
<p:tagLst xmlns:a="http://schemas.openxmlformats.org/drawingml/2006/main" xmlns:r="http://schemas.openxmlformats.org/officeDocument/2006/relationships" xmlns:p="http://schemas.openxmlformats.org/presentationml/2006/main">
  <p:tag name="PPSNARRATION" val="11,152039269,D:\tro truyen tet trung thu, thuy tien c5\Media.ppcx"/>
</p:tagLst>
</file>

<file path=ppt/tags/tag12.xml><?xml version="1.0" encoding="utf-8"?>
<p:tagLst xmlns:a="http://schemas.openxmlformats.org/drawingml/2006/main" xmlns:r="http://schemas.openxmlformats.org/officeDocument/2006/relationships" xmlns:p="http://schemas.openxmlformats.org/presentationml/2006/main">
  <p:tag name="PPSNARRATION" val="12,152039269,D:\tro truyen tet trung thu, thuy tien c5\Media.ppcx"/>
</p:tagLst>
</file>

<file path=ppt/tags/tag13.xml><?xml version="1.0" encoding="utf-8"?>
<p:tagLst xmlns:a="http://schemas.openxmlformats.org/drawingml/2006/main" xmlns:r="http://schemas.openxmlformats.org/officeDocument/2006/relationships" xmlns:p="http://schemas.openxmlformats.org/presentationml/2006/main">
  <p:tag name="MMPROD_SUBSTITUTION_ID" val="{4BDE52DA-A274-41F8-94FE-CA0B86DD1E95}"/>
</p:tagLst>
</file>

<file path=ppt/tags/tag14.xml><?xml version="1.0" encoding="utf-8"?>
<p:tagLst xmlns:a="http://schemas.openxmlformats.org/drawingml/2006/main" xmlns:r="http://schemas.openxmlformats.org/officeDocument/2006/relationships" xmlns:p="http://schemas.openxmlformats.org/presentationml/2006/main">
  <p:tag name="PPSNARRATION" val="13,152039269,D:\tro truyen tet trung thu, thuy tien c5\Media.ppcx"/>
</p:tagLst>
</file>

<file path=ppt/tags/tag15.xml><?xml version="1.0" encoding="utf-8"?>
<p:tagLst xmlns:a="http://schemas.openxmlformats.org/drawingml/2006/main" xmlns:r="http://schemas.openxmlformats.org/officeDocument/2006/relationships" xmlns:p="http://schemas.openxmlformats.org/presentationml/2006/main">
  <p:tag name="MMPROD_SUBSTITUTION_ID" val="{7EECFD90-9F31-41CB-8E45-3D660449335E}"/>
</p:tagLst>
</file>

<file path=ppt/tags/tag16.xml><?xml version="1.0" encoding="utf-8"?>
<p:tagLst xmlns:a="http://schemas.openxmlformats.org/drawingml/2006/main" xmlns:r="http://schemas.openxmlformats.org/officeDocument/2006/relationships" xmlns:p="http://schemas.openxmlformats.org/presentationml/2006/main">
  <p:tag name="PPSNARRATION" val="14,152039269,D:\tro truyen tet trung thu, thuy tien c5\Media.ppcx"/>
</p:tagLst>
</file>

<file path=ppt/tags/tag17.xml><?xml version="1.0" encoding="utf-8"?>
<p:tagLst xmlns:a="http://schemas.openxmlformats.org/drawingml/2006/main" xmlns:r="http://schemas.openxmlformats.org/officeDocument/2006/relationships" xmlns:p="http://schemas.openxmlformats.org/presentationml/2006/main">
  <p:tag name="PPSNARRATION" val="15,152039269,D:\tro truyen tet trung thu, thuy tien c5\Media.ppcx"/>
</p:tagLst>
</file>

<file path=ppt/tags/tag18.xml><?xml version="1.0" encoding="utf-8"?>
<p:tagLst xmlns:a="http://schemas.openxmlformats.org/drawingml/2006/main" xmlns:r="http://schemas.openxmlformats.org/officeDocument/2006/relationships" xmlns:p="http://schemas.openxmlformats.org/presentationml/2006/main">
  <p:tag name="PPSNARRATION" val="16,152039269,D:\tro truyen tet trung thu, thuy tien c5\Media.ppcx"/>
</p:tagLst>
</file>

<file path=ppt/tags/tag19.xml><?xml version="1.0" encoding="utf-8"?>
<p:tagLst xmlns:a="http://schemas.openxmlformats.org/drawingml/2006/main" xmlns:r="http://schemas.openxmlformats.org/officeDocument/2006/relationships" xmlns:p="http://schemas.openxmlformats.org/presentationml/2006/main">
  <p:tag name="PPSNARRATION" val="17,152039269,D:\tro truyen tet trung thu, thuy tien c5\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2,152039269,D:\tro truyen tet trung thu, thuy tien c5\Media.ppcx"/>
</p:tagLst>
</file>

<file path=ppt/tags/tag20.xml><?xml version="1.0" encoding="utf-8"?>
<p:tagLst xmlns:a="http://schemas.openxmlformats.org/drawingml/2006/main" xmlns:r="http://schemas.openxmlformats.org/officeDocument/2006/relationships" xmlns:p="http://schemas.openxmlformats.org/presentationml/2006/main">
  <p:tag name="PPSNARRATION" val="22,152039269,D:\tro truyen tet trung thu, thuy tien c5\Media.ppcx"/>
</p:tagLst>
</file>

<file path=ppt/tags/tag21.xml><?xml version="1.0" encoding="utf-8"?>
<p:tagLst xmlns:a="http://schemas.openxmlformats.org/drawingml/2006/main" xmlns:r="http://schemas.openxmlformats.org/officeDocument/2006/relationships" xmlns:p="http://schemas.openxmlformats.org/presentationml/2006/main">
  <p:tag name="PPSNARRATION" val="18,152039269,D:\tro truyen tet trung thu, thuy tien c5\Media.ppcx"/>
</p:tagLst>
</file>

<file path=ppt/tags/tag22.xml><?xml version="1.0" encoding="utf-8"?>
<p:tagLst xmlns:a="http://schemas.openxmlformats.org/drawingml/2006/main" xmlns:r="http://schemas.openxmlformats.org/officeDocument/2006/relationships" xmlns:p="http://schemas.openxmlformats.org/presentationml/2006/main">
  <p:tag name="PPSNARRATION" val="19,152039269,D:\tro truyen tet trung thu, thuy tien c5\Media.ppcx"/>
</p:tagLst>
</file>

<file path=ppt/tags/tag23.xml><?xml version="1.0" encoding="utf-8"?>
<p:tagLst xmlns:a="http://schemas.openxmlformats.org/drawingml/2006/main" xmlns:r="http://schemas.openxmlformats.org/officeDocument/2006/relationships" xmlns:p="http://schemas.openxmlformats.org/presentationml/2006/main">
  <p:tag name="PPSNARRATION" val="20,152039269,D:\tro truyen tet trung thu, thuy tien c5\Media.ppcx"/>
</p:tagLst>
</file>

<file path=ppt/tags/tag24.xml><?xml version="1.0" encoding="utf-8"?>
<p:tagLst xmlns:a="http://schemas.openxmlformats.org/drawingml/2006/main" xmlns:r="http://schemas.openxmlformats.org/officeDocument/2006/relationships" xmlns:p="http://schemas.openxmlformats.org/presentationml/2006/main">
  <p:tag name="MMPROD_SUBSTITUTION_ID" val="{CDFF5672-CFE0-457A-99D0-F1A4331A3F3F}"/>
</p:tagLst>
</file>

<file path=ppt/tags/tag25.xml><?xml version="1.0" encoding="utf-8"?>
<p:tagLst xmlns:a="http://schemas.openxmlformats.org/drawingml/2006/main" xmlns:r="http://schemas.openxmlformats.org/officeDocument/2006/relationships" xmlns:p="http://schemas.openxmlformats.org/presentationml/2006/main">
  <p:tag name="MMPROD_SUBSTITUTION_ID" val="{927C17EC-E883-4E18-8271-0050F1DFE30D}"/>
</p:tagLst>
</file>

<file path=ppt/tags/tag26.xml><?xml version="1.0" encoding="utf-8"?>
<p:tagLst xmlns:a="http://schemas.openxmlformats.org/drawingml/2006/main" xmlns:r="http://schemas.openxmlformats.org/officeDocument/2006/relationships" xmlns:p="http://schemas.openxmlformats.org/presentationml/2006/main">
  <p:tag name="MMPROD_SUBSTITUTION_ID" val="{FAE52B7B-E871-4A32-967D-858D4EEFAF2B}"/>
</p:tagLst>
</file>

<file path=ppt/tags/tag27.xml><?xml version="1.0" encoding="utf-8"?>
<p:tagLst xmlns:a="http://schemas.openxmlformats.org/drawingml/2006/main" xmlns:r="http://schemas.openxmlformats.org/officeDocument/2006/relationships" xmlns:p="http://schemas.openxmlformats.org/presentationml/2006/main">
  <p:tag name="PPSNARRATION" val="21,152039269,D:\tro truyen tet trung thu, thuy tien c5\Media.ppcx"/>
</p:tagLst>
</file>

<file path=ppt/tags/tag28.xml><?xml version="1.0" encoding="utf-8"?>
<p:tagLst xmlns:a="http://schemas.openxmlformats.org/drawingml/2006/main" xmlns:r="http://schemas.openxmlformats.org/officeDocument/2006/relationships" xmlns:p="http://schemas.openxmlformats.org/presentationml/2006/main">
  <p:tag name="PPSNARRATION" val="41,152039269,D:\tro truyen tet trung thu, thuy tien c5\Media.ppcx"/>
</p:tagLst>
</file>

<file path=ppt/tags/tag29.xml><?xml version="1.0" encoding="utf-8"?>
<p:tagLst xmlns:a="http://schemas.openxmlformats.org/drawingml/2006/main" xmlns:r="http://schemas.openxmlformats.org/officeDocument/2006/relationships" xmlns:p="http://schemas.openxmlformats.org/presentationml/2006/main">
  <p:tag name="PPSNARRATION" val="27,152039269,D:\tro truyen tet trung thu, thuy tien c5\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4,152039269,D:\tro truyen tet trung thu, thuy tien c5\Media.ppcx"/>
</p:tagLst>
</file>

<file path=ppt/tags/tag30.xml><?xml version="1.0" encoding="utf-8"?>
<p:tagLst xmlns:a="http://schemas.openxmlformats.org/drawingml/2006/main" xmlns:r="http://schemas.openxmlformats.org/officeDocument/2006/relationships" xmlns:p="http://schemas.openxmlformats.org/presentationml/2006/main">
  <p:tag name="PPSNARRATION" val="29,152039269,D:\tro truyen tet trung thu, thuy tien c5\Media.ppcx"/>
</p:tagLst>
</file>

<file path=ppt/tags/tag31.xml><?xml version="1.0" encoding="utf-8"?>
<p:tagLst xmlns:a="http://schemas.openxmlformats.org/drawingml/2006/main" xmlns:r="http://schemas.openxmlformats.org/officeDocument/2006/relationships" xmlns:p="http://schemas.openxmlformats.org/presentationml/2006/main">
  <p:tag name="MMPROD_SUBSTITUTION_ID" val="{F7EF2117-2100-4543-B2D5-A45F67571735}"/>
</p:tagLst>
</file>

<file path=ppt/tags/tag32.xml><?xml version="1.0" encoding="utf-8"?>
<p:tagLst xmlns:a="http://schemas.openxmlformats.org/drawingml/2006/main" xmlns:r="http://schemas.openxmlformats.org/officeDocument/2006/relationships" xmlns:p="http://schemas.openxmlformats.org/presentationml/2006/main">
  <p:tag name="MMPROD_SUBSTITUTION_ID" val="{FA7E31D7-55C9-4D83-BCC3-028295E74006}"/>
</p:tagLst>
</file>

<file path=ppt/tags/tag33.xml><?xml version="1.0" encoding="utf-8"?>
<p:tagLst xmlns:a="http://schemas.openxmlformats.org/drawingml/2006/main" xmlns:r="http://schemas.openxmlformats.org/officeDocument/2006/relationships" xmlns:p="http://schemas.openxmlformats.org/presentationml/2006/main">
  <p:tag name="MMPROD_SUBSTITUTION_ID" val="{2AFECBB6-4617-4F77-855F-31472A16CE29}"/>
</p:tagLst>
</file>

<file path=ppt/tags/tag34.xml><?xml version="1.0" encoding="utf-8"?>
<p:tagLst xmlns:a="http://schemas.openxmlformats.org/drawingml/2006/main" xmlns:r="http://schemas.openxmlformats.org/officeDocument/2006/relationships" xmlns:p="http://schemas.openxmlformats.org/presentationml/2006/main">
  <p:tag name="MMPROD_SUBSTITUTION_ID" val="{370A2C1F-069A-4614-991D-9C59A04D205B}"/>
</p:tagLst>
</file>

<file path=ppt/tags/tag35.xml><?xml version="1.0" encoding="utf-8"?>
<p:tagLst xmlns:a="http://schemas.openxmlformats.org/drawingml/2006/main" xmlns:r="http://schemas.openxmlformats.org/officeDocument/2006/relationships" xmlns:p="http://schemas.openxmlformats.org/presentationml/2006/main">
  <p:tag name="MMPROD_SUBSTITUTION_ID" val="{C9CE1A34-0193-4E99-BF79-D732E55C9353}"/>
</p:tagLst>
</file>

<file path=ppt/tags/tag36.xml><?xml version="1.0" encoding="utf-8"?>
<p:tagLst xmlns:a="http://schemas.openxmlformats.org/drawingml/2006/main" xmlns:r="http://schemas.openxmlformats.org/officeDocument/2006/relationships" xmlns:p="http://schemas.openxmlformats.org/presentationml/2006/main">
  <p:tag name="MMPROD_SUBSTITUTION_ID" val="{C3C8ABAC-3406-4C05-9C7A-2143C8CB017E}"/>
</p:tagLst>
</file>

<file path=ppt/tags/tag37.xml><?xml version="1.0" encoding="utf-8"?>
<p:tagLst xmlns:a="http://schemas.openxmlformats.org/drawingml/2006/main" xmlns:r="http://schemas.openxmlformats.org/officeDocument/2006/relationships" xmlns:p="http://schemas.openxmlformats.org/presentationml/2006/main">
  <p:tag name="MMPROD_SUBSTITUTION_ID" val="{5ADB6E52-5C48-4C58-880F-757531B4C8E5}"/>
</p:tagLst>
</file>

<file path=ppt/tags/tag38.xml><?xml version="1.0" encoding="utf-8"?>
<p:tagLst xmlns:a="http://schemas.openxmlformats.org/drawingml/2006/main" xmlns:r="http://schemas.openxmlformats.org/officeDocument/2006/relationships" xmlns:p="http://schemas.openxmlformats.org/presentationml/2006/main">
  <p:tag name="MMPROD_SUBSTITUTION_ID" val="{2488F667-AD95-44FA-9F78-5EF22CD84440}"/>
</p:tagLst>
</file>

<file path=ppt/tags/tag39.xml><?xml version="1.0" encoding="utf-8"?>
<p:tagLst xmlns:a="http://schemas.openxmlformats.org/drawingml/2006/main" xmlns:r="http://schemas.openxmlformats.org/officeDocument/2006/relationships" xmlns:p="http://schemas.openxmlformats.org/presentationml/2006/main">
  <p:tag name="MMPROD_SUBSTITUTION_ID" val="{D06A2C08-3956-44CD-90EB-40AEEECA1134}"/>
</p:tagLst>
</file>

<file path=ppt/tags/tag4.xml><?xml version="1.0" encoding="utf-8"?>
<p:tagLst xmlns:a="http://schemas.openxmlformats.org/drawingml/2006/main" xmlns:r="http://schemas.openxmlformats.org/officeDocument/2006/relationships" xmlns:p="http://schemas.openxmlformats.org/presentationml/2006/main">
  <p:tag name="PPSNARRATION" val="6,152039269,D:\tro truyen tet trung thu, thuy tien c5\Media.ppcx"/>
</p:tagLst>
</file>

<file path=ppt/tags/tag40.xml><?xml version="1.0" encoding="utf-8"?>
<p:tagLst xmlns:a="http://schemas.openxmlformats.org/drawingml/2006/main" xmlns:r="http://schemas.openxmlformats.org/officeDocument/2006/relationships" xmlns:p="http://schemas.openxmlformats.org/presentationml/2006/main">
  <p:tag name="MMPROD_SUBSTITUTION_ID" val="{E99AE156-6257-455C-9389-8412591D83E2}"/>
</p:tagLst>
</file>

<file path=ppt/tags/tag41.xml><?xml version="1.0" encoding="utf-8"?>
<p:tagLst xmlns:a="http://schemas.openxmlformats.org/drawingml/2006/main" xmlns:r="http://schemas.openxmlformats.org/officeDocument/2006/relationships" xmlns:p="http://schemas.openxmlformats.org/presentationml/2006/main">
  <p:tag name="MMPROD_SUBSTITUTION_ID" val="{FEB803BB-80F7-4034-9AF5-3CB8ED84AC24}"/>
</p:tagLst>
</file>

<file path=ppt/tags/tag5.xml><?xml version="1.0" encoding="utf-8"?>
<p:tagLst xmlns:a="http://schemas.openxmlformats.org/drawingml/2006/main" xmlns:r="http://schemas.openxmlformats.org/officeDocument/2006/relationships" xmlns:p="http://schemas.openxmlformats.org/presentationml/2006/main">
  <p:tag name="PPSNARRATION" val="7,152039269,D:\tro truyen tet trung thu, thuy tien c5\Media.ppcx"/>
</p:tagLst>
</file>

<file path=ppt/tags/tag6.xml><?xml version="1.0" encoding="utf-8"?>
<p:tagLst xmlns:a="http://schemas.openxmlformats.org/drawingml/2006/main" xmlns:r="http://schemas.openxmlformats.org/officeDocument/2006/relationships" xmlns:p="http://schemas.openxmlformats.org/presentationml/2006/main">
  <p:tag name="PPSNARRATION" val="8,152039269,D:\tro truyen tet trung thu, thuy tien c5\Media.ppcx"/>
</p:tagLst>
</file>

<file path=ppt/tags/tag7.xml><?xml version="1.0" encoding="utf-8"?>
<p:tagLst xmlns:a="http://schemas.openxmlformats.org/drawingml/2006/main" xmlns:r="http://schemas.openxmlformats.org/officeDocument/2006/relationships" xmlns:p="http://schemas.openxmlformats.org/presentationml/2006/main">
  <p:tag name="MMPROD_SUBSTITUTION_ID" val="{55B3F75B-2B71-4530-A071-11CDF9B9D087}"/>
</p:tagLst>
</file>

<file path=ppt/tags/tag8.xml><?xml version="1.0" encoding="utf-8"?>
<p:tagLst xmlns:a="http://schemas.openxmlformats.org/drawingml/2006/main" xmlns:r="http://schemas.openxmlformats.org/officeDocument/2006/relationships" xmlns:p="http://schemas.openxmlformats.org/presentationml/2006/main">
  <p:tag name="PPSNARRATION" val="9,152039269,D:\tro truyen tet trung thu, thuy tien c5\Media.ppcx"/>
</p:tagLst>
</file>

<file path=ppt/tags/tag9.xml><?xml version="1.0" encoding="utf-8"?>
<p:tagLst xmlns:a="http://schemas.openxmlformats.org/drawingml/2006/main" xmlns:r="http://schemas.openxmlformats.org/officeDocument/2006/relationships" xmlns:p="http://schemas.openxmlformats.org/presentationml/2006/main">
  <p:tag name="PPSNARRATION" val="10,152039269,D:\tro truyen tet trung thu, thuy tien c5\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TotalTime>
  <Words>730</Words>
  <Application>Microsoft Office PowerPoint</Application>
  <PresentationFormat>On-screen Show (4:3)</PresentationFormat>
  <Paragraphs>98</Paragraphs>
  <Slides>33</Slides>
  <Notes>3</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Times New Roman</vt:lpstr>
      <vt:lpstr>Showcard Gothic</vt:lpstr>
      <vt:lpstr>Arial</vt:lpstr>
      <vt:lpstr>Calibri</vt:lpstr>
      <vt:lpstr>.VnArial NarrowH</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Bui Anh Van</cp:lastModifiedBy>
  <cp:revision>13</cp:revision>
  <dcterms:created xsi:type="dcterms:W3CDTF">2018-09-10T12:35:01Z</dcterms:created>
  <dcterms:modified xsi:type="dcterms:W3CDTF">2023-09-10T12:31:11Z</dcterms:modified>
</cp:coreProperties>
</file>