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91" r:id="rId2"/>
    <p:sldId id="277" r:id="rId3"/>
    <p:sldId id="292" r:id="rId4"/>
    <p:sldId id="296" r:id="rId5"/>
    <p:sldId id="293" r:id="rId6"/>
    <p:sldId id="279" r:id="rId7"/>
    <p:sldId id="285" r:id="rId8"/>
    <p:sldId id="286" r:id="rId9"/>
    <p:sldId id="276" r:id="rId10"/>
    <p:sldId id="283" r:id="rId11"/>
    <p:sldId id="294" r:id="rId12"/>
    <p:sldId id="295" r:id="rId13"/>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88DFE8"/>
    <a:srgbClr val="FFCC29"/>
    <a:srgbClr val="FFDB6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60" y="108"/>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11/27/2022</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8F07F4C-47CF-4565-BB18-97000E818F97}"/>
              </a:ext>
            </a:extLst>
          </p:cNvPr>
          <p:cNvSpPr/>
          <p:nvPr userDrawn="1"/>
        </p:nvSpPr>
        <p:spPr>
          <a:xfrm>
            <a:off x="-264495" y="-34981"/>
            <a:ext cx="16541133" cy="33877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4" name="Rectangle 13">
            <a:extLst>
              <a:ext uri="{FF2B5EF4-FFF2-40B4-BE49-F238E27FC236}">
                <a16:creationId xmlns:a16="http://schemas.microsoft.com/office/drawing/2014/main" id="{530465B1-8DA9-44A4-B274-2B78C71B6159}"/>
              </a:ext>
            </a:extLst>
          </p:cNvPr>
          <p:cNvSpPr/>
          <p:nvPr userDrawn="1"/>
        </p:nvSpPr>
        <p:spPr>
          <a:xfrm>
            <a:off x="-264495" y="-34981"/>
            <a:ext cx="16541133" cy="298138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5" name="Rectangle 14">
            <a:extLst>
              <a:ext uri="{FF2B5EF4-FFF2-40B4-BE49-F238E27FC236}">
                <a16:creationId xmlns:a16="http://schemas.microsoft.com/office/drawing/2014/main" id="{DD1A1DE6-B996-4C2F-8008-452B46218B2C}"/>
              </a:ext>
            </a:extLst>
          </p:cNvPr>
          <p:cNvSpPr/>
          <p:nvPr userDrawn="1"/>
        </p:nvSpPr>
        <p:spPr>
          <a:xfrm>
            <a:off x="-264495" y="-34981"/>
            <a:ext cx="16541133" cy="257498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pic>
        <p:nvPicPr>
          <p:cNvPr id="4" name="Picture 3" descr="A group of children's toys&#10;&#10;Description automatically generated with low confidence">
            <a:extLst>
              <a:ext uri="{FF2B5EF4-FFF2-40B4-BE49-F238E27FC236}">
                <a16:creationId xmlns:a16="http://schemas.microsoft.com/office/drawing/2014/main" id="{F121453A-5ED8-3DF8-8BC4-B73D8B400B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16371" y="5423125"/>
            <a:ext cx="10143380" cy="3454400"/>
          </a:xfrm>
          <a:prstGeom prst="rect">
            <a:avLst/>
          </a:prstGeom>
        </p:spPr>
      </p:pic>
      <p:pic>
        <p:nvPicPr>
          <p:cNvPr id="5" name="Picture 2">
            <a:extLst>
              <a:ext uri="{FF2B5EF4-FFF2-40B4-BE49-F238E27FC236}">
                <a16:creationId xmlns:a16="http://schemas.microsoft.com/office/drawing/2014/main" id="{9557495B-C251-2CB1-CC9E-03FE18745B81}"/>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919547" y="3210047"/>
            <a:ext cx="4164327" cy="52572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95B04B7-5C9B-B0CF-1082-CBBE6EAF7440}"/>
              </a:ext>
            </a:extLst>
          </p:cNvPr>
          <p:cNvSpPr/>
          <p:nvPr userDrawn="1"/>
        </p:nvSpPr>
        <p:spPr>
          <a:xfrm>
            <a:off x="5083873" y="3413760"/>
            <a:ext cx="10143380" cy="180848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7" name="Rectangle: Rounded Corners 6">
            <a:extLst>
              <a:ext uri="{FF2B5EF4-FFF2-40B4-BE49-F238E27FC236}">
                <a16:creationId xmlns:a16="http://schemas.microsoft.com/office/drawing/2014/main" id="{D0E05942-29BE-234C-4678-F2062862A157}"/>
              </a:ext>
            </a:extLst>
          </p:cNvPr>
          <p:cNvSpPr/>
          <p:nvPr userDrawn="1"/>
        </p:nvSpPr>
        <p:spPr>
          <a:xfrm>
            <a:off x="5240077" y="3413760"/>
            <a:ext cx="9836158" cy="165096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pic>
        <p:nvPicPr>
          <p:cNvPr id="20" name="Picture 19" descr="Logo, company name&#10;&#10;Description automatically generated">
            <a:extLst>
              <a:ext uri="{FF2B5EF4-FFF2-40B4-BE49-F238E27FC236}">
                <a16:creationId xmlns:a16="http://schemas.microsoft.com/office/drawing/2014/main" id="{1008B67E-CE19-1AA3-28AD-B1978BEC1B9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599853" y="93684"/>
            <a:ext cx="1740945" cy="2201935"/>
          </a:xfrm>
          <a:prstGeom prst="rect">
            <a:avLst/>
          </a:prstGeom>
        </p:spPr>
      </p:pic>
    </p:spTree>
    <p:extLst>
      <p:ext uri="{BB962C8B-B14F-4D97-AF65-F5344CB8AC3E}">
        <p14:creationId xmlns:p14="http://schemas.microsoft.com/office/powerpoint/2010/main" val="308431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D28F20-4900-0903-11A9-70353157D071}"/>
              </a:ext>
            </a:extLst>
          </p:cNvPr>
          <p:cNvGrpSpPr/>
          <p:nvPr userDrawn="1"/>
        </p:nvGrpSpPr>
        <p:grpSpPr>
          <a:xfrm>
            <a:off x="0" y="7932765"/>
            <a:ext cx="16276638" cy="1211235"/>
            <a:chOff x="-251460" y="5305036"/>
            <a:chExt cx="12694920" cy="4572004"/>
          </a:xfrm>
        </p:grpSpPr>
        <p:sp>
          <p:nvSpPr>
            <p:cNvPr id="13" name="Rectangle 12">
              <a:extLst>
                <a:ext uri="{FF2B5EF4-FFF2-40B4-BE49-F238E27FC236}">
                  <a16:creationId xmlns:a16="http://schemas.microsoft.com/office/drawing/2014/main" id="{D8F07F4C-47CF-4565-BB18-97000E818F97}"/>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4" name="Rectangle 13">
              <a:extLst>
                <a:ext uri="{FF2B5EF4-FFF2-40B4-BE49-F238E27FC236}">
                  <a16:creationId xmlns:a16="http://schemas.microsoft.com/office/drawing/2014/main" id="{530465B1-8DA9-44A4-B274-2B78C71B6159}"/>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15" name="Rectangle 14">
              <a:extLst>
                <a:ext uri="{FF2B5EF4-FFF2-40B4-BE49-F238E27FC236}">
                  <a16:creationId xmlns:a16="http://schemas.microsoft.com/office/drawing/2014/main" id="{DD1A1DE6-B996-4C2F-8008-452B46218B2C}"/>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pic>
        <p:nvPicPr>
          <p:cNvPr id="3" name="Picture 2">
            <a:extLst>
              <a:ext uri="{FF2B5EF4-FFF2-40B4-BE49-F238E27FC236}">
                <a16:creationId xmlns:a16="http://schemas.microsoft.com/office/drawing/2014/main" id="{6142903B-1DFB-3542-4486-AACBE7936041}"/>
              </a:ext>
            </a:extLst>
          </p:cNvPr>
          <p:cNvPicPr>
            <a:picLocks noChangeAspect="1"/>
          </p:cNvPicPr>
          <p:nvPr userDrawn="1"/>
        </p:nvPicPr>
        <p:blipFill rotWithShape="1">
          <a:blip r:embed="rId2"/>
          <a:srcRect t="64690" r="65687"/>
          <a:stretch/>
        </p:blipFill>
        <p:spPr>
          <a:xfrm>
            <a:off x="11841254" y="0"/>
            <a:ext cx="4435384" cy="1163643"/>
          </a:xfrm>
          <a:prstGeom prst="rect">
            <a:avLst/>
          </a:prstGeom>
        </p:spPr>
      </p:pic>
    </p:spTree>
    <p:extLst>
      <p:ext uri="{BB962C8B-B14F-4D97-AF65-F5344CB8AC3E}">
        <p14:creationId xmlns:p14="http://schemas.microsoft.com/office/powerpoint/2010/main" val="968184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A picture containing background pattern&#10;&#10;Description automatically generated">
            <a:extLst>
              <a:ext uri="{FF2B5EF4-FFF2-40B4-BE49-F238E27FC236}">
                <a16:creationId xmlns:a16="http://schemas.microsoft.com/office/drawing/2014/main" id="{23B76062-9672-A95C-B701-BC4BF89880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6" y="0"/>
            <a:ext cx="14600146" cy="9144000"/>
          </a:xfrm>
          <a:prstGeom prst="rect">
            <a:avLst/>
          </a:prstGeom>
        </p:spPr>
      </p:pic>
      <p:grpSp>
        <p:nvGrpSpPr>
          <p:cNvPr id="3" name="Group 2">
            <a:extLst>
              <a:ext uri="{FF2B5EF4-FFF2-40B4-BE49-F238E27FC236}">
                <a16:creationId xmlns:a16="http://schemas.microsoft.com/office/drawing/2014/main" id="{AEFBA93B-88F5-9B92-90BD-6BF459B98A6B}"/>
              </a:ext>
            </a:extLst>
          </p:cNvPr>
          <p:cNvGrpSpPr/>
          <p:nvPr userDrawn="1"/>
        </p:nvGrpSpPr>
        <p:grpSpPr>
          <a:xfrm>
            <a:off x="0" y="7932765"/>
            <a:ext cx="16276638" cy="1211235"/>
            <a:chOff x="-251460" y="5305036"/>
            <a:chExt cx="12694920" cy="4572004"/>
          </a:xfrm>
        </p:grpSpPr>
        <p:sp>
          <p:nvSpPr>
            <p:cNvPr id="4" name="Rectangle 3">
              <a:extLst>
                <a:ext uri="{FF2B5EF4-FFF2-40B4-BE49-F238E27FC236}">
                  <a16:creationId xmlns:a16="http://schemas.microsoft.com/office/drawing/2014/main" id="{6B4D0EFC-28CC-45A3-5366-B369FAC65B1D}"/>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5" name="Rectangle 4">
              <a:extLst>
                <a:ext uri="{FF2B5EF4-FFF2-40B4-BE49-F238E27FC236}">
                  <a16:creationId xmlns:a16="http://schemas.microsoft.com/office/drawing/2014/main" id="{9A6E2832-FD69-873F-A084-73DE7EEB64FB}"/>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6" name="Rectangle 5">
              <a:extLst>
                <a:ext uri="{FF2B5EF4-FFF2-40B4-BE49-F238E27FC236}">
                  <a16:creationId xmlns:a16="http://schemas.microsoft.com/office/drawing/2014/main" id="{92250505-C121-82F6-25B4-403C57214954}"/>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spTree>
    <p:extLst>
      <p:ext uri="{BB962C8B-B14F-4D97-AF65-F5344CB8AC3E}">
        <p14:creationId xmlns:p14="http://schemas.microsoft.com/office/powerpoint/2010/main" val="186496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FBA93B-88F5-9B92-90BD-6BF459B98A6B}"/>
              </a:ext>
            </a:extLst>
          </p:cNvPr>
          <p:cNvGrpSpPr/>
          <p:nvPr userDrawn="1"/>
        </p:nvGrpSpPr>
        <p:grpSpPr>
          <a:xfrm>
            <a:off x="0" y="7932765"/>
            <a:ext cx="16276638" cy="1211235"/>
            <a:chOff x="-251460" y="5305036"/>
            <a:chExt cx="12694920" cy="4572004"/>
          </a:xfrm>
        </p:grpSpPr>
        <p:sp>
          <p:nvSpPr>
            <p:cNvPr id="4" name="Rectangle 3">
              <a:extLst>
                <a:ext uri="{FF2B5EF4-FFF2-40B4-BE49-F238E27FC236}">
                  <a16:creationId xmlns:a16="http://schemas.microsoft.com/office/drawing/2014/main" id="{6B4D0EFC-28CC-45A3-5366-B369FAC65B1D}"/>
                </a:ext>
              </a:extLst>
            </p:cNvPr>
            <p:cNvSpPr/>
            <p:nvPr userDrawn="1"/>
          </p:nvSpPr>
          <p:spPr>
            <a:xfrm>
              <a:off x="-251460" y="5305036"/>
              <a:ext cx="12694920" cy="304800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5" name="Rectangle 4">
              <a:extLst>
                <a:ext uri="{FF2B5EF4-FFF2-40B4-BE49-F238E27FC236}">
                  <a16:creationId xmlns:a16="http://schemas.microsoft.com/office/drawing/2014/main" id="{9A6E2832-FD69-873F-A084-73DE7EEB64FB}"/>
                </a:ext>
              </a:extLst>
            </p:cNvPr>
            <p:cNvSpPr/>
            <p:nvPr userDrawn="1"/>
          </p:nvSpPr>
          <p:spPr>
            <a:xfrm>
              <a:off x="-251460" y="6067035"/>
              <a:ext cx="12694920" cy="3048001"/>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sp>
          <p:nvSpPr>
            <p:cNvPr id="6" name="Rectangle 5">
              <a:extLst>
                <a:ext uri="{FF2B5EF4-FFF2-40B4-BE49-F238E27FC236}">
                  <a16:creationId xmlns:a16="http://schemas.microsoft.com/office/drawing/2014/main" id="{92250505-C121-82F6-25B4-403C57214954}"/>
                </a:ext>
              </a:extLst>
            </p:cNvPr>
            <p:cNvSpPr/>
            <p:nvPr userDrawn="1"/>
          </p:nvSpPr>
          <p:spPr>
            <a:xfrm>
              <a:off x="-251460" y="6829039"/>
              <a:ext cx="12694920" cy="3048001"/>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67"/>
            </a:p>
          </p:txBody>
        </p:sp>
      </p:grpSp>
    </p:spTree>
    <p:extLst>
      <p:ext uri="{BB962C8B-B14F-4D97-AF65-F5344CB8AC3E}">
        <p14:creationId xmlns:p14="http://schemas.microsoft.com/office/powerpoint/2010/main" val="292612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8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313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066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5223EBB9-700F-C23D-7D84-7D47A9C0F2D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5433179" y="0"/>
            <a:ext cx="843459" cy="1066800"/>
          </a:xfrm>
          <a:prstGeom prst="rect">
            <a:avLst/>
          </a:prstGeom>
        </p:spPr>
      </p:pic>
    </p:spTree>
    <p:extLst>
      <p:ext uri="{BB962C8B-B14F-4D97-AF65-F5344CB8AC3E}">
        <p14:creationId xmlns:p14="http://schemas.microsoft.com/office/powerpoint/2010/main" val="1119778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Box 14">
            <a:extLst>
              <a:ext uri="{FF2B5EF4-FFF2-40B4-BE49-F238E27FC236}">
                <a16:creationId xmlns:a16="http://schemas.microsoft.com/office/drawing/2014/main" id="{784EA5A5-1592-A4FD-2F55-1E3E08786638}"/>
              </a:ext>
            </a:extLst>
          </p:cNvPr>
          <p:cNvSpPr txBox="1">
            <a:spLocks noChangeArrowheads="1"/>
          </p:cNvSpPr>
          <p:nvPr/>
        </p:nvSpPr>
        <p:spPr bwMode="auto">
          <a:xfrm>
            <a:off x="5166519" y="3352800"/>
            <a:ext cx="9829800"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452524" rtl="0" eaLnBrk="1" fontAlgn="auto" latinLnBrk="0" hangingPunct="1">
              <a:lnSpc>
                <a:spcPct val="100000"/>
              </a:lnSpc>
              <a:spcBef>
                <a:spcPts val="1800"/>
              </a:spcBef>
              <a:spcAft>
                <a:spcPts val="0"/>
              </a:spcAft>
              <a:buClrTx/>
              <a:buSzTx/>
              <a:buFontTx/>
              <a:buNone/>
              <a:tabLst/>
              <a:defRPr/>
            </a:pP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Giải</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bài</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toán</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có</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bước</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tính</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Tiết</a:t>
            </a:r>
            <a:r>
              <a:rPr kumimoji="0" lang="en-US" sz="5400" b="1" i="0" u="none" strike="noStrike" kern="1200" cap="none" spc="0" normalizeH="0" baseline="0" noProof="0" dirty="0">
                <a:ln>
                  <a:noFill/>
                </a:ln>
                <a:solidFill>
                  <a:srgbClr val="ED7D31">
                    <a:lumMod val="50000"/>
                  </a:srgbClr>
                </a:solidFill>
                <a:effectLst>
                  <a:outerShdw blurRad="38100" dist="38100" dir="2700000" algn="tl">
                    <a:srgbClr val="000000">
                      <a:alpha val="43137"/>
                    </a:srgbClr>
                  </a:outerShdw>
                </a:effectLst>
                <a:uLnTx/>
                <a:uFillTx/>
                <a:latin typeface="Times New Roman" panose="02020603050405020304" pitchFamily="18" charset="0"/>
                <a:ea typeface="Arial-Rounded" panose="020B0500000000000000" pitchFamily="34" charset="0"/>
                <a:cs typeface="Times New Roman" panose="02020603050405020304" pitchFamily="18" charset="0"/>
              </a:rPr>
              <a:t> 2)</a:t>
            </a:r>
          </a:p>
        </p:txBody>
      </p:sp>
    </p:spTree>
    <p:extLst>
      <p:ext uri="{BB962C8B-B14F-4D97-AF65-F5344CB8AC3E}">
        <p14:creationId xmlns:p14="http://schemas.microsoft.com/office/powerpoint/2010/main" val="343757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5E139E6-1196-DF0B-8C20-1BD5D224F89F}"/>
              </a:ext>
            </a:extLst>
          </p:cNvPr>
          <p:cNvSpPr txBox="1"/>
          <p:nvPr/>
        </p:nvSpPr>
        <p:spPr>
          <a:xfrm>
            <a:off x="7251199" y="3258251"/>
            <a:ext cx="8691799" cy="4524315"/>
          </a:xfrm>
          <a:prstGeom prst="rect">
            <a:avLst/>
          </a:prstGeom>
          <a:noFill/>
        </p:spPr>
        <p:txBody>
          <a:bodyPr wrap="square">
            <a:spAutoFit/>
          </a:bodyPr>
          <a:lstStyle/>
          <a:p>
            <a:pPr algn="ctr"/>
            <a:r>
              <a:rPr lang="en-US"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Bài</a:t>
            </a:r>
            <a:r>
              <a:rPr lang="vi-VN" sz="3600" b="1" u="sng" dirty="0">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1" u="sng" dirty="0" err="1">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giải</a:t>
            </a:r>
            <a:r>
              <a:rPr lang="vi-VN" sz="3600" b="1" u="sng" dirty="0">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a:t>
            </a:r>
          </a:p>
          <a:p>
            <a:r>
              <a:rPr lang="nl-NL" sz="3600" dirty="0">
                <a:latin typeface="Times New Roman" panose="02020603050405020304" pitchFamily="18" charset="0"/>
                <a:ea typeface="AvantGarde" panose="00000400000000000000" pitchFamily="2" charset="0"/>
                <a:cs typeface="Times New Roman" panose="02020603050405020304" pitchFamily="18" charset="0"/>
              </a:rPr>
              <a:t>Khi về đến Lào Cai, số khách cũ còn ngồi trên tàu là:</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r>
              <a:rPr lang="nl-NL" sz="3600" dirty="0">
                <a:latin typeface="Times New Roman" panose="02020603050405020304" pitchFamily="18" charset="0"/>
                <a:ea typeface="AvantGarde" panose="00000400000000000000" pitchFamily="2" charset="0"/>
                <a:cs typeface="Times New Roman" panose="02020603050405020304" pitchFamily="18" charset="0"/>
              </a:rPr>
              <a:t>	91 – 27 = 64 (hành khách)</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r>
              <a:rPr lang="nl-NL" sz="3600" dirty="0">
                <a:latin typeface="Times New Roman" panose="02020603050405020304" pitchFamily="18" charset="0"/>
                <a:ea typeface="AvantGarde" panose="00000400000000000000" pitchFamily="2" charset="0"/>
                <a:cs typeface="Times New Roman" panose="02020603050405020304" pitchFamily="18" charset="0"/>
              </a:rPr>
              <a:t>Trước khi tàu dừng tại ga Yên Bái, số hành khách có trên tàu là:</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r>
              <a:rPr lang="nl-NL" sz="3600" dirty="0">
                <a:latin typeface="Times New Roman" panose="02020603050405020304" pitchFamily="18" charset="0"/>
                <a:ea typeface="AvantGarde" panose="00000400000000000000" pitchFamily="2" charset="0"/>
                <a:cs typeface="Times New Roman" panose="02020603050405020304" pitchFamily="18" charset="0"/>
              </a:rPr>
              <a:t>	64 + 58 = 122 (hành khách)</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r>
              <a:rPr lang="nl-NL" sz="3600" dirty="0">
                <a:latin typeface="Times New Roman" panose="02020603050405020304" pitchFamily="18" charset="0"/>
                <a:ea typeface="AvantGarde" panose="00000400000000000000" pitchFamily="2" charset="0"/>
                <a:cs typeface="Times New Roman" panose="02020603050405020304" pitchFamily="18" charset="0"/>
              </a:rPr>
              <a:t>		Đáp số: 122 hành khách</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3F44D6E9-B7D1-CDBB-7CFA-5DCBC45B638C}"/>
              </a:ext>
            </a:extLst>
          </p:cNvPr>
          <p:cNvSpPr txBox="1"/>
          <p:nvPr/>
        </p:nvSpPr>
        <p:spPr>
          <a:xfrm>
            <a:off x="922408" y="94107"/>
            <a:ext cx="14942836" cy="2554545"/>
          </a:xfrm>
          <a:prstGeom prst="rect">
            <a:avLst/>
          </a:prstGeom>
          <a:noFill/>
        </p:spPr>
        <p:txBody>
          <a:bodyPr wrap="square" rtlCol="0">
            <a:spAutoFit/>
          </a:bodyPr>
          <a:lstStyle/>
          <a:p>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Một đoàn tàu chạy tuyến Hà Nội – Lào Cai, đến ga Yên Bái có 58 hành khách xuống tàu và 27 hành khách lên tàu. Tàu tiếp tục chạy về ga Lào Cai, lúc này có tất cả 91 hành khách trên tàu.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Hỏi</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trước</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khi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tàu</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dừng</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tại</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ga Yên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Bái</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trên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tàu</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có</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bao nhiêu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hành</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khách</a:t>
            </a:r>
            <a:r>
              <a:rPr lang="vi-VN" sz="400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a:t>
            </a:r>
            <a:endParaRPr lang="en-US" sz="3800" dirty="0">
              <a:latin typeface="Times New Roman" panose="02020603050405020304" pitchFamily="18" charset="0"/>
              <a:ea typeface="AvantGarde" panose="00000400000000000000" pitchFamily="2"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54E3AC6-1872-9D5E-F6DA-59CF24CA0186}"/>
              </a:ext>
            </a:extLst>
          </p:cNvPr>
          <p:cNvCxnSpPr>
            <a:cxnSpLocks/>
          </p:cNvCxnSpPr>
          <p:nvPr/>
        </p:nvCxnSpPr>
        <p:spPr>
          <a:xfrm>
            <a:off x="13929519" y="668694"/>
            <a:ext cx="15240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2DE048B0-EF74-AFD1-53C2-4E26BF209B63}"/>
              </a:ext>
            </a:extLst>
          </p:cNvPr>
          <p:cNvCxnSpPr>
            <a:cxnSpLocks/>
          </p:cNvCxnSpPr>
          <p:nvPr/>
        </p:nvCxnSpPr>
        <p:spPr>
          <a:xfrm>
            <a:off x="961628" y="1295400"/>
            <a:ext cx="336669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B1FCA33B-B655-DCA1-7B76-350054EC4131}"/>
              </a:ext>
            </a:extLst>
          </p:cNvPr>
          <p:cNvCxnSpPr>
            <a:cxnSpLocks/>
          </p:cNvCxnSpPr>
          <p:nvPr/>
        </p:nvCxnSpPr>
        <p:spPr>
          <a:xfrm>
            <a:off x="5086120" y="1295400"/>
            <a:ext cx="442379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325045AE-5DB3-9BA5-0BCE-8C5EA405DD27}"/>
              </a:ext>
            </a:extLst>
          </p:cNvPr>
          <p:cNvCxnSpPr>
            <a:cxnSpLocks/>
          </p:cNvCxnSpPr>
          <p:nvPr/>
        </p:nvCxnSpPr>
        <p:spPr>
          <a:xfrm>
            <a:off x="5138596" y="2514600"/>
            <a:ext cx="5057123"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FE97344D-5698-DBF2-0CC8-C282361483BE}"/>
              </a:ext>
            </a:extLst>
          </p:cNvPr>
          <p:cNvCxnSpPr>
            <a:cxnSpLocks/>
          </p:cNvCxnSpPr>
          <p:nvPr/>
        </p:nvCxnSpPr>
        <p:spPr>
          <a:xfrm>
            <a:off x="5441672" y="1905000"/>
            <a:ext cx="4449247"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89D909FC-FCDA-1D83-DA07-E1F61AF0C1CD}"/>
              </a:ext>
            </a:extLst>
          </p:cNvPr>
          <p:cNvSpPr txBox="1"/>
          <p:nvPr/>
        </p:nvSpPr>
        <p:spPr>
          <a:xfrm>
            <a:off x="2587580" y="3126614"/>
            <a:ext cx="1762021" cy="646331"/>
          </a:xfrm>
          <a:prstGeom prst="rect">
            <a:avLst/>
          </a:prstGeom>
          <a:noFill/>
        </p:spPr>
        <p:txBody>
          <a:bodyPr wrap="none" rtlCol="0">
            <a:spAutoFit/>
          </a:bodyPr>
          <a:lstStyle/>
          <a:p>
            <a:pPr algn="ctr"/>
            <a:r>
              <a:rPr lang="en-US" sz="3600" b="1" u="sng" dirty="0" err="1">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Tóm</a:t>
            </a:r>
            <a:r>
              <a:rPr lang="en-US" sz="3600" b="1" u="sng"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tắt</a:t>
            </a:r>
            <a:endParaRPr lang="en-US" sz="3600" b="1" u="sng"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pic>
        <p:nvPicPr>
          <p:cNvPr id="5" name="Picture 4">
            <a:extLst>
              <a:ext uri="{FF2B5EF4-FFF2-40B4-BE49-F238E27FC236}">
                <a16:creationId xmlns:a16="http://schemas.microsoft.com/office/drawing/2014/main" id="{B24EC560-9D45-619B-944F-7A5E195554F9}"/>
              </a:ext>
            </a:extLst>
          </p:cNvPr>
          <p:cNvPicPr>
            <a:picLocks noChangeAspect="1"/>
          </p:cNvPicPr>
          <p:nvPr/>
        </p:nvPicPr>
        <p:blipFill rotWithShape="1">
          <a:blip r:embed="rId2">
            <a:extLst>
              <a:ext uri="{28A0092B-C50C-407E-A947-70E740481C1C}">
                <a14:useLocalDpi xmlns:a14="http://schemas.microsoft.com/office/drawing/2010/main" val="0"/>
              </a:ext>
            </a:extLst>
          </a:blip>
          <a:srcRect l="28600" t="17138" r="18763" b="18126"/>
          <a:stretch/>
        </p:blipFill>
        <p:spPr>
          <a:xfrm>
            <a:off x="0" y="51357"/>
            <a:ext cx="922408" cy="955584"/>
          </a:xfrm>
          <a:prstGeom prst="rect">
            <a:avLst/>
          </a:prstGeom>
        </p:spPr>
      </p:pic>
      <p:sp>
        <p:nvSpPr>
          <p:cNvPr id="24" name="TextBox 23">
            <a:extLst>
              <a:ext uri="{FF2B5EF4-FFF2-40B4-BE49-F238E27FC236}">
                <a16:creationId xmlns:a16="http://schemas.microsoft.com/office/drawing/2014/main" id="{F7445975-16B9-665F-BFB1-7ED6828E7C1A}"/>
              </a:ext>
            </a:extLst>
          </p:cNvPr>
          <p:cNvSpPr txBox="1"/>
          <p:nvPr/>
        </p:nvSpPr>
        <p:spPr>
          <a:xfrm>
            <a:off x="137319" y="3810000"/>
            <a:ext cx="6705596" cy="3477875"/>
          </a:xfrm>
          <a:prstGeom prst="rect">
            <a:avLst/>
          </a:prstGeom>
          <a:noFill/>
        </p:spPr>
        <p:txBody>
          <a:bodyPr wrap="square" rtlCol="0">
            <a:spAutoFit/>
          </a:bodyPr>
          <a:lstStyle/>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Ga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Yên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Bái</a:t>
            </a:r>
            <a:r>
              <a:rPr lang="en-US" sz="3600" dirty="0">
                <a:latin typeface="Times New Roman" panose="02020603050405020304" pitchFamily="18" charset="0"/>
                <a:ea typeface="AvantGarde" panose="00000400000000000000" pitchFamily="2" charset="0"/>
                <a:cs typeface="Times New Roman" panose="02020603050405020304" pitchFamily="18" charset="0"/>
              </a:rPr>
              <a:t>: 58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khách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xuống</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tàu</a:t>
            </a:r>
            <a:r>
              <a:rPr lang="en-US" sz="3600" dirty="0">
                <a:latin typeface="Times New Roman" panose="02020603050405020304" pitchFamily="18" charset="0"/>
                <a:ea typeface="AvantGarde" panose="00000400000000000000" pitchFamily="2" charset="0"/>
                <a:cs typeface="Times New Roman" panose="02020603050405020304" pitchFamily="18" charset="0"/>
              </a:rPr>
              <a:t>, 27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khách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lên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tàu</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Ga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Lào</a:t>
            </a:r>
            <a:r>
              <a:rPr lang="en-US" sz="3600" dirty="0">
                <a:latin typeface="Times New Roman" panose="02020603050405020304" pitchFamily="18" charset="0"/>
                <a:ea typeface="AvantGarde" panose="00000400000000000000" pitchFamily="2" charset="0"/>
                <a:cs typeface="Times New Roman" panose="02020603050405020304" pitchFamily="18" charset="0"/>
              </a:rPr>
              <a:t> Cai: 91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khách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trên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tàu</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Trước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khi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dừng</a:t>
            </a:r>
            <a:r>
              <a:rPr lang="en-US" sz="3600" dirty="0">
                <a:latin typeface="Times New Roman" panose="02020603050405020304" pitchFamily="18" charset="0"/>
                <a:ea typeface="AvantGarde" panose="00000400000000000000" pitchFamily="2" charset="0"/>
                <a:cs typeface="Times New Roman" panose="02020603050405020304" pitchFamily="18" charset="0"/>
              </a:rPr>
              <a:t> ga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Yên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Bái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trên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tàu</a:t>
            </a:r>
            <a:r>
              <a:rPr lang="en-US" sz="3600" dirty="0">
                <a:latin typeface="Times New Roman" panose="02020603050405020304" pitchFamily="18" charset="0"/>
                <a:ea typeface="AvantGarde" panose="00000400000000000000" pitchFamily="2" charset="0"/>
                <a:cs typeface="Times New Roman" panose="02020603050405020304" pitchFamily="18" charset="0"/>
              </a:rPr>
              <a:t>: …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khách</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p:txBody>
      </p:sp>
      <p:cxnSp>
        <p:nvCxnSpPr>
          <p:cNvPr id="25" name="Straight Connector 24">
            <a:extLst>
              <a:ext uri="{FF2B5EF4-FFF2-40B4-BE49-F238E27FC236}">
                <a16:creationId xmlns:a16="http://schemas.microsoft.com/office/drawing/2014/main" id="{2A12BF4F-C2A9-BD40-BB71-D0A4FA97A83C}"/>
              </a:ext>
            </a:extLst>
          </p:cNvPr>
          <p:cNvCxnSpPr/>
          <p:nvPr/>
        </p:nvCxnSpPr>
        <p:spPr>
          <a:xfrm>
            <a:off x="7010718" y="3427186"/>
            <a:ext cx="0" cy="4325033"/>
          </a:xfrm>
          <a:prstGeom prst="line">
            <a:avLst/>
          </a:prstGeom>
          <a:ln w="38100">
            <a:solidFill>
              <a:srgbClr val="0000FF"/>
            </a:solidFill>
          </a:ln>
        </p:spPr>
        <p:style>
          <a:lnRef idx="3">
            <a:schemeClr val="dk1"/>
          </a:lnRef>
          <a:fillRef idx="0">
            <a:schemeClr val="dk1"/>
          </a:fillRef>
          <a:effectRef idx="2">
            <a:schemeClr val="dk1"/>
          </a:effectRef>
          <a:fontRef idx="minor">
            <a:schemeClr val="tx1"/>
          </a:fontRef>
        </p:style>
      </p:cxnSp>
      <p:pic>
        <p:nvPicPr>
          <p:cNvPr id="3" name="Picture 2">
            <a:extLst>
              <a:ext uri="{FF2B5EF4-FFF2-40B4-BE49-F238E27FC236}">
                <a16:creationId xmlns:a16="http://schemas.microsoft.com/office/drawing/2014/main" id="{F7CC7796-F68D-1103-B070-E89947AF0B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213" y="4471973"/>
            <a:ext cx="76211" cy="200053"/>
          </a:xfrm>
          <a:prstGeom prst="rect">
            <a:avLst/>
          </a:prstGeom>
        </p:spPr>
      </p:pic>
    </p:spTree>
    <p:extLst>
      <p:ext uri="{BB962C8B-B14F-4D97-AF65-F5344CB8AC3E}">
        <p14:creationId xmlns:p14="http://schemas.microsoft.com/office/powerpoint/2010/main" val="256769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par>
                                <p:cTn id="14" presetID="16" presetClass="entr" presetSubtype="21"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arn(inVertic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fade">
                                      <p:cBhvr>
                                        <p:cTn id="31" dur="500"/>
                                        <p:tgtEl>
                                          <p:spTgt spid="2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
                                            <p:txEl>
                                              <p:pRg st="1" end="1"/>
                                            </p:txEl>
                                          </p:spTgt>
                                        </p:tgtEl>
                                        <p:attrNameLst>
                                          <p:attrName>style.visibility</p:attrName>
                                        </p:attrNameLst>
                                      </p:cBhvr>
                                      <p:to>
                                        <p:strVal val="visible"/>
                                      </p:to>
                                    </p:set>
                                    <p:animEffect transition="in" filter="fade">
                                      <p:cBhvr>
                                        <p:cTn id="36" dur="500"/>
                                        <p:tgtEl>
                                          <p:spTgt spid="2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4">
                                            <p:txEl>
                                              <p:pRg st="2" end="2"/>
                                            </p:txEl>
                                          </p:spTgt>
                                        </p:tgtEl>
                                        <p:attrNameLst>
                                          <p:attrName>style.visibility</p:attrName>
                                        </p:attrNameLst>
                                      </p:cBhvr>
                                      <p:to>
                                        <p:strVal val="visible"/>
                                      </p:to>
                                    </p:set>
                                    <p:animEffect transition="in" filter="fade">
                                      <p:cBhvr>
                                        <p:cTn id="41" dur="500"/>
                                        <p:tgtEl>
                                          <p:spTgt spid="24">
                                            <p:txEl>
                                              <p:pRg st="2" end="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xEl>
                                              <p:pRg st="2" end="2"/>
                                            </p:txEl>
                                          </p:spTgt>
                                        </p:tgtEl>
                                        <p:attrNameLst>
                                          <p:attrName>style.visibility</p:attrName>
                                        </p:attrNameLst>
                                      </p:cBhvr>
                                      <p:to>
                                        <p:strVal val="visible"/>
                                      </p:to>
                                    </p:set>
                                    <p:animEffect transition="in" filter="fade">
                                      <p:cBhvr>
                                        <p:cTn id="55" dur="500"/>
                                        <p:tgtEl>
                                          <p:spTgt spid="13">
                                            <p:txEl>
                                              <p:pRg st="2" end="2"/>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500"/>
                                        <p:tgtEl>
                                          <p:spTgt spid="13">
                                            <p:txEl>
                                              <p:pRg st="3" end="3"/>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13">
                                            <p:txEl>
                                              <p:pRg st="4" end="4"/>
                                            </p:txEl>
                                          </p:spTgt>
                                        </p:tgtEl>
                                        <p:attrNameLst>
                                          <p:attrName>style.visibility</p:attrName>
                                        </p:attrNameLst>
                                      </p:cBhvr>
                                      <p:to>
                                        <p:strVal val="visible"/>
                                      </p:to>
                                    </p:set>
                                    <p:animEffect transition="in" filter="fade">
                                      <p:cBhvr>
                                        <p:cTn id="61" dur="500"/>
                                        <p:tgtEl>
                                          <p:spTgt spid="13">
                                            <p:txEl>
                                              <p:pRg st="4" end="4"/>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xEl>
                                              <p:pRg st="5" end="5"/>
                                            </p:txEl>
                                          </p:spTgt>
                                        </p:tgtEl>
                                        <p:attrNameLst>
                                          <p:attrName>style.visibility</p:attrName>
                                        </p:attrNameLst>
                                      </p:cBhvr>
                                      <p:to>
                                        <p:strVal val="visible"/>
                                      </p:to>
                                    </p:set>
                                    <p:animEffect transition="in" filter="fade">
                                      <p:cBhvr>
                                        <p:cTn id="6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7E4795E6-B3E7-E951-DA52-5817588C6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Picture 2" descr="Logo&#10;&#10;Description automatically generated">
            <a:extLst>
              <a:ext uri="{FF2B5EF4-FFF2-40B4-BE49-F238E27FC236}">
                <a16:creationId xmlns:a16="http://schemas.microsoft.com/office/drawing/2014/main" id="{C29A62F4-0CDF-D57D-609D-6F56A1151B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919" y="2590800"/>
            <a:ext cx="6248461" cy="2216749"/>
          </a:xfrm>
          <a:prstGeom prst="rect">
            <a:avLst/>
          </a:prstGeom>
        </p:spPr>
      </p:pic>
    </p:spTree>
    <p:extLst>
      <p:ext uri="{BB962C8B-B14F-4D97-AF65-F5344CB8AC3E}">
        <p14:creationId xmlns:p14="http://schemas.microsoft.com/office/powerpoint/2010/main" val="285801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10;&#10;Description automatically generated">
            <a:extLst>
              <a:ext uri="{FF2B5EF4-FFF2-40B4-BE49-F238E27FC236}">
                <a16:creationId xmlns:a16="http://schemas.microsoft.com/office/drawing/2014/main" id="{80745962-52DB-B89E-3ECB-0659803F7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963972EF-B194-F35E-A5D4-1729261FC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1451" y="750649"/>
            <a:ext cx="11330436" cy="3718212"/>
          </a:xfrm>
          <a:prstGeom prst="rect">
            <a:avLst/>
          </a:prstGeom>
        </p:spPr>
      </p:pic>
      <p:pic>
        <p:nvPicPr>
          <p:cNvPr id="4" name="Picture 3" descr="Icon&#10;&#10;Description automatically generated with low confidence">
            <a:extLst>
              <a:ext uri="{FF2B5EF4-FFF2-40B4-BE49-F238E27FC236}">
                <a16:creationId xmlns:a16="http://schemas.microsoft.com/office/drawing/2014/main" id="{A5E91924-1801-75E7-F535-D41D1FECEE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750" y="3962400"/>
            <a:ext cx="6449325" cy="479174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31FCDFF-4152-B24E-3E45-D2D1D28CC7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1200" y="3328969"/>
            <a:ext cx="6782388" cy="4130398"/>
          </a:xfrm>
          <a:prstGeom prst="rect">
            <a:avLst/>
          </a:prstGeom>
        </p:spPr>
      </p:pic>
      <p:pic>
        <p:nvPicPr>
          <p:cNvPr id="6" name="Picture 5" descr="A picture containing text, vector graphics&#10;&#10;Description automatically generated">
            <a:extLst>
              <a:ext uri="{FF2B5EF4-FFF2-40B4-BE49-F238E27FC236}">
                <a16:creationId xmlns:a16="http://schemas.microsoft.com/office/drawing/2014/main" id="{1C0BE870-4D2E-16E4-231B-5FF400C4E3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10466" y="5655138"/>
            <a:ext cx="1931713" cy="2155182"/>
          </a:xfrm>
          <a:prstGeom prst="rect">
            <a:avLst/>
          </a:prstGeom>
        </p:spPr>
      </p:pic>
      <p:pic>
        <p:nvPicPr>
          <p:cNvPr id="7" name="Picture 6" descr="A picture containing vector graphics&#10;&#10;Description automatically generated">
            <a:extLst>
              <a:ext uri="{FF2B5EF4-FFF2-40B4-BE49-F238E27FC236}">
                <a16:creationId xmlns:a16="http://schemas.microsoft.com/office/drawing/2014/main" id="{A5B01E27-37FD-E18D-AB6F-17E5699DC4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9812487" y="5596455"/>
            <a:ext cx="1420914" cy="1339571"/>
          </a:xfrm>
          <a:prstGeom prst="rect">
            <a:avLst/>
          </a:prstGeom>
        </p:spPr>
      </p:pic>
      <p:pic>
        <p:nvPicPr>
          <p:cNvPr id="8" name="Picture 7" descr="A cartoon of a child&#10;&#10;Description automatically generated with low confidence">
            <a:extLst>
              <a:ext uri="{FF2B5EF4-FFF2-40B4-BE49-F238E27FC236}">
                <a16:creationId xmlns:a16="http://schemas.microsoft.com/office/drawing/2014/main" id="{5BEC4EA0-FAB4-CD9E-9EBA-E89FDF5ECF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057223" y="5501414"/>
            <a:ext cx="2755264" cy="2514814"/>
          </a:xfrm>
          <a:prstGeom prst="rect">
            <a:avLst/>
          </a:prstGeom>
        </p:spPr>
      </p:pic>
    </p:spTree>
    <p:extLst>
      <p:ext uri="{BB962C8B-B14F-4D97-AF65-F5344CB8AC3E}">
        <p14:creationId xmlns:p14="http://schemas.microsoft.com/office/powerpoint/2010/main" val="395689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
                                        </p:tgtEl>
                                        <p:attrNameLst>
                                          <p:attrName>r</p:attrName>
                                        </p:attrNameLst>
                                      </p:cBhvr>
                                    </p:animRot>
                                    <p:animRot by="-240000">
                                      <p:cBhvr>
                                        <p:cTn id="7" dur="200" fill="hold">
                                          <p:stCondLst>
                                            <p:cond delay="200"/>
                                          </p:stCondLst>
                                        </p:cTn>
                                        <p:tgtEl>
                                          <p:spTgt spid="3"/>
                                        </p:tgtEl>
                                        <p:attrNameLst>
                                          <p:attrName>r</p:attrName>
                                        </p:attrNameLst>
                                      </p:cBhvr>
                                    </p:animRot>
                                    <p:animRot by="240000">
                                      <p:cBhvr>
                                        <p:cTn id="8" dur="200" fill="hold">
                                          <p:stCondLst>
                                            <p:cond delay="400"/>
                                          </p:stCondLst>
                                        </p:cTn>
                                        <p:tgtEl>
                                          <p:spTgt spid="3"/>
                                        </p:tgtEl>
                                        <p:attrNameLst>
                                          <p:attrName>r</p:attrName>
                                        </p:attrNameLst>
                                      </p:cBhvr>
                                    </p:animRot>
                                    <p:animRot by="-240000">
                                      <p:cBhvr>
                                        <p:cTn id="9" dur="200" fill="hold">
                                          <p:stCondLst>
                                            <p:cond delay="600"/>
                                          </p:stCondLst>
                                        </p:cTn>
                                        <p:tgtEl>
                                          <p:spTgt spid="3"/>
                                        </p:tgtEl>
                                        <p:attrNameLst>
                                          <p:attrName>r</p:attrName>
                                        </p:attrNameLst>
                                      </p:cBhvr>
                                    </p:animRot>
                                    <p:animRot by="120000">
                                      <p:cBhvr>
                                        <p:cTn id="10" dur="200" fill="hold">
                                          <p:stCondLst>
                                            <p:cond delay="800"/>
                                          </p:stCondLst>
                                        </p:cTn>
                                        <p:tgtEl>
                                          <p:spTgt spid="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 fill="hold">
                                          <p:stCondLst>
                                            <p:cond delay="0"/>
                                          </p:stCondLst>
                                        </p:cTn>
                                        <p:tgtEl>
                                          <p:spTgt spid="4"/>
                                        </p:tgtEl>
                                        <p:attrNameLst>
                                          <p:attrName>r</p:attrName>
                                        </p:attrNameLst>
                                      </p:cBhvr>
                                    </p:animRot>
                                    <p:animRot by="-240000">
                                      <p:cBhvr>
                                        <p:cTn id="13" dur="100" fill="hold">
                                          <p:stCondLst>
                                            <p:cond delay="100"/>
                                          </p:stCondLst>
                                        </p:cTn>
                                        <p:tgtEl>
                                          <p:spTgt spid="4"/>
                                        </p:tgtEl>
                                        <p:attrNameLst>
                                          <p:attrName>r</p:attrName>
                                        </p:attrNameLst>
                                      </p:cBhvr>
                                    </p:animRot>
                                    <p:animRot by="240000">
                                      <p:cBhvr>
                                        <p:cTn id="14" dur="100" fill="hold">
                                          <p:stCondLst>
                                            <p:cond delay="200"/>
                                          </p:stCondLst>
                                        </p:cTn>
                                        <p:tgtEl>
                                          <p:spTgt spid="4"/>
                                        </p:tgtEl>
                                        <p:attrNameLst>
                                          <p:attrName>r</p:attrName>
                                        </p:attrNameLst>
                                      </p:cBhvr>
                                    </p:animRot>
                                    <p:animRot by="-240000">
                                      <p:cBhvr>
                                        <p:cTn id="15" dur="100" fill="hold">
                                          <p:stCondLst>
                                            <p:cond delay="300"/>
                                          </p:stCondLst>
                                        </p:cTn>
                                        <p:tgtEl>
                                          <p:spTgt spid="4"/>
                                        </p:tgtEl>
                                        <p:attrNameLst>
                                          <p:attrName>r</p:attrName>
                                        </p:attrNameLst>
                                      </p:cBhvr>
                                    </p:animRot>
                                    <p:animRot by="120000">
                                      <p:cBhvr>
                                        <p:cTn id="16" dur="100" fill="hold">
                                          <p:stCondLst>
                                            <p:cond delay="400"/>
                                          </p:stCondLst>
                                        </p:cTn>
                                        <p:tgtEl>
                                          <p:spTgt spid="4"/>
                                        </p:tgtEl>
                                        <p:attrNameLst>
                                          <p:attrName>r</p:attrName>
                                        </p:attrNameLst>
                                      </p:cBhvr>
                                    </p:animRot>
                                  </p:childTnLst>
                                </p:cTn>
                              </p:par>
                              <p:par>
                                <p:cTn id="17" presetID="32" presetClass="emph" presetSubtype="0" repeatCount="indefinite" fill="hold" nodeType="withEffect">
                                  <p:stCondLst>
                                    <p:cond delay="400"/>
                                  </p:stCondLst>
                                  <p:childTnLst>
                                    <p:animRot by="120000">
                                      <p:cBhvr>
                                        <p:cTn id="18" dur="50" fill="hold">
                                          <p:stCondLst>
                                            <p:cond delay="0"/>
                                          </p:stCondLst>
                                        </p:cTn>
                                        <p:tgtEl>
                                          <p:spTgt spid="8"/>
                                        </p:tgtEl>
                                        <p:attrNameLst>
                                          <p:attrName>r</p:attrName>
                                        </p:attrNameLst>
                                      </p:cBhvr>
                                    </p:animRot>
                                    <p:animRot by="-240000">
                                      <p:cBhvr>
                                        <p:cTn id="19" dur="100" fill="hold">
                                          <p:stCondLst>
                                            <p:cond delay="100"/>
                                          </p:stCondLst>
                                        </p:cTn>
                                        <p:tgtEl>
                                          <p:spTgt spid="8"/>
                                        </p:tgtEl>
                                        <p:attrNameLst>
                                          <p:attrName>r</p:attrName>
                                        </p:attrNameLst>
                                      </p:cBhvr>
                                    </p:animRot>
                                    <p:animRot by="240000">
                                      <p:cBhvr>
                                        <p:cTn id="20" dur="100" fill="hold">
                                          <p:stCondLst>
                                            <p:cond delay="200"/>
                                          </p:stCondLst>
                                        </p:cTn>
                                        <p:tgtEl>
                                          <p:spTgt spid="8"/>
                                        </p:tgtEl>
                                        <p:attrNameLst>
                                          <p:attrName>r</p:attrName>
                                        </p:attrNameLst>
                                      </p:cBhvr>
                                    </p:animRot>
                                    <p:animRot by="-240000">
                                      <p:cBhvr>
                                        <p:cTn id="21" dur="100" fill="hold">
                                          <p:stCondLst>
                                            <p:cond delay="300"/>
                                          </p:stCondLst>
                                        </p:cTn>
                                        <p:tgtEl>
                                          <p:spTgt spid="8"/>
                                        </p:tgtEl>
                                        <p:attrNameLst>
                                          <p:attrName>r</p:attrName>
                                        </p:attrNameLst>
                                      </p:cBhvr>
                                    </p:animRot>
                                    <p:animRot by="120000">
                                      <p:cBhvr>
                                        <p:cTn id="22" dur="100" fill="hold">
                                          <p:stCondLst>
                                            <p:cond delay="400"/>
                                          </p:stCondLst>
                                        </p:cTn>
                                        <p:tgtEl>
                                          <p:spTgt spid="8"/>
                                        </p:tgtEl>
                                        <p:attrNameLst>
                                          <p:attrName>r</p:attrName>
                                        </p:attrNameLst>
                                      </p:cBhvr>
                                    </p:animRot>
                                  </p:childTnLst>
                                </p:cTn>
                              </p:par>
                              <p:par>
                                <p:cTn id="23" presetID="32" presetClass="emph" presetSubtype="0" repeatCount="indefinite" fill="hold" nodeType="withEffect">
                                  <p:stCondLst>
                                    <p:cond delay="200"/>
                                  </p:stCondLst>
                                  <p:childTnLst>
                                    <p:animRot by="120000">
                                      <p:cBhvr>
                                        <p:cTn id="24" dur="50" fill="hold">
                                          <p:stCondLst>
                                            <p:cond delay="0"/>
                                          </p:stCondLst>
                                        </p:cTn>
                                        <p:tgtEl>
                                          <p:spTgt spid="7"/>
                                        </p:tgtEl>
                                        <p:attrNameLst>
                                          <p:attrName>r</p:attrName>
                                        </p:attrNameLst>
                                      </p:cBhvr>
                                    </p:animRot>
                                    <p:animRot by="-240000">
                                      <p:cBhvr>
                                        <p:cTn id="25" dur="100" fill="hold">
                                          <p:stCondLst>
                                            <p:cond delay="100"/>
                                          </p:stCondLst>
                                        </p:cTn>
                                        <p:tgtEl>
                                          <p:spTgt spid="7"/>
                                        </p:tgtEl>
                                        <p:attrNameLst>
                                          <p:attrName>r</p:attrName>
                                        </p:attrNameLst>
                                      </p:cBhvr>
                                    </p:animRot>
                                    <p:animRot by="240000">
                                      <p:cBhvr>
                                        <p:cTn id="26" dur="100" fill="hold">
                                          <p:stCondLst>
                                            <p:cond delay="200"/>
                                          </p:stCondLst>
                                        </p:cTn>
                                        <p:tgtEl>
                                          <p:spTgt spid="7"/>
                                        </p:tgtEl>
                                        <p:attrNameLst>
                                          <p:attrName>r</p:attrName>
                                        </p:attrNameLst>
                                      </p:cBhvr>
                                    </p:animRot>
                                    <p:animRot by="-240000">
                                      <p:cBhvr>
                                        <p:cTn id="27" dur="100" fill="hold">
                                          <p:stCondLst>
                                            <p:cond delay="300"/>
                                          </p:stCondLst>
                                        </p:cTn>
                                        <p:tgtEl>
                                          <p:spTgt spid="7"/>
                                        </p:tgtEl>
                                        <p:attrNameLst>
                                          <p:attrName>r</p:attrName>
                                        </p:attrNameLst>
                                      </p:cBhvr>
                                    </p:animRot>
                                    <p:animRot by="120000">
                                      <p:cBhvr>
                                        <p:cTn id="28" dur="100" fill="hold">
                                          <p:stCondLst>
                                            <p:cond delay="400"/>
                                          </p:stCondLst>
                                        </p:cTn>
                                        <p:tgtEl>
                                          <p:spTgt spid="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50" fill="hold">
                                          <p:stCondLst>
                                            <p:cond delay="0"/>
                                          </p:stCondLst>
                                        </p:cTn>
                                        <p:tgtEl>
                                          <p:spTgt spid="6"/>
                                        </p:tgtEl>
                                        <p:attrNameLst>
                                          <p:attrName>r</p:attrName>
                                        </p:attrNameLst>
                                      </p:cBhvr>
                                    </p:animRot>
                                    <p:animRot by="-240000">
                                      <p:cBhvr>
                                        <p:cTn id="31" dur="100" fill="hold">
                                          <p:stCondLst>
                                            <p:cond delay="100"/>
                                          </p:stCondLst>
                                        </p:cTn>
                                        <p:tgtEl>
                                          <p:spTgt spid="6"/>
                                        </p:tgtEl>
                                        <p:attrNameLst>
                                          <p:attrName>r</p:attrName>
                                        </p:attrNameLst>
                                      </p:cBhvr>
                                    </p:animRot>
                                    <p:animRot by="240000">
                                      <p:cBhvr>
                                        <p:cTn id="32" dur="100" fill="hold">
                                          <p:stCondLst>
                                            <p:cond delay="200"/>
                                          </p:stCondLst>
                                        </p:cTn>
                                        <p:tgtEl>
                                          <p:spTgt spid="6"/>
                                        </p:tgtEl>
                                        <p:attrNameLst>
                                          <p:attrName>r</p:attrName>
                                        </p:attrNameLst>
                                      </p:cBhvr>
                                    </p:animRot>
                                    <p:animRot by="-240000">
                                      <p:cBhvr>
                                        <p:cTn id="33" dur="100" fill="hold">
                                          <p:stCondLst>
                                            <p:cond delay="300"/>
                                          </p:stCondLst>
                                        </p:cTn>
                                        <p:tgtEl>
                                          <p:spTgt spid="6"/>
                                        </p:tgtEl>
                                        <p:attrNameLst>
                                          <p:attrName>r</p:attrName>
                                        </p:attrNameLst>
                                      </p:cBhvr>
                                    </p:animRot>
                                    <p:animRot by="120000">
                                      <p:cBhvr>
                                        <p:cTn id="34" dur="100" fill="hold">
                                          <p:stCondLst>
                                            <p:cond delay="4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83275D43-FA02-A22A-2675-AC8C0F3B8C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Hình ảnh 2">
            <a:extLst>
              <a:ext uri="{FF2B5EF4-FFF2-40B4-BE49-F238E27FC236}">
                <a16:creationId xmlns:a16="http://schemas.microsoft.com/office/drawing/2014/main" id="{BA98F467-CB91-9D2B-DBE6-E1C21D8565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119" y="1970731"/>
            <a:ext cx="6248942" cy="4334632"/>
          </a:xfrm>
          <a:prstGeom prst="rect">
            <a:avLst/>
          </a:prstGeom>
        </p:spPr>
      </p:pic>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doll&#10;&#10;Description automatically generated">
            <a:extLst>
              <a:ext uri="{FF2B5EF4-FFF2-40B4-BE49-F238E27FC236}">
                <a16:creationId xmlns:a16="http://schemas.microsoft.com/office/drawing/2014/main" id="{935B4C4F-7AD2-5D98-6945-59C37D809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37919" y="3733800"/>
            <a:ext cx="7086600" cy="5089467"/>
          </a:xfrm>
          <a:prstGeom prst="rect">
            <a:avLst/>
          </a:prstGeom>
        </p:spPr>
      </p:pic>
      <p:sp>
        <p:nvSpPr>
          <p:cNvPr id="4" name="Speech Bubble: Rectangle with Corners Rounded 3">
            <a:extLst>
              <a:ext uri="{FF2B5EF4-FFF2-40B4-BE49-F238E27FC236}">
                <a16:creationId xmlns:a16="http://schemas.microsoft.com/office/drawing/2014/main" id="{55B729DD-7154-8EAC-686F-F12E7043C4A5}"/>
              </a:ext>
            </a:extLst>
          </p:cNvPr>
          <p:cNvSpPr/>
          <p:nvPr/>
        </p:nvSpPr>
        <p:spPr>
          <a:xfrm>
            <a:off x="295111" y="1638300"/>
            <a:ext cx="6781800" cy="2286000"/>
          </a:xfrm>
          <a:prstGeom prst="wedgeRoundRectCallout">
            <a:avLst>
              <a:gd name="adj1" fmla="val 36760"/>
              <a:gd name="adj2" fmla="val 77246"/>
              <a:gd name="adj3" fmla="val 16667"/>
            </a:avLst>
          </a:prstGeom>
          <a:ln w="38100">
            <a:prstDash val="dash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defTabSz="1452524"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Đố</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bạn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nêu</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được</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một</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bài</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toán</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có</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sử</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dụng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2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phép</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tính</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 </a:t>
            </a:r>
            <a:r>
              <a:rPr kumimoji="0" 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cộng</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5" name="Thought Bubble: Cloud 4">
            <a:extLst>
              <a:ext uri="{FF2B5EF4-FFF2-40B4-BE49-F238E27FC236}">
                <a16:creationId xmlns:a16="http://schemas.microsoft.com/office/drawing/2014/main" id="{148008DF-5D10-9992-0952-DC7B9E190CE5}"/>
              </a:ext>
            </a:extLst>
          </p:cNvPr>
          <p:cNvSpPr/>
          <p:nvPr/>
        </p:nvSpPr>
        <p:spPr>
          <a:xfrm>
            <a:off x="9205119" y="1981200"/>
            <a:ext cx="6781800" cy="2286000"/>
          </a:xfrm>
          <a:prstGeom prst="cloudCallout">
            <a:avLst>
              <a:gd name="adj1" fmla="val -27259"/>
              <a:gd name="adj2" fmla="val 94022"/>
            </a:avLst>
          </a:prstGeom>
          <a:ln w="38100">
            <a:solidFill>
              <a:srgbClr val="0000FF"/>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6" name="TextBox 5">
            <a:extLst>
              <a:ext uri="{FF2B5EF4-FFF2-40B4-BE49-F238E27FC236}">
                <a16:creationId xmlns:a16="http://schemas.microsoft.com/office/drawing/2014/main" id="{724FF049-4D54-C382-7171-132EC6242925}"/>
              </a:ext>
            </a:extLst>
          </p:cNvPr>
          <p:cNvSpPr txBox="1"/>
          <p:nvPr/>
        </p:nvSpPr>
        <p:spPr>
          <a:xfrm>
            <a:off x="3528219" y="152400"/>
            <a:ext cx="7658100" cy="1015663"/>
          </a:xfrm>
          <a:prstGeom prst="rect">
            <a:avLst/>
          </a:prstGeom>
          <a:noFill/>
        </p:spPr>
        <p:txBody>
          <a:bodyPr wrap="square" rtlCol="0">
            <a:spAutoFit/>
          </a:bodyPr>
          <a:lstStyle/>
          <a:p>
            <a:pPr marL="0" marR="0" lvl="0" indent="0" algn="ctr" defTabSz="1452524"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rgbClr val="ED7D31"/>
                  </a:solidFill>
                  <a:prstDash val="solid"/>
                </a:ln>
                <a:solidFill>
                  <a:srgbClr val="FF0000"/>
                </a:solidFill>
                <a:effectLst/>
                <a:uLnTx/>
                <a:uFillTx/>
                <a:latin typeface="Times New Roman" panose="02020603050405020304" pitchFamily="18" charset="0"/>
                <a:cs typeface="Times New Roman" panose="02020603050405020304" pitchFamily="18" charset="0"/>
              </a:rPr>
              <a:t>TRÒ CHƠI: </a:t>
            </a:r>
            <a:r>
              <a:rPr kumimoji="0" lang="en-US" sz="6000" b="1" i="0" u="none" strike="noStrike" kern="1200" cap="none" spc="0" normalizeH="0" baseline="0" noProof="0" dirty="0">
                <a:ln w="28575">
                  <a:solidFill>
                    <a:srgbClr val="ED7D31"/>
                  </a:solidFill>
                  <a:prstDash val="solid"/>
                </a:ln>
                <a:solidFill>
                  <a:srgbClr val="ED7D31">
                    <a:lumMod val="40000"/>
                    <a:lumOff val="60000"/>
                  </a:srgbClr>
                </a:solidFill>
                <a:effectLst/>
                <a:uLnTx/>
                <a:uFillTx/>
                <a:latin typeface="Times New Roman" panose="02020603050405020304" pitchFamily="18" charset="0"/>
                <a:cs typeface="Times New Roman" panose="02020603050405020304" pitchFamily="18" charset="0"/>
              </a:rPr>
              <a:t>ĐỐ BẠN</a:t>
            </a:r>
          </a:p>
        </p:txBody>
      </p:sp>
    </p:spTree>
    <p:extLst>
      <p:ext uri="{BB962C8B-B14F-4D97-AF65-F5344CB8AC3E}">
        <p14:creationId xmlns:p14="http://schemas.microsoft.com/office/powerpoint/2010/main" val="27025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698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bản, bánh xe&#10;&#10;Mô tả được tạo tự động">
            <a:extLst>
              <a:ext uri="{FF2B5EF4-FFF2-40B4-BE49-F238E27FC236}">
                <a16:creationId xmlns:a16="http://schemas.microsoft.com/office/drawing/2014/main" id="{43A58121-A39B-E83D-21B3-7F2460058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62" y="23247"/>
            <a:ext cx="16459200" cy="8229600"/>
          </a:xfrm>
          <a:prstGeom prst="rect">
            <a:avLst/>
          </a:prstGeom>
        </p:spPr>
      </p:pic>
      <p:pic>
        <p:nvPicPr>
          <p:cNvPr id="3" name="Hình ảnh 2">
            <a:extLst>
              <a:ext uri="{FF2B5EF4-FFF2-40B4-BE49-F238E27FC236}">
                <a16:creationId xmlns:a16="http://schemas.microsoft.com/office/drawing/2014/main" id="{4135194A-EA04-6AD2-1CA3-4AD7BE23D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519" y="1968404"/>
            <a:ext cx="6248461" cy="4339286"/>
          </a:xfrm>
          <a:prstGeom prst="rect">
            <a:avLst/>
          </a:prstGeom>
        </p:spPr>
      </p:pic>
    </p:spTree>
    <p:extLst>
      <p:ext uri="{BB962C8B-B14F-4D97-AF65-F5344CB8AC3E}">
        <p14:creationId xmlns:p14="http://schemas.microsoft.com/office/powerpoint/2010/main" val="377333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án lớp 3 trang 84, 85, 86 Giải bài toán có đến hai bước tính | Cánh diều">
            <a:extLst>
              <a:ext uri="{FF2B5EF4-FFF2-40B4-BE49-F238E27FC236}">
                <a16:creationId xmlns:a16="http://schemas.microsoft.com/office/drawing/2014/main" id="{8BA3553C-D8E8-A04F-5D8A-C32CB037088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39" b="89157" l="3261" r="92935">
                        <a14:foregroundMark x1="16304" y1="56627" x2="16304" y2="57831"/>
                        <a14:foregroundMark x1="15761" y1="54217" x2="7609" y2="72289"/>
                        <a14:foregroundMark x1="11413" y1="74699" x2="46739" y2="73494"/>
                        <a14:foregroundMark x1="70109" y1="73494" x2="78804" y2="73494"/>
                        <a14:foregroundMark x1="78804" y1="73494" x2="86413" y2="69880"/>
                        <a14:foregroundMark x1="86413" y1="57831" x2="90217" y2="69880"/>
                        <a14:foregroundMark x1="91848" y1="66265" x2="92935" y2="81928"/>
                        <a14:foregroundMark x1="28804" y1="89157" x2="28804" y2="89157"/>
                        <a14:foregroundMark x1="64130" y1="90361" x2="64130" y2="90361"/>
                        <a14:foregroundMark x1="75543" y1="90361" x2="75543" y2="90361"/>
                        <a14:foregroundMark x1="3261" y1="73494" x2="3261" y2="73494"/>
                      </a14:backgroundRemoval>
                    </a14:imgEffect>
                  </a14:imgLayer>
                </a14:imgProps>
              </a:ext>
              <a:ext uri="{28A0092B-C50C-407E-A947-70E740481C1C}">
                <a14:useLocalDpi xmlns:a14="http://schemas.microsoft.com/office/drawing/2010/main" val="0"/>
              </a:ext>
            </a:extLst>
          </a:blip>
          <a:srcRect/>
          <a:stretch>
            <a:fillRect/>
          </a:stretch>
        </p:blipFill>
        <p:spPr bwMode="auto">
          <a:xfrm>
            <a:off x="11872119" y="155877"/>
            <a:ext cx="4373887" cy="26326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F1F873B-84B4-D254-C914-AF8A7EBC12B0}"/>
              </a:ext>
            </a:extLst>
          </p:cNvPr>
          <p:cNvSpPr txBox="1"/>
          <p:nvPr/>
        </p:nvSpPr>
        <p:spPr>
          <a:xfrm>
            <a:off x="225352" y="1037464"/>
            <a:ext cx="12103962" cy="1754326"/>
          </a:xfrm>
          <a:prstGeom prst="rect">
            <a:avLst/>
          </a:prstGeom>
          <a:noFill/>
        </p:spPr>
        <p:txBody>
          <a:bodyPr wrap="square">
            <a:spAutoFit/>
          </a:bodyPr>
          <a:lstStyle/>
          <a:p>
            <a:r>
              <a:rPr lang="en-US" sz="3600" b="1" dirty="0" err="1">
                <a:ln>
                  <a:solidFill>
                    <a:sysClr val="windowText" lastClr="000000"/>
                  </a:solidFill>
                </a:ln>
                <a:latin typeface="Times New Roman" panose="02020603050405020304" pitchFamily="18" charset="0"/>
                <a:ea typeface="AvantGarde" panose="00000400000000000000" pitchFamily="2" charset="0"/>
                <a:cs typeface="Times New Roman" panose="02020603050405020304" pitchFamily="18" charset="0"/>
              </a:rPr>
              <a:t>Mẫu</a:t>
            </a:r>
            <a:r>
              <a:rPr lang="en-US" sz="3600" b="1" dirty="0">
                <a:ln>
                  <a:solidFill>
                    <a:sysClr val="windowText" lastClr="000000"/>
                  </a:solidFill>
                </a:ln>
                <a:latin typeface="Times New Roman" panose="02020603050405020304" pitchFamily="18" charset="0"/>
                <a:ea typeface="AvantGarde" panose="00000400000000000000" pitchFamily="2" charset="0"/>
                <a:cs typeface="Times New Roman" panose="02020603050405020304" pitchFamily="18" charset="0"/>
              </a:rPr>
              <a:t>:</a:t>
            </a:r>
          </a:p>
          <a:p>
            <a:r>
              <a:rPr lang="en-US" sz="3600" dirty="0" err="1">
                <a:latin typeface="Times New Roman" panose="02020603050405020304" pitchFamily="18" charset="0"/>
                <a:ea typeface="AvantGarde" panose="00000400000000000000" pitchFamily="2" charset="0"/>
                <a:cs typeface="Times New Roman" panose="02020603050405020304" pitchFamily="18" charset="0"/>
              </a:rPr>
              <a:t>Sóc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em</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có</a:t>
            </a:r>
            <a:r>
              <a:rPr lang="en-US" sz="3600" dirty="0">
                <a:latin typeface="Times New Roman" panose="02020603050405020304" pitchFamily="18" charset="0"/>
                <a:ea typeface="AvantGarde" panose="00000400000000000000" pitchFamily="2" charset="0"/>
                <a:cs typeface="Times New Roman" panose="02020603050405020304" pitchFamily="18" charset="0"/>
              </a:rPr>
              <a:t> 8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thông</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sóc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anh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có</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thông</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gấp</a:t>
            </a:r>
            <a:r>
              <a:rPr lang="en-US" sz="3600" dirty="0">
                <a:latin typeface="Times New Roman" panose="02020603050405020304" pitchFamily="18" charset="0"/>
                <a:ea typeface="AvantGarde" panose="00000400000000000000" pitchFamily="2" charset="0"/>
                <a:cs typeface="Times New Roman" panose="02020603050405020304" pitchFamily="18" charset="0"/>
              </a:rPr>
              <a:t> 3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lần</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sóc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em</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Hỏi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hai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anh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em</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nhà</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sóc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có</a:t>
            </a:r>
            <a:r>
              <a:rPr lang="en-US" sz="3600" dirty="0">
                <a:latin typeface="Times New Roman" panose="02020603050405020304" pitchFamily="18" charset="0"/>
                <a:ea typeface="AvantGarde" panose="00000400000000000000" pitchFamily="2" charset="0"/>
                <a:cs typeface="Times New Roman" panose="02020603050405020304" pitchFamily="18" charset="0"/>
              </a:rPr>
              <a:t> bao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nhiêu</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thông</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15" name="TextBox 14">
            <a:extLst>
              <a:ext uri="{FF2B5EF4-FFF2-40B4-BE49-F238E27FC236}">
                <a16:creationId xmlns:a16="http://schemas.microsoft.com/office/drawing/2014/main" id="{A86E4F66-B917-3EA8-F104-5F0DBAE9F94C}"/>
              </a:ext>
            </a:extLst>
          </p:cNvPr>
          <p:cNvSpPr txBox="1"/>
          <p:nvPr/>
        </p:nvSpPr>
        <p:spPr>
          <a:xfrm>
            <a:off x="3337717" y="2890317"/>
            <a:ext cx="8991597" cy="4978735"/>
          </a:xfrm>
          <a:prstGeom prst="rect">
            <a:avLst/>
          </a:prstGeom>
          <a:noFill/>
        </p:spPr>
        <p:txBody>
          <a:bodyPr wrap="square">
            <a:spAutoFit/>
          </a:bodyPr>
          <a:lstStyle/>
          <a:p>
            <a:pPr algn="ctr">
              <a:lnSpc>
                <a:spcPct val="150000"/>
              </a:lnSpc>
            </a:pPr>
            <a:r>
              <a:rPr lang="en-US"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Bài</a:t>
            </a:r>
            <a:r>
              <a:rPr lang="en-US"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giải</a:t>
            </a:r>
            <a:endParaRPr lang="en-US"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endParaRPr>
          </a:p>
          <a:p>
            <a:pPr algn="ctr">
              <a:lnSpc>
                <a:spcPct val="150000"/>
              </a:lnSpc>
            </a:pPr>
            <a:r>
              <a:rPr lang="en-US"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thông</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của</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sóc</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anh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là</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en-US" sz="3600" dirty="0">
                <a:latin typeface="Times New Roman" panose="02020603050405020304" pitchFamily="18" charset="0"/>
                <a:ea typeface="AvantGarde" panose="00000400000000000000" pitchFamily="2" charset="0"/>
                <a:cs typeface="Times New Roman" panose="02020603050405020304" pitchFamily="18" charset="0"/>
              </a:rPr>
              <a:t>8 × 3 = 24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thông</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của</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cả</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hai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anh</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em</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là</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en-US" sz="3600" dirty="0">
                <a:latin typeface="Times New Roman" panose="02020603050405020304" pitchFamily="18" charset="0"/>
                <a:ea typeface="AvantGarde" panose="00000400000000000000" pitchFamily="2" charset="0"/>
                <a:cs typeface="Times New Roman" panose="02020603050405020304" pitchFamily="18" charset="0"/>
              </a:rPr>
              <a:t>8 + 24 = 32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Đáp</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en-US" sz="3600" dirty="0">
                <a:latin typeface="Times New Roman" panose="02020603050405020304" pitchFamily="18" charset="0"/>
                <a:ea typeface="AvantGarde" panose="00000400000000000000" pitchFamily="2" charset="0"/>
                <a:cs typeface="Times New Roman" panose="02020603050405020304" pitchFamily="18" charset="0"/>
              </a:rPr>
              <a:t>: 32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quả</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669DC608-5094-D758-6FDF-279C4277B201}"/>
              </a:ext>
            </a:extLst>
          </p:cNvPr>
          <p:cNvSpPr txBox="1"/>
          <p:nvPr/>
        </p:nvSpPr>
        <p:spPr>
          <a:xfrm>
            <a:off x="666901" y="155877"/>
            <a:ext cx="14942836" cy="677108"/>
          </a:xfrm>
          <a:prstGeom prst="rect">
            <a:avLst/>
          </a:prstGeom>
          <a:noFill/>
        </p:spPr>
        <p:txBody>
          <a:bodyPr wrap="square" rtlCol="0">
            <a:spAutoFit/>
          </a:bodyPr>
          <a:lstStyle/>
          <a:p>
            <a:r>
              <a:rPr lang="en-US" sz="3800" b="1" dirty="0" err="1">
                <a:latin typeface="Times New Roman" panose="02020603050405020304" pitchFamily="18" charset="0"/>
                <a:ea typeface="AvantGarde" panose="00000400000000000000" pitchFamily="2" charset="0"/>
                <a:cs typeface="Times New Roman" panose="02020603050405020304" pitchFamily="18" charset="0"/>
              </a:rPr>
              <a:t>Giải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bài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toán</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sau</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theo</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mẫu</a:t>
            </a:r>
            <a:r>
              <a:rPr lang="en-US" sz="3800" b="1" dirty="0">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9" name="Group 8">
            <a:extLst>
              <a:ext uri="{FF2B5EF4-FFF2-40B4-BE49-F238E27FC236}">
                <a16:creationId xmlns:a16="http://schemas.microsoft.com/office/drawing/2014/main" id="{0868454E-8F84-0C46-E4D1-9DC5CB337AE9}"/>
              </a:ext>
            </a:extLst>
          </p:cNvPr>
          <p:cNvGrpSpPr/>
          <p:nvPr/>
        </p:nvGrpSpPr>
        <p:grpSpPr>
          <a:xfrm>
            <a:off x="138509" y="112567"/>
            <a:ext cx="823119" cy="823119"/>
            <a:chOff x="138509" y="112567"/>
            <a:chExt cx="823119" cy="823119"/>
          </a:xfrm>
        </p:grpSpPr>
        <p:sp>
          <p:nvSpPr>
            <p:cNvPr id="11" name="Oval 10">
              <a:extLst>
                <a:ext uri="{FF2B5EF4-FFF2-40B4-BE49-F238E27FC236}">
                  <a16:creationId xmlns:a16="http://schemas.microsoft.com/office/drawing/2014/main" id="{0278A2BF-0E3F-5F6E-BE8F-C1957E07FA26}"/>
                </a:ext>
              </a:extLst>
            </p:cNvPr>
            <p:cNvSpPr/>
            <p:nvPr/>
          </p:nvSpPr>
          <p:spPr>
            <a:xfrm>
              <a:off x="138509" y="112567"/>
              <a:ext cx="823119" cy="823119"/>
            </a:xfrm>
            <a:prstGeom prst="ellipse">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09EAE85E-D54B-2A1F-C880-28596769E1EF}"/>
                </a:ext>
              </a:extLst>
            </p:cNvPr>
            <p:cNvSpPr/>
            <p:nvPr/>
          </p:nvSpPr>
          <p:spPr>
            <a:xfrm>
              <a:off x="225352" y="199410"/>
              <a:ext cx="649433" cy="649433"/>
            </a:xfrm>
            <a:prstGeom prst="ellipse">
              <a:avLst/>
            </a:prstGeom>
            <a:solidFill>
              <a:srgbClr val="00B0F0"/>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bg1"/>
                  </a:solidFill>
                </a:rPr>
                <a:t>4</a:t>
              </a:r>
            </a:p>
          </p:txBody>
        </p:sp>
      </p:grpSp>
    </p:spTree>
    <p:extLst>
      <p:ext uri="{BB962C8B-B14F-4D97-AF65-F5344CB8AC3E}">
        <p14:creationId xmlns:p14="http://schemas.microsoft.com/office/powerpoint/2010/main" val="413471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circle(in)">
                                      <p:cBhvr>
                                        <p:cTn id="10" dur="20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barn(inVertical)">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barn(inVertical)">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barn(inVertical)">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barn(inVertical)">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barn(inVertical)">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8A3DCF-2FF2-3521-B58A-CCA6558FD5FD}"/>
              </a:ext>
            </a:extLst>
          </p:cNvPr>
          <p:cNvSpPr txBox="1"/>
          <p:nvPr/>
        </p:nvSpPr>
        <p:spPr>
          <a:xfrm>
            <a:off x="373584" y="880729"/>
            <a:ext cx="15272544" cy="1200329"/>
          </a:xfrm>
          <a:prstGeom prst="rect">
            <a:avLst/>
          </a:prstGeom>
          <a:noFill/>
        </p:spPr>
        <p:txBody>
          <a:bodyPr wrap="square">
            <a:spAutoFit/>
          </a:bodyPr>
          <a:lstStyle/>
          <a:p>
            <a:pPr algn="just"/>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a) Xe ô tô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nhỏ</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chở</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được</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7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người</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xe ô tô to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chở</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được</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số</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người</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gấp</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5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lần</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xe ô tô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nhỏ</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Hỏi</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cả</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hai xe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chở</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được</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bao nhiêu </a:t>
            </a:r>
            <a:r>
              <a:rPr lang="vi-VN"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người</a:t>
            </a:r>
            <a:r>
              <a:rPr lang="vi-VN"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11" name="TextBox 10">
            <a:extLst>
              <a:ext uri="{FF2B5EF4-FFF2-40B4-BE49-F238E27FC236}">
                <a16:creationId xmlns:a16="http://schemas.microsoft.com/office/drawing/2014/main" id="{5857F2A1-F2FF-901A-D7D6-BA747CAF5FEC}"/>
              </a:ext>
            </a:extLst>
          </p:cNvPr>
          <p:cNvSpPr txBox="1"/>
          <p:nvPr/>
        </p:nvSpPr>
        <p:spPr>
          <a:xfrm>
            <a:off x="3878785" y="2610911"/>
            <a:ext cx="8262141" cy="4978735"/>
          </a:xfrm>
          <a:prstGeom prst="rect">
            <a:avLst/>
          </a:prstGeom>
          <a:noFill/>
        </p:spPr>
        <p:txBody>
          <a:bodyPr wrap="square">
            <a:spAutoFit/>
          </a:bodyPr>
          <a:lstStyle/>
          <a:p>
            <a:pPr algn="ctr">
              <a:lnSpc>
                <a:spcPct val="150000"/>
              </a:lnSpc>
            </a:pPr>
            <a:r>
              <a:rPr lang="en-US"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Bài</a:t>
            </a:r>
            <a:r>
              <a:rPr lang="vi-VN"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giải</a:t>
            </a:r>
            <a:r>
              <a:rPr lang="vi-VN"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a:t>
            </a:r>
          </a:p>
          <a:p>
            <a:pP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a) Xe ô tô to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chở</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được</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người</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là</a:t>
            </a:r>
            <a:r>
              <a:rPr lang="vi-VN"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7 x 5 = 35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người</a:t>
            </a:r>
            <a:r>
              <a:rPr lang="vi-VN" sz="3600" dirty="0">
                <a:latin typeface="Times New Roman" panose="02020603050405020304" pitchFamily="18" charset="0"/>
                <a:ea typeface="AvantGarde" panose="00000400000000000000" pitchFamily="2" charset="0"/>
                <a:cs typeface="Times New Roman" panose="02020603050405020304" pitchFamily="18" charset="0"/>
              </a:rPr>
              <a:t>)</a:t>
            </a:r>
          </a:p>
          <a:p>
            <a:pPr>
              <a:lnSpc>
                <a:spcPct val="150000"/>
              </a:lnSpc>
            </a:pPr>
            <a:r>
              <a:rPr lang="vi-VN" sz="3600" dirty="0" err="1">
                <a:latin typeface="Times New Roman" panose="02020603050405020304" pitchFamily="18" charset="0"/>
                <a:ea typeface="AvantGarde" panose="00000400000000000000" pitchFamily="2" charset="0"/>
                <a:cs typeface="Times New Roman" panose="02020603050405020304" pitchFamily="18" charset="0"/>
              </a:rPr>
              <a:t>Cả</a:t>
            </a:r>
            <a:r>
              <a:rPr lang="vi-VN" sz="3600" dirty="0">
                <a:latin typeface="Times New Roman" panose="02020603050405020304" pitchFamily="18" charset="0"/>
                <a:ea typeface="AvantGarde" panose="00000400000000000000" pitchFamily="2" charset="0"/>
                <a:cs typeface="Times New Roman" panose="02020603050405020304" pitchFamily="18" charset="0"/>
              </a:rPr>
              <a:t> hai xe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chở</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được</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người</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là</a:t>
            </a:r>
            <a:r>
              <a:rPr lang="vi-VN" sz="3600" dirty="0">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7 + 35 = 42 (người)</a:t>
            </a:r>
          </a:p>
          <a:p>
            <a:pPr algn="ct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                Đáp số: 42 người.</a:t>
            </a:r>
          </a:p>
        </p:txBody>
      </p:sp>
      <p:cxnSp>
        <p:nvCxnSpPr>
          <p:cNvPr id="15" name="Straight Connector 14">
            <a:extLst>
              <a:ext uri="{FF2B5EF4-FFF2-40B4-BE49-F238E27FC236}">
                <a16:creationId xmlns:a16="http://schemas.microsoft.com/office/drawing/2014/main" id="{188D08D3-8573-5910-EB2C-0E362D8F7253}"/>
              </a:ext>
            </a:extLst>
          </p:cNvPr>
          <p:cNvCxnSpPr>
            <a:cxnSpLocks/>
          </p:cNvCxnSpPr>
          <p:nvPr/>
        </p:nvCxnSpPr>
        <p:spPr>
          <a:xfrm>
            <a:off x="4968424" y="1480893"/>
            <a:ext cx="1567659"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92D82280-77D5-187B-283B-360DB2CB0908}"/>
              </a:ext>
            </a:extLst>
          </p:cNvPr>
          <p:cNvCxnSpPr>
            <a:cxnSpLocks/>
          </p:cNvCxnSpPr>
          <p:nvPr/>
        </p:nvCxnSpPr>
        <p:spPr>
          <a:xfrm>
            <a:off x="2194719" y="1981200"/>
            <a:ext cx="64008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78CF7DE4-9578-C94F-D621-641FA21A0C91}"/>
              </a:ext>
            </a:extLst>
          </p:cNvPr>
          <p:cNvCxnSpPr>
            <a:cxnSpLocks/>
          </p:cNvCxnSpPr>
          <p:nvPr/>
        </p:nvCxnSpPr>
        <p:spPr>
          <a:xfrm>
            <a:off x="13167519" y="1468888"/>
            <a:ext cx="23622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a:extLst>
              <a:ext uri="{FF2B5EF4-FFF2-40B4-BE49-F238E27FC236}">
                <a16:creationId xmlns:a16="http://schemas.microsoft.com/office/drawing/2014/main" id="{C15A35D7-F77B-3E5D-88CE-908E7C88D428}"/>
              </a:ext>
            </a:extLst>
          </p:cNvPr>
          <p:cNvCxnSpPr>
            <a:cxnSpLocks/>
          </p:cNvCxnSpPr>
          <p:nvPr/>
        </p:nvCxnSpPr>
        <p:spPr>
          <a:xfrm>
            <a:off x="508505" y="1981200"/>
            <a:ext cx="73256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6ED36677-CA44-1BAF-A781-708845E729B7}"/>
              </a:ext>
            </a:extLst>
          </p:cNvPr>
          <p:cNvSpPr txBox="1"/>
          <p:nvPr/>
        </p:nvSpPr>
        <p:spPr>
          <a:xfrm>
            <a:off x="967883" y="155377"/>
            <a:ext cx="14942836" cy="677108"/>
          </a:xfrm>
          <a:prstGeom prst="rect">
            <a:avLst/>
          </a:prstGeom>
          <a:noFill/>
        </p:spPr>
        <p:txBody>
          <a:bodyPr wrap="square" rtlCol="0">
            <a:spAutoFit/>
          </a:bodyPr>
          <a:lstStyle/>
          <a:p>
            <a:r>
              <a:rPr lang="en-US" sz="3800" b="1" dirty="0" err="1">
                <a:latin typeface="Times New Roman" panose="02020603050405020304" pitchFamily="18" charset="0"/>
                <a:ea typeface="AvantGarde" panose="00000400000000000000" pitchFamily="2" charset="0"/>
                <a:cs typeface="Times New Roman" panose="02020603050405020304" pitchFamily="18" charset="0"/>
              </a:rPr>
              <a:t>Giải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bài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toán</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sau</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theo</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mẫu</a:t>
            </a:r>
            <a:r>
              <a:rPr lang="en-US" sz="3800" b="1" dirty="0">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8" name="Group 17">
            <a:extLst>
              <a:ext uri="{FF2B5EF4-FFF2-40B4-BE49-F238E27FC236}">
                <a16:creationId xmlns:a16="http://schemas.microsoft.com/office/drawing/2014/main" id="{4F33CB6D-A95B-6CC2-23C3-5172CB883394}"/>
              </a:ext>
            </a:extLst>
          </p:cNvPr>
          <p:cNvGrpSpPr/>
          <p:nvPr/>
        </p:nvGrpSpPr>
        <p:grpSpPr>
          <a:xfrm>
            <a:off x="138509" y="112567"/>
            <a:ext cx="823119" cy="823119"/>
            <a:chOff x="138509" y="112567"/>
            <a:chExt cx="823119" cy="823119"/>
          </a:xfrm>
        </p:grpSpPr>
        <p:sp>
          <p:nvSpPr>
            <p:cNvPr id="20" name="Oval 19">
              <a:extLst>
                <a:ext uri="{FF2B5EF4-FFF2-40B4-BE49-F238E27FC236}">
                  <a16:creationId xmlns:a16="http://schemas.microsoft.com/office/drawing/2014/main" id="{A597D458-9DE0-0AAE-A687-86153AD61760}"/>
                </a:ext>
              </a:extLst>
            </p:cNvPr>
            <p:cNvSpPr/>
            <p:nvPr/>
          </p:nvSpPr>
          <p:spPr>
            <a:xfrm>
              <a:off x="138509" y="112567"/>
              <a:ext cx="823119" cy="823119"/>
            </a:xfrm>
            <a:prstGeom prst="ellipse">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 name="Oval 20">
              <a:extLst>
                <a:ext uri="{FF2B5EF4-FFF2-40B4-BE49-F238E27FC236}">
                  <a16:creationId xmlns:a16="http://schemas.microsoft.com/office/drawing/2014/main" id="{79C6C5DA-DF81-AB46-66CF-6C4B43C81105}"/>
                </a:ext>
              </a:extLst>
            </p:cNvPr>
            <p:cNvSpPr/>
            <p:nvPr/>
          </p:nvSpPr>
          <p:spPr>
            <a:xfrm>
              <a:off x="225352" y="199410"/>
              <a:ext cx="649433" cy="649433"/>
            </a:xfrm>
            <a:prstGeom prst="ellipse">
              <a:avLst/>
            </a:prstGeom>
            <a:solidFill>
              <a:srgbClr val="00B0F0"/>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bg1"/>
                  </a:solidFill>
                </a:rPr>
                <a:t>4</a:t>
              </a:r>
            </a:p>
          </p:txBody>
        </p:sp>
      </p:grpSp>
    </p:spTree>
    <p:extLst>
      <p:ext uri="{BB962C8B-B14F-4D97-AF65-F5344CB8AC3E}">
        <p14:creationId xmlns:p14="http://schemas.microsoft.com/office/powerpoint/2010/main" val="310992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down)">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down)">
                                      <p:cBhvr>
                                        <p:cTn id="28" dur="5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wipe(down)">
                                      <p:cBhvr>
                                        <p:cTn id="33" dur="500"/>
                                        <p:tgtEl>
                                          <p:spTgt spid="1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wipe(down)">
                                      <p:cBhvr>
                                        <p:cTn id="38" dur="500"/>
                                        <p:tgtEl>
                                          <p:spTgt spid="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wipe(down)">
                                      <p:cBhvr>
                                        <p:cTn id="43" dur="500"/>
                                        <p:tgtEl>
                                          <p:spTgt spid="1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1">
                                            <p:txEl>
                                              <p:pRg st="5" end="5"/>
                                            </p:txEl>
                                          </p:spTgt>
                                        </p:tgtEl>
                                        <p:attrNameLst>
                                          <p:attrName>style.visibility</p:attrName>
                                        </p:attrNameLst>
                                      </p:cBhvr>
                                      <p:to>
                                        <p:strVal val="visible"/>
                                      </p:to>
                                    </p:set>
                                    <p:animEffect transition="in" filter="wipe(down)">
                                      <p:cBhvr>
                                        <p:cTn id="4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A8A3DCF-2FF2-3521-B58A-CCA6558FD5FD}"/>
              </a:ext>
            </a:extLst>
          </p:cNvPr>
          <p:cNvSpPr txBox="1"/>
          <p:nvPr/>
        </p:nvSpPr>
        <p:spPr>
          <a:xfrm>
            <a:off x="366078" y="903264"/>
            <a:ext cx="15272544" cy="1200329"/>
          </a:xfrm>
          <a:prstGeom prst="rect">
            <a:avLst/>
          </a:prstGeom>
          <a:noFill/>
        </p:spPr>
        <p:txBody>
          <a:bodyPr wrap="square">
            <a:spAutoFit/>
          </a:bodyPr>
          <a:lstStyle/>
          <a:p>
            <a:pPr algn="just"/>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b)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Nhà</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Thịnh</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nuôi</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9 con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vịt</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số</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gà</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gấp</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6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lần</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số</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vịt</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Hỏi</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nhà</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Thịnh</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nuôi</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tất</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cả</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bao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nhiêu</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con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gà</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và</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 con </a:t>
            </a:r>
            <a:r>
              <a:rPr lang="en-US" sz="3600" b="0" i="0" dirty="0" err="1">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vịt</a:t>
            </a:r>
            <a:r>
              <a:rPr lang="en-US" sz="3600" b="0" i="0"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rPr>
              <a:t>?</a:t>
            </a:r>
          </a:p>
        </p:txBody>
      </p:sp>
      <p:sp>
        <p:nvSpPr>
          <p:cNvPr id="11" name="TextBox 10">
            <a:extLst>
              <a:ext uri="{FF2B5EF4-FFF2-40B4-BE49-F238E27FC236}">
                <a16:creationId xmlns:a16="http://schemas.microsoft.com/office/drawing/2014/main" id="{5857F2A1-F2FF-901A-D7D6-BA747CAF5FEC}"/>
              </a:ext>
            </a:extLst>
          </p:cNvPr>
          <p:cNvSpPr txBox="1"/>
          <p:nvPr/>
        </p:nvSpPr>
        <p:spPr>
          <a:xfrm>
            <a:off x="3261519" y="2439451"/>
            <a:ext cx="8491295" cy="4978735"/>
          </a:xfrm>
          <a:prstGeom prst="rect">
            <a:avLst/>
          </a:prstGeom>
          <a:noFill/>
        </p:spPr>
        <p:txBody>
          <a:bodyPr wrap="square">
            <a:spAutoFit/>
          </a:bodyPr>
          <a:lstStyle/>
          <a:p>
            <a:pPr algn="ctr">
              <a:lnSpc>
                <a:spcPct val="150000"/>
              </a:lnSpc>
            </a:pPr>
            <a:r>
              <a:rPr lang="en-US"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Bài</a:t>
            </a:r>
            <a:r>
              <a:rPr lang="vi-VN"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b="1" u="sng" dirty="0" err="1">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giải</a:t>
            </a:r>
            <a:r>
              <a:rPr lang="vi-VN" sz="3600" b="1" u="sng"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rPr>
              <a:t>:</a:t>
            </a:r>
            <a:endParaRPr lang="vi-VN" sz="3600" b="1" dirty="0">
              <a:solidFill>
                <a:srgbClr val="C00000"/>
              </a:solidFill>
              <a:latin typeface="Times New Roman" panose="02020603050405020304" pitchFamily="18" charset="0"/>
              <a:ea typeface="AvantGarde" panose="00000400000000000000" pitchFamily="2" charset="0"/>
              <a:cs typeface="Times New Roman" panose="02020603050405020304" pitchFamily="18" charset="0"/>
            </a:endParaRPr>
          </a:p>
          <a:p>
            <a:pP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b) Nhà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Thịnh</a:t>
            </a:r>
            <a:r>
              <a:rPr lang="vi-VN" sz="3600" dirty="0">
                <a:latin typeface="Times New Roman" panose="02020603050405020304" pitchFamily="18" charset="0"/>
                <a:ea typeface="AvantGarde" panose="00000400000000000000" pitchFamily="2" charset="0"/>
                <a:cs typeface="Times New Roman" panose="02020603050405020304" pitchFamily="18" charset="0"/>
              </a:rPr>
              <a:t> nuôi số con gà là:</a:t>
            </a:r>
          </a:p>
          <a:p>
            <a:pPr algn="ct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9 x 6 = 54 (con)</a:t>
            </a:r>
          </a:p>
          <a:p>
            <a:pP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Nhà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Thịnh</a:t>
            </a:r>
            <a:r>
              <a:rPr lang="vi-VN" sz="3600" dirty="0">
                <a:latin typeface="Times New Roman" panose="02020603050405020304" pitchFamily="18" charset="0"/>
                <a:ea typeface="AvantGarde" panose="00000400000000000000" pitchFamily="2" charset="0"/>
                <a:cs typeface="Times New Roman" panose="02020603050405020304" pitchFamily="18" charset="0"/>
              </a:rPr>
              <a:t> nuôi tất cả số con gà và vịt là:</a:t>
            </a:r>
          </a:p>
          <a:p>
            <a:pPr algn="ctr">
              <a:lnSpc>
                <a:spcPct val="150000"/>
              </a:lnSpc>
            </a:pPr>
            <a:r>
              <a:rPr lang="vi-VN" sz="3600" dirty="0">
                <a:latin typeface="Times New Roman" panose="02020603050405020304" pitchFamily="18" charset="0"/>
                <a:ea typeface="AvantGarde" panose="00000400000000000000" pitchFamily="2" charset="0"/>
                <a:cs typeface="Times New Roman" panose="02020603050405020304" pitchFamily="18" charset="0"/>
              </a:rPr>
              <a:t>9 + 54 = 63 (con)</a:t>
            </a:r>
          </a:p>
          <a:p>
            <a:pPr algn="r">
              <a:lnSpc>
                <a:spcPct val="150000"/>
              </a:lnSpc>
            </a:pPr>
            <a:r>
              <a:rPr lang="vi-VN" sz="3600" dirty="0" err="1">
                <a:latin typeface="Times New Roman" panose="02020603050405020304" pitchFamily="18" charset="0"/>
                <a:ea typeface="AvantGarde" panose="00000400000000000000" pitchFamily="2" charset="0"/>
                <a:cs typeface="Times New Roman" panose="02020603050405020304" pitchFamily="18" charset="0"/>
              </a:rPr>
              <a:t>Đáp</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số</a:t>
            </a:r>
            <a:r>
              <a:rPr lang="vi-VN" sz="3600" dirty="0">
                <a:latin typeface="Times New Roman" panose="02020603050405020304" pitchFamily="18" charset="0"/>
                <a:ea typeface="AvantGarde" panose="00000400000000000000" pitchFamily="2" charset="0"/>
                <a:cs typeface="Times New Roman" panose="02020603050405020304" pitchFamily="18" charset="0"/>
              </a:rPr>
              <a:t>: 63 con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gà</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và</a:t>
            </a:r>
            <a:r>
              <a:rPr lang="vi-VN" sz="3600" dirty="0">
                <a:latin typeface="Times New Roman" panose="02020603050405020304" pitchFamily="18" charset="0"/>
                <a:ea typeface="AvantGarde" panose="00000400000000000000" pitchFamily="2" charset="0"/>
                <a:cs typeface="Times New Roman" panose="02020603050405020304" pitchFamily="18" charset="0"/>
              </a:rPr>
              <a:t> </a:t>
            </a:r>
            <a:r>
              <a:rPr lang="vi-VN" sz="3600" dirty="0" err="1">
                <a:latin typeface="Times New Roman" panose="02020603050405020304" pitchFamily="18" charset="0"/>
                <a:ea typeface="AvantGarde" panose="00000400000000000000" pitchFamily="2" charset="0"/>
                <a:cs typeface="Times New Roman" panose="02020603050405020304" pitchFamily="18" charset="0"/>
              </a:rPr>
              <a:t>vịt</a:t>
            </a:r>
            <a:r>
              <a:rPr lang="vi-VN" sz="3600" dirty="0">
                <a:latin typeface="Times New Roman" panose="02020603050405020304" pitchFamily="18" charset="0"/>
                <a:ea typeface="AvantGarde" panose="00000400000000000000" pitchFamily="2" charset="0"/>
                <a:cs typeface="Times New Roman" panose="02020603050405020304" pitchFamily="18" charset="0"/>
              </a:rPr>
              <a:t>.</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02442D7A-D233-C630-B90B-8D1E6D1EA840}"/>
              </a:ext>
            </a:extLst>
          </p:cNvPr>
          <p:cNvCxnSpPr>
            <a:cxnSpLocks/>
          </p:cNvCxnSpPr>
          <p:nvPr/>
        </p:nvCxnSpPr>
        <p:spPr>
          <a:xfrm>
            <a:off x="3947319" y="1495297"/>
            <a:ext cx="16764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34F35566-C7B5-6383-A009-8A946BA6DE89}"/>
              </a:ext>
            </a:extLst>
          </p:cNvPr>
          <p:cNvCxnSpPr>
            <a:cxnSpLocks/>
          </p:cNvCxnSpPr>
          <p:nvPr/>
        </p:nvCxnSpPr>
        <p:spPr>
          <a:xfrm>
            <a:off x="355508" y="1981200"/>
            <a:ext cx="443001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F077D47C-CDBF-FD59-9FDA-486B22A7D5C2}"/>
              </a:ext>
            </a:extLst>
          </p:cNvPr>
          <p:cNvCxnSpPr>
            <a:cxnSpLocks/>
          </p:cNvCxnSpPr>
          <p:nvPr/>
        </p:nvCxnSpPr>
        <p:spPr>
          <a:xfrm>
            <a:off x="7033419" y="1513958"/>
            <a:ext cx="26289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7" name="Straight Connector 16">
            <a:extLst>
              <a:ext uri="{FF2B5EF4-FFF2-40B4-BE49-F238E27FC236}">
                <a16:creationId xmlns:a16="http://schemas.microsoft.com/office/drawing/2014/main" id="{A10CC759-86B6-B224-92EE-1D0DBB2D782D}"/>
              </a:ext>
            </a:extLst>
          </p:cNvPr>
          <p:cNvCxnSpPr>
            <a:cxnSpLocks/>
          </p:cNvCxnSpPr>
          <p:nvPr/>
        </p:nvCxnSpPr>
        <p:spPr>
          <a:xfrm>
            <a:off x="10729119" y="1495296"/>
            <a:ext cx="47244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4E400E67-37B1-EFB4-8A24-5DFF044F11D8}"/>
              </a:ext>
            </a:extLst>
          </p:cNvPr>
          <p:cNvSpPr txBox="1"/>
          <p:nvPr/>
        </p:nvSpPr>
        <p:spPr>
          <a:xfrm>
            <a:off x="967883" y="155377"/>
            <a:ext cx="14942836" cy="677108"/>
          </a:xfrm>
          <a:prstGeom prst="rect">
            <a:avLst/>
          </a:prstGeom>
          <a:noFill/>
        </p:spPr>
        <p:txBody>
          <a:bodyPr wrap="square" rtlCol="0">
            <a:spAutoFit/>
          </a:bodyPr>
          <a:lstStyle/>
          <a:p>
            <a:r>
              <a:rPr lang="en-US" sz="3800" b="1" dirty="0" err="1">
                <a:latin typeface="Times New Roman" panose="02020603050405020304" pitchFamily="18" charset="0"/>
                <a:ea typeface="AvantGarde" panose="00000400000000000000" pitchFamily="2" charset="0"/>
                <a:cs typeface="Times New Roman" panose="02020603050405020304" pitchFamily="18" charset="0"/>
              </a:rPr>
              <a:t>Giải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các</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bài</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toán</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sau</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theo</a:t>
            </a:r>
            <a:r>
              <a:rPr lang="en-US" sz="3800" b="1" dirty="0">
                <a:latin typeface="Times New Roman" panose="02020603050405020304" pitchFamily="18" charset="0"/>
                <a:ea typeface="AvantGarde" panose="00000400000000000000" pitchFamily="2" charset="0"/>
                <a:cs typeface="Times New Roman" panose="02020603050405020304" pitchFamily="18" charset="0"/>
              </a:rPr>
              <a:t> </a:t>
            </a:r>
            <a:r>
              <a:rPr lang="en-US" sz="3800" b="1" dirty="0" err="1">
                <a:latin typeface="Times New Roman" panose="02020603050405020304" pitchFamily="18" charset="0"/>
                <a:ea typeface="AvantGarde" panose="00000400000000000000" pitchFamily="2" charset="0"/>
                <a:cs typeface="Times New Roman" panose="02020603050405020304" pitchFamily="18" charset="0"/>
              </a:rPr>
              <a:t>mẫu</a:t>
            </a:r>
            <a:r>
              <a:rPr lang="en-US" sz="3800" b="1" dirty="0">
                <a:latin typeface="Times New Roman" panose="02020603050405020304" pitchFamily="18" charset="0"/>
                <a:ea typeface="AvantGarde" panose="00000400000000000000" pitchFamily="2" charset="0"/>
                <a:cs typeface="Times New Roman" panose="02020603050405020304" pitchFamily="18" charset="0"/>
              </a:rPr>
              <a:t>):</a:t>
            </a:r>
          </a:p>
        </p:txBody>
      </p:sp>
      <p:grpSp>
        <p:nvGrpSpPr>
          <p:cNvPr id="18" name="Group 17">
            <a:extLst>
              <a:ext uri="{FF2B5EF4-FFF2-40B4-BE49-F238E27FC236}">
                <a16:creationId xmlns:a16="http://schemas.microsoft.com/office/drawing/2014/main" id="{4936EE43-A34B-BCB6-8CD0-57FC61AA5A90}"/>
              </a:ext>
            </a:extLst>
          </p:cNvPr>
          <p:cNvGrpSpPr/>
          <p:nvPr/>
        </p:nvGrpSpPr>
        <p:grpSpPr>
          <a:xfrm>
            <a:off x="138509" y="112567"/>
            <a:ext cx="823119" cy="823119"/>
            <a:chOff x="138509" y="112567"/>
            <a:chExt cx="823119" cy="823119"/>
          </a:xfrm>
        </p:grpSpPr>
        <p:sp>
          <p:nvSpPr>
            <p:cNvPr id="19" name="Oval 18">
              <a:extLst>
                <a:ext uri="{FF2B5EF4-FFF2-40B4-BE49-F238E27FC236}">
                  <a16:creationId xmlns:a16="http://schemas.microsoft.com/office/drawing/2014/main" id="{CE56BD42-4791-2DFE-AF21-A0F058A6561F}"/>
                </a:ext>
              </a:extLst>
            </p:cNvPr>
            <p:cNvSpPr/>
            <p:nvPr/>
          </p:nvSpPr>
          <p:spPr>
            <a:xfrm>
              <a:off x="138509" y="112567"/>
              <a:ext cx="823119" cy="823119"/>
            </a:xfrm>
            <a:prstGeom prst="ellipse">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Oval 19">
              <a:extLst>
                <a:ext uri="{FF2B5EF4-FFF2-40B4-BE49-F238E27FC236}">
                  <a16:creationId xmlns:a16="http://schemas.microsoft.com/office/drawing/2014/main" id="{E1FA91E1-24AB-AC89-C8EF-0628CD9E334E}"/>
                </a:ext>
              </a:extLst>
            </p:cNvPr>
            <p:cNvSpPr/>
            <p:nvPr/>
          </p:nvSpPr>
          <p:spPr>
            <a:xfrm>
              <a:off x="225352" y="199410"/>
              <a:ext cx="649433" cy="649433"/>
            </a:xfrm>
            <a:prstGeom prst="ellipse">
              <a:avLst/>
            </a:prstGeom>
            <a:solidFill>
              <a:srgbClr val="00B0F0"/>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bg1"/>
                  </a:solidFill>
                </a:rPr>
                <a:t>4</a:t>
              </a:r>
            </a:p>
          </p:txBody>
        </p:sp>
      </p:grpSp>
    </p:spTree>
    <p:extLst>
      <p:ext uri="{BB962C8B-B14F-4D97-AF65-F5344CB8AC3E}">
        <p14:creationId xmlns:p14="http://schemas.microsoft.com/office/powerpoint/2010/main" val="286408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barn(inVertical)">
                                      <p:cBhvr>
                                        <p:cTn id="23" dur="500"/>
                                        <p:tgtEl>
                                          <p:spTgt spid="1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barn(inVertical)">
                                      <p:cBhvr>
                                        <p:cTn id="28" dur="500"/>
                                        <p:tgtEl>
                                          <p:spTgt spid="1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Effect transition="in" filter="barn(inVertical)">
                                      <p:cBhvr>
                                        <p:cTn id="33" dur="500"/>
                                        <p:tgtEl>
                                          <p:spTgt spid="1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barn(inVertical)">
                                      <p:cBhvr>
                                        <p:cTn id="38" dur="500"/>
                                        <p:tgtEl>
                                          <p:spTgt spid="11">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barn(inVertical)">
                                      <p:cBhvr>
                                        <p:cTn id="43" dur="500"/>
                                        <p:tgtEl>
                                          <p:spTgt spid="1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1">
                                            <p:txEl>
                                              <p:pRg st="5" end="5"/>
                                            </p:txEl>
                                          </p:spTgt>
                                        </p:tgtEl>
                                        <p:attrNameLst>
                                          <p:attrName>style.visibility</p:attrName>
                                        </p:attrNameLst>
                                      </p:cBhvr>
                                      <p:to>
                                        <p:strVal val="visible"/>
                                      </p:to>
                                    </p:set>
                                    <p:animEffect transition="in" filter="barn(inVertical)">
                                      <p:cBhvr>
                                        <p:cTn id="48"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E4F5E0A-54CC-8C52-4FBC-DD6045D7E931}"/>
              </a:ext>
            </a:extLst>
          </p:cNvPr>
          <p:cNvSpPr txBox="1"/>
          <p:nvPr/>
        </p:nvSpPr>
        <p:spPr>
          <a:xfrm>
            <a:off x="967883" y="155377"/>
            <a:ext cx="14942836" cy="1938992"/>
          </a:xfrm>
          <a:prstGeom prst="rect">
            <a:avLst/>
          </a:prstGeom>
          <a:noFill/>
        </p:spPr>
        <p:txBody>
          <a:bodyPr wrap="square" rtlCol="0">
            <a:spAutoFit/>
          </a:bodyPr>
          <a:lstStyle/>
          <a:p>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Hai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lớp</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3A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và</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3B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cùng</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tham gia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trò</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chơi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kéo</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co,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lớp</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3A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có</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25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bạn</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lớp</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3B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có</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23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bạn</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Số</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bạn</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tham gia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được</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chia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đều</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thành</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4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đội</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Hỏi</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mỗi</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đội</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có</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 bao nhiêu </a:t>
            </a:r>
            <a:r>
              <a:rPr lang="vi-VN" sz="4000" i="0" dirty="0" err="1">
                <a:effectLst/>
                <a:latin typeface="Times New Roman" panose="02020603050405020304" pitchFamily="18" charset="0"/>
                <a:ea typeface="AvantGarde" panose="00000400000000000000" pitchFamily="2" charset="0"/>
                <a:cs typeface="Times New Roman" panose="02020603050405020304" pitchFamily="18" charset="0"/>
              </a:rPr>
              <a:t>bạn</a:t>
            </a:r>
            <a:r>
              <a:rPr lang="vi-VN" sz="4000" i="0" dirty="0">
                <a:effectLst/>
                <a:latin typeface="Times New Roman" panose="02020603050405020304" pitchFamily="18" charset="0"/>
                <a:ea typeface="AvantGarde" panose="00000400000000000000" pitchFamily="2" charset="0"/>
                <a:cs typeface="Times New Roman" panose="02020603050405020304" pitchFamily="18" charset="0"/>
              </a:rPr>
              <a:t>?</a:t>
            </a:r>
            <a:endParaRPr lang="en-US" sz="3800" b="1" dirty="0">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1" name="TextBox 10">
            <a:extLst>
              <a:ext uri="{FF2B5EF4-FFF2-40B4-BE49-F238E27FC236}">
                <a16:creationId xmlns:a16="http://schemas.microsoft.com/office/drawing/2014/main" id="{35CC6A32-2C19-30F3-D450-11D37E31893B}"/>
              </a:ext>
            </a:extLst>
          </p:cNvPr>
          <p:cNvSpPr txBox="1"/>
          <p:nvPr/>
        </p:nvSpPr>
        <p:spPr>
          <a:xfrm>
            <a:off x="6766719" y="2094369"/>
            <a:ext cx="8784989" cy="4978735"/>
          </a:xfrm>
          <a:prstGeom prst="rect">
            <a:avLst/>
          </a:prstGeom>
          <a:noFill/>
        </p:spPr>
        <p:txBody>
          <a:bodyPr wrap="square">
            <a:spAutoFit/>
          </a:bodyPr>
          <a:lstStyle/>
          <a:p>
            <a:pPr algn="ctr">
              <a:lnSpc>
                <a:spcPct val="150000"/>
              </a:lnSpc>
            </a:pPr>
            <a:r>
              <a:rPr lang="vi-VN" sz="3600" b="1" i="0" u="sng" dirty="0" err="1">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Bài</a:t>
            </a:r>
            <a:r>
              <a:rPr lang="vi-VN" sz="3600" b="1" i="0" u="sng" dirty="0">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 </a:t>
            </a:r>
            <a:r>
              <a:rPr lang="vi-VN" sz="3600" b="1" i="0" u="sng" dirty="0" err="1">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rPr>
              <a:t>giải</a:t>
            </a:r>
            <a:endParaRPr lang="en-US" sz="3600" b="1" i="0" u="sng" dirty="0">
              <a:solidFill>
                <a:srgbClr val="C00000"/>
              </a:solidFill>
              <a:effectLst/>
              <a:latin typeface="Times New Roman" panose="02020603050405020304" pitchFamily="18" charset="0"/>
              <a:ea typeface="AvantGarde" panose="00000400000000000000" pitchFamily="2" charset="0"/>
              <a:cs typeface="Times New Roman" panose="02020603050405020304" pitchFamily="18" charset="0"/>
            </a:endParaRPr>
          </a:p>
          <a:p>
            <a:pPr algn="just">
              <a:lnSpc>
                <a:spcPct val="150000"/>
              </a:lnSpc>
            </a:pP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Số</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bạn</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tham</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gia</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chơi</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của</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hai</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lớp</a:t>
            </a:r>
            <a:r>
              <a:rPr lang="en-US"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a:t>
            </a: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là:</a:t>
            </a:r>
          </a:p>
          <a:p>
            <a:pPr algn="ctr">
              <a:lnSpc>
                <a:spcPct val="150000"/>
              </a:lnSpc>
            </a:pP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25 + 23 = 48 (</a:t>
            </a:r>
            <a:r>
              <a:rPr lang="vi-VN" sz="3600" dirty="0" err="1">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bạn</a:t>
            </a: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a:t>
            </a:r>
          </a:p>
          <a:p>
            <a:pPr>
              <a:lnSpc>
                <a:spcPct val="150000"/>
              </a:lnSpc>
            </a:pPr>
            <a:r>
              <a:rPr lang="nl-NL" sz="3600" dirty="0">
                <a:latin typeface="Times New Roman" panose="02020603050405020304" pitchFamily="18" charset="0"/>
                <a:ea typeface="AvantGarde" panose="00000400000000000000" pitchFamily="2" charset="0"/>
                <a:cs typeface="Times New Roman" panose="02020603050405020304" pitchFamily="18" charset="0"/>
              </a:rPr>
              <a:t>Số bạn tham gia chơi của mỗi đội là</a:t>
            </a: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a:t>
            </a:r>
          </a:p>
          <a:p>
            <a:pPr algn="ctr">
              <a:lnSpc>
                <a:spcPct val="150000"/>
              </a:lnSpc>
            </a:pP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48 : 4 = 12 (bạn)</a:t>
            </a:r>
          </a:p>
          <a:p>
            <a:pPr algn="ctr">
              <a:lnSpc>
                <a:spcPct val="150000"/>
              </a:lnSpc>
            </a:pPr>
            <a:r>
              <a:rPr lang="vi-VN" sz="3600" dirty="0">
                <a:solidFill>
                  <a:srgbClr val="000000"/>
                </a:solidFill>
                <a:latin typeface="Times New Roman" panose="02020603050405020304" pitchFamily="18" charset="0"/>
                <a:ea typeface="AvantGarde" panose="00000400000000000000" pitchFamily="2" charset="0"/>
                <a:cs typeface="Times New Roman" panose="02020603050405020304" pitchFamily="18" charset="0"/>
              </a:rPr>
              <a:t>                  Đáp số: 12 bạn</a:t>
            </a:r>
            <a:endParaRPr lang="vi-VN" sz="3600" b="0" i="0" u="sng" dirty="0">
              <a:solidFill>
                <a:srgbClr val="000000"/>
              </a:solidFill>
              <a:effectLst/>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2" name="TextBox 11">
            <a:extLst>
              <a:ext uri="{FF2B5EF4-FFF2-40B4-BE49-F238E27FC236}">
                <a16:creationId xmlns:a16="http://schemas.microsoft.com/office/drawing/2014/main" id="{EE8D0801-CF01-0AD3-711D-2FE5C3E09D3E}"/>
              </a:ext>
            </a:extLst>
          </p:cNvPr>
          <p:cNvSpPr txBox="1"/>
          <p:nvPr/>
        </p:nvSpPr>
        <p:spPr>
          <a:xfrm>
            <a:off x="2005181" y="2536220"/>
            <a:ext cx="1762021" cy="646331"/>
          </a:xfrm>
          <a:prstGeom prst="rect">
            <a:avLst/>
          </a:prstGeom>
          <a:noFill/>
        </p:spPr>
        <p:txBody>
          <a:bodyPr wrap="none" rtlCol="0">
            <a:spAutoFit/>
          </a:bodyPr>
          <a:lstStyle/>
          <a:p>
            <a:pPr algn="ctr"/>
            <a:r>
              <a:rPr lang="en-US" sz="3600" b="1" u="sng" dirty="0" err="1">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Tóm</a:t>
            </a:r>
            <a:r>
              <a:rPr lang="en-US" sz="3600" b="1" u="sng"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 </a:t>
            </a:r>
            <a:r>
              <a:rPr lang="en-US" sz="3600" b="1" u="sng" dirty="0" err="1">
                <a:solidFill>
                  <a:srgbClr val="0000FF"/>
                </a:solidFill>
                <a:latin typeface="Times New Roman" panose="02020603050405020304" pitchFamily="18" charset="0"/>
                <a:ea typeface="AvantGarde" panose="00000400000000000000" pitchFamily="2" charset="0"/>
                <a:cs typeface="Times New Roman" panose="02020603050405020304" pitchFamily="18" charset="0"/>
              </a:rPr>
              <a:t>tắt</a:t>
            </a:r>
            <a:endParaRPr lang="en-US" sz="3600" b="1" u="sng" dirty="0">
              <a:solidFill>
                <a:srgbClr val="0000FF"/>
              </a:solidFill>
              <a:latin typeface="Times New Roman" panose="02020603050405020304" pitchFamily="18" charset="0"/>
              <a:ea typeface="AvantGarde" panose="00000400000000000000" pitchFamily="2" charset="0"/>
              <a:cs typeface="Times New Roman" panose="02020603050405020304" pitchFamily="18" charset="0"/>
            </a:endParaRPr>
          </a:p>
        </p:txBody>
      </p:sp>
      <p:sp>
        <p:nvSpPr>
          <p:cNvPr id="13" name="TextBox 12">
            <a:extLst>
              <a:ext uri="{FF2B5EF4-FFF2-40B4-BE49-F238E27FC236}">
                <a16:creationId xmlns:a16="http://schemas.microsoft.com/office/drawing/2014/main" id="{944A0E4B-042A-D878-A868-D47F8BA82CA8}"/>
              </a:ext>
            </a:extLst>
          </p:cNvPr>
          <p:cNvSpPr txBox="1"/>
          <p:nvPr/>
        </p:nvSpPr>
        <p:spPr>
          <a:xfrm>
            <a:off x="404023" y="3297533"/>
            <a:ext cx="6705596" cy="3231654"/>
          </a:xfrm>
          <a:prstGeom prst="rect">
            <a:avLst/>
          </a:prstGeom>
          <a:noFill/>
        </p:spPr>
        <p:txBody>
          <a:bodyPr wrap="square" rtlCol="0">
            <a:spAutoFit/>
          </a:bodyPr>
          <a:lstStyle/>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- 3A: 25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bạn</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- 3B: 23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bạn</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Chia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đều</a:t>
            </a:r>
            <a:r>
              <a:rPr lang="en-US" sz="3600" dirty="0">
                <a:latin typeface="Times New Roman" panose="02020603050405020304" pitchFamily="18" charset="0"/>
                <a:ea typeface="AvantGarde" panose="00000400000000000000" pitchFamily="2" charset="0"/>
                <a:cs typeface="Times New Roman" panose="02020603050405020304" pitchFamily="18" charset="0"/>
              </a:rPr>
              <a:t>: 4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đội</a:t>
            </a:r>
            <a:endParaRPr lang="en-US" sz="3600" dirty="0">
              <a:latin typeface="Times New Roman" panose="02020603050405020304" pitchFamily="18" charset="0"/>
              <a:ea typeface="AvantGarde" panose="00000400000000000000" pitchFamily="2" charset="0"/>
              <a:cs typeface="Times New Roman" panose="02020603050405020304" pitchFamily="18" charset="0"/>
            </a:endParaRPr>
          </a:p>
          <a:p>
            <a:pPr>
              <a:spcBef>
                <a:spcPts val="1200"/>
              </a:spcBef>
              <a:spcAft>
                <a:spcPts val="1200"/>
              </a:spcAft>
            </a:pP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Mỗi</a:t>
            </a:r>
            <a:r>
              <a:rPr lang="en-US" sz="3600" dirty="0">
                <a:latin typeface="Times New Roman" panose="02020603050405020304" pitchFamily="18" charset="0"/>
                <a:ea typeface="AvantGarde" panose="00000400000000000000" pitchFamily="2" charset="0"/>
                <a:cs typeface="Times New Roman" panose="02020603050405020304" pitchFamily="18" charset="0"/>
              </a:rPr>
              <a:t>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đội</a:t>
            </a:r>
            <a:r>
              <a:rPr lang="en-US" sz="3600" dirty="0">
                <a:latin typeface="Times New Roman" panose="02020603050405020304" pitchFamily="18" charset="0"/>
                <a:ea typeface="AvantGarde" panose="00000400000000000000" pitchFamily="2" charset="0"/>
                <a:cs typeface="Times New Roman" panose="02020603050405020304" pitchFamily="18" charset="0"/>
              </a:rPr>
              <a:t>:   … </a:t>
            </a:r>
            <a:r>
              <a:rPr lang="en-US" sz="3600" dirty="0" err="1">
                <a:latin typeface="Times New Roman" panose="02020603050405020304" pitchFamily="18" charset="0"/>
                <a:ea typeface="AvantGarde" panose="00000400000000000000" pitchFamily="2" charset="0"/>
                <a:cs typeface="Times New Roman" panose="02020603050405020304" pitchFamily="18" charset="0"/>
              </a:rPr>
              <a:t>bạn</a:t>
            </a:r>
            <a:r>
              <a:rPr lang="en-US" sz="3600" dirty="0">
                <a:latin typeface="Times New Roman" panose="02020603050405020304" pitchFamily="18" charset="0"/>
                <a:ea typeface="AvantGarde" panose="00000400000000000000" pitchFamily="2" charset="0"/>
                <a:cs typeface="Times New Roman" panose="02020603050405020304" pitchFamily="18" charset="0"/>
              </a:rPr>
              <a:t>?</a:t>
            </a:r>
          </a:p>
        </p:txBody>
      </p:sp>
      <p:cxnSp>
        <p:nvCxnSpPr>
          <p:cNvPr id="14" name="Straight Connector 13">
            <a:extLst>
              <a:ext uri="{FF2B5EF4-FFF2-40B4-BE49-F238E27FC236}">
                <a16:creationId xmlns:a16="http://schemas.microsoft.com/office/drawing/2014/main" id="{5531011C-7812-ACB6-EC00-3BAA955FB654}"/>
              </a:ext>
            </a:extLst>
          </p:cNvPr>
          <p:cNvCxnSpPr/>
          <p:nvPr/>
        </p:nvCxnSpPr>
        <p:spPr>
          <a:xfrm>
            <a:off x="5890419" y="2536220"/>
            <a:ext cx="0" cy="4325033"/>
          </a:xfrm>
          <a:prstGeom prst="line">
            <a:avLst/>
          </a:prstGeom>
          <a:ln w="38100">
            <a:solidFill>
              <a:srgbClr val="0000FF"/>
            </a:solidFill>
          </a:ln>
        </p:spPr>
        <p:style>
          <a:lnRef idx="3">
            <a:schemeClr val="dk1"/>
          </a:lnRef>
          <a:fillRef idx="0">
            <a:schemeClr val="dk1"/>
          </a:fillRef>
          <a:effectRef idx="2">
            <a:schemeClr val="dk1"/>
          </a:effectRef>
          <a:fontRef idx="minor">
            <a:schemeClr val="tx1"/>
          </a:fontRef>
        </p:style>
      </p:cxnSp>
      <p:cxnSp>
        <p:nvCxnSpPr>
          <p:cNvPr id="15" name="Straight Connector 14">
            <a:extLst>
              <a:ext uri="{FF2B5EF4-FFF2-40B4-BE49-F238E27FC236}">
                <a16:creationId xmlns:a16="http://schemas.microsoft.com/office/drawing/2014/main" id="{D23255E3-4761-D0AB-CA0D-D2C8376F7B14}"/>
              </a:ext>
            </a:extLst>
          </p:cNvPr>
          <p:cNvCxnSpPr>
            <a:cxnSpLocks/>
          </p:cNvCxnSpPr>
          <p:nvPr/>
        </p:nvCxnSpPr>
        <p:spPr>
          <a:xfrm>
            <a:off x="8595519" y="1374088"/>
            <a:ext cx="38862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9DD3970E-E4D3-B87A-4A26-F7D6A4B87E8E}"/>
              </a:ext>
            </a:extLst>
          </p:cNvPr>
          <p:cNvCxnSpPr>
            <a:cxnSpLocks/>
          </p:cNvCxnSpPr>
          <p:nvPr/>
        </p:nvCxnSpPr>
        <p:spPr>
          <a:xfrm>
            <a:off x="13243719" y="848843"/>
            <a:ext cx="13716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8A5F6187-5B7D-2C65-1AF1-A9BECC61F473}"/>
              </a:ext>
            </a:extLst>
          </p:cNvPr>
          <p:cNvCxnSpPr>
            <a:cxnSpLocks/>
          </p:cNvCxnSpPr>
          <p:nvPr/>
        </p:nvCxnSpPr>
        <p:spPr>
          <a:xfrm>
            <a:off x="1737519" y="2021633"/>
            <a:ext cx="257969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A7DBAA91-BE91-B51B-8698-76962F5C41F4}"/>
              </a:ext>
            </a:extLst>
          </p:cNvPr>
          <p:cNvCxnSpPr>
            <a:cxnSpLocks/>
          </p:cNvCxnSpPr>
          <p:nvPr/>
        </p:nvCxnSpPr>
        <p:spPr>
          <a:xfrm>
            <a:off x="2347119" y="1386840"/>
            <a:ext cx="1375571"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grpSp>
        <p:nvGrpSpPr>
          <p:cNvPr id="9" name="Group 8">
            <a:extLst>
              <a:ext uri="{FF2B5EF4-FFF2-40B4-BE49-F238E27FC236}">
                <a16:creationId xmlns:a16="http://schemas.microsoft.com/office/drawing/2014/main" id="{70365E4B-7FCA-D286-37DA-388902D9E20B}"/>
              </a:ext>
            </a:extLst>
          </p:cNvPr>
          <p:cNvGrpSpPr/>
          <p:nvPr/>
        </p:nvGrpSpPr>
        <p:grpSpPr>
          <a:xfrm>
            <a:off x="138509" y="112567"/>
            <a:ext cx="823119" cy="823119"/>
            <a:chOff x="138509" y="112567"/>
            <a:chExt cx="823119" cy="823119"/>
          </a:xfrm>
        </p:grpSpPr>
        <p:sp>
          <p:nvSpPr>
            <p:cNvPr id="10" name="Oval 9">
              <a:extLst>
                <a:ext uri="{FF2B5EF4-FFF2-40B4-BE49-F238E27FC236}">
                  <a16:creationId xmlns:a16="http://schemas.microsoft.com/office/drawing/2014/main" id="{0CBDC174-D5F2-997A-6661-FA27830EFF5E}"/>
                </a:ext>
              </a:extLst>
            </p:cNvPr>
            <p:cNvSpPr/>
            <p:nvPr/>
          </p:nvSpPr>
          <p:spPr>
            <a:xfrm>
              <a:off x="138509" y="112567"/>
              <a:ext cx="823119" cy="823119"/>
            </a:xfrm>
            <a:prstGeom prst="ellipse">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a:extLst>
                <a:ext uri="{FF2B5EF4-FFF2-40B4-BE49-F238E27FC236}">
                  <a16:creationId xmlns:a16="http://schemas.microsoft.com/office/drawing/2014/main" id="{F1E3D519-B65D-BECD-313A-A00D1507936B}"/>
                </a:ext>
              </a:extLst>
            </p:cNvPr>
            <p:cNvSpPr/>
            <p:nvPr/>
          </p:nvSpPr>
          <p:spPr>
            <a:xfrm>
              <a:off x="225352" y="199410"/>
              <a:ext cx="649433" cy="649433"/>
            </a:xfrm>
            <a:prstGeom prst="ellipse">
              <a:avLst/>
            </a:prstGeom>
            <a:solidFill>
              <a:srgbClr val="00B0F0"/>
            </a:solidFill>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bg1"/>
                  </a:solidFill>
                </a:rPr>
                <a:t>5</a:t>
              </a:r>
            </a:p>
          </p:txBody>
        </p:sp>
      </p:grpSp>
    </p:spTree>
    <p:extLst>
      <p:ext uri="{BB962C8B-B14F-4D97-AF65-F5344CB8AC3E}">
        <p14:creationId xmlns:p14="http://schemas.microsoft.com/office/powerpoint/2010/main" val="95213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xEl>
                                              <p:pRg st="1" end="1"/>
                                            </p:txEl>
                                          </p:spTgt>
                                        </p:tgtEl>
                                        <p:attrNameLst>
                                          <p:attrName>style.visibility</p:attrName>
                                        </p:attrNameLst>
                                      </p:cBhvr>
                                      <p:to>
                                        <p:strVal val="visible"/>
                                      </p:to>
                                    </p:set>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Effect transition="in" filter="fade">
                                      <p:cBhvr>
                                        <p:cTn id="38" dur="500"/>
                                        <p:tgtEl>
                                          <p:spTgt spid="1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500"/>
                                        <p:tgtEl>
                                          <p:spTgt spid="13">
                                            <p:txEl>
                                              <p:pRg st="3" end="3"/>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barn(inVertical)">
                                      <p:cBhvr>
                                        <p:cTn id="51" dur="500"/>
                                        <p:tgtEl>
                                          <p:spTgt spid="1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xEl>
                                              <p:pRg st="1" end="1"/>
                                            </p:txEl>
                                          </p:spTgt>
                                        </p:tgtEl>
                                        <p:attrNameLst>
                                          <p:attrName>style.visibility</p:attrName>
                                        </p:attrNameLst>
                                      </p:cBhvr>
                                      <p:to>
                                        <p:strVal val="visible"/>
                                      </p:to>
                                    </p:set>
                                    <p:animEffect transition="in" filter="barn(inVertical)">
                                      <p:cBhvr>
                                        <p:cTn id="56" dur="500"/>
                                        <p:tgtEl>
                                          <p:spTgt spid="11">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1">
                                            <p:txEl>
                                              <p:pRg st="2" end="2"/>
                                            </p:txEl>
                                          </p:spTgt>
                                        </p:tgtEl>
                                        <p:attrNameLst>
                                          <p:attrName>style.visibility</p:attrName>
                                        </p:attrNameLst>
                                      </p:cBhvr>
                                      <p:to>
                                        <p:strVal val="visible"/>
                                      </p:to>
                                    </p:set>
                                    <p:animEffect transition="in" filter="barn(inVertical)">
                                      <p:cBhvr>
                                        <p:cTn id="61" dur="500"/>
                                        <p:tgtEl>
                                          <p:spTgt spid="11">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1">
                                            <p:txEl>
                                              <p:pRg st="3" end="3"/>
                                            </p:txEl>
                                          </p:spTgt>
                                        </p:tgtEl>
                                        <p:attrNameLst>
                                          <p:attrName>style.visibility</p:attrName>
                                        </p:attrNameLst>
                                      </p:cBhvr>
                                      <p:to>
                                        <p:strVal val="visible"/>
                                      </p:to>
                                    </p:set>
                                    <p:animEffect transition="in" filter="barn(inVertical)">
                                      <p:cBhvr>
                                        <p:cTn id="66" dur="500"/>
                                        <p:tgtEl>
                                          <p:spTgt spid="11">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11">
                                            <p:txEl>
                                              <p:pRg st="4" end="4"/>
                                            </p:txEl>
                                          </p:spTgt>
                                        </p:tgtEl>
                                        <p:attrNameLst>
                                          <p:attrName>style.visibility</p:attrName>
                                        </p:attrNameLst>
                                      </p:cBhvr>
                                      <p:to>
                                        <p:strVal val="visible"/>
                                      </p:to>
                                    </p:set>
                                    <p:animEffect transition="in" filter="barn(inVertical)">
                                      <p:cBhvr>
                                        <p:cTn id="71" dur="500"/>
                                        <p:tgtEl>
                                          <p:spTgt spid="11">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11">
                                            <p:txEl>
                                              <p:pRg st="5" end="5"/>
                                            </p:txEl>
                                          </p:spTgt>
                                        </p:tgtEl>
                                        <p:attrNameLst>
                                          <p:attrName>style.visibility</p:attrName>
                                        </p:attrNameLst>
                                      </p:cBhvr>
                                      <p:to>
                                        <p:strVal val="visible"/>
                                      </p:to>
                                    </p:set>
                                    <p:animEffect transition="in" filter="barn(inVertical)">
                                      <p:cBhvr>
                                        <p:cTn id="7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1677</TotalTime>
  <Words>587</Words>
  <Application>Microsoft Office PowerPoint</Application>
  <PresentationFormat>Custom</PresentationFormat>
  <Paragraphs>56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Đào Thị Minh Phượng</cp:lastModifiedBy>
  <cp:revision>225</cp:revision>
  <dcterms:created xsi:type="dcterms:W3CDTF">2022-07-10T01:37:20Z</dcterms:created>
  <dcterms:modified xsi:type="dcterms:W3CDTF">2022-11-27T03:58:42Z</dcterms:modified>
</cp:coreProperties>
</file>