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audio2.wav" ContentType="audio/x-wav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3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4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1" r:id="rId4"/>
    <p:sldMasterId id="2147483693" r:id="rId5"/>
  </p:sldMasterIdLst>
  <p:notesMasterIdLst>
    <p:notesMasterId r:id="rId41"/>
  </p:notesMasterIdLst>
  <p:sldIdLst>
    <p:sldId id="285" r:id="rId6"/>
    <p:sldId id="286" r:id="rId7"/>
    <p:sldId id="287" r:id="rId8"/>
    <p:sldId id="260" r:id="rId9"/>
    <p:sldId id="261" r:id="rId10"/>
    <p:sldId id="257" r:id="rId11"/>
    <p:sldId id="259" r:id="rId12"/>
    <p:sldId id="267" r:id="rId13"/>
    <p:sldId id="300" r:id="rId14"/>
    <p:sldId id="268" r:id="rId15"/>
    <p:sldId id="288" r:id="rId16"/>
    <p:sldId id="269" r:id="rId17"/>
    <p:sldId id="305" r:id="rId18"/>
    <p:sldId id="301" r:id="rId19"/>
    <p:sldId id="302" r:id="rId20"/>
    <p:sldId id="303" r:id="rId21"/>
    <p:sldId id="289" r:id="rId22"/>
    <p:sldId id="290" r:id="rId23"/>
    <p:sldId id="304" r:id="rId24"/>
    <p:sldId id="271" r:id="rId25"/>
    <p:sldId id="297" r:id="rId26"/>
    <p:sldId id="270" r:id="rId27"/>
    <p:sldId id="264" r:id="rId28"/>
    <p:sldId id="293" r:id="rId29"/>
    <p:sldId id="11088423" r:id="rId30"/>
    <p:sldId id="11088425" r:id="rId31"/>
    <p:sldId id="11088424" r:id="rId32"/>
    <p:sldId id="11088426" r:id="rId33"/>
    <p:sldId id="11088427" r:id="rId34"/>
    <p:sldId id="11088428" r:id="rId35"/>
    <p:sldId id="11088430" r:id="rId36"/>
    <p:sldId id="11088429" r:id="rId37"/>
    <p:sldId id="11088431" r:id="rId38"/>
    <p:sldId id="299" r:id="rId39"/>
    <p:sldId id="284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97834-6E18-4497-ABB5-4627B8F4F17A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8B670-89BA-4EAC-AC19-A09B81DC3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46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Thiết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Hương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Thảo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Zalo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243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737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056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0598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543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738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5598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0855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2694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Thiết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Hương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Thảo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Zalo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4876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834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6491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6152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3573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8568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0741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Thiết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Hương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Thảo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Zalo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594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65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459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891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961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820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082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571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84F56-7A8B-43AB-BD3E-5E6946E066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6695CC-8B79-4EAE-88A6-FA8F1B1A4D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248100-4140-4CD8-B573-022A16906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08C0-D806-493F-AA86-2D02F680D929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E709D-AC1C-4DDD-A008-69D1F1FC7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763A8-4635-4B11-B4C7-6239B050A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C6CDF-0CFB-4DC9-97EC-61F6207CF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68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A50FF-6B45-47E9-8397-58643D6D4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779FA8-4939-46C3-B724-DBF5F361A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8599D-8F1D-487E-835E-00FA7EC0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08C0-D806-493F-AA86-2D02F680D929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D4452-E3CC-425A-9228-5E347275C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EC155-F3FF-495E-A590-C73C3F072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C6CDF-0CFB-4DC9-97EC-61F6207CF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922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0844A6-7C98-41AA-B950-C88D7AD8C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6C2186-FE1F-4225-8EE4-728702C024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32F4A5-80F9-4F45-A80C-22CA6DFD8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08C0-D806-493F-AA86-2D02F680D929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261F3-1F02-423F-9F69-9EFB0A5AA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82F6E-1111-4308-B91D-1FB6EEC70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C6CDF-0CFB-4DC9-97EC-61F6207CF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85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091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776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02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24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133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232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575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207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F20FD-F247-4B6D-A2C1-C408FDD9A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E9249-5477-43F0-8F13-1922FDD7B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32454-3478-4E09-93E5-8C439095D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08C0-D806-493F-AA86-2D02F680D929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644A6-E4C6-4A83-A796-63683BFF9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D2FF87-2DD4-4E1D-9547-F93EFAD67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C6CDF-0CFB-4DC9-97EC-61F6207CF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927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74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35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66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416E30-BE29-4FD0-AD41-3B392E29F0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16200" y="-2616200"/>
            <a:ext cx="6959600" cy="12192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767D18E-9657-4ED2-9147-59C89D290780}"/>
              </a:ext>
            </a:extLst>
          </p:cNvPr>
          <p:cNvSpPr/>
          <p:nvPr userDrawn="1"/>
        </p:nvSpPr>
        <p:spPr>
          <a:xfrm>
            <a:off x="381000" y="292100"/>
            <a:ext cx="11518900" cy="63119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954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F418745-DC04-4BDC-9080-8F17D4BFEE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16200" y="-2616200"/>
            <a:ext cx="6959600" cy="12192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65AFCB9-503B-4999-861D-A5D659C7D164}"/>
              </a:ext>
            </a:extLst>
          </p:cNvPr>
          <p:cNvSpPr/>
          <p:nvPr userDrawn="1"/>
        </p:nvSpPr>
        <p:spPr>
          <a:xfrm>
            <a:off x="622300" y="508000"/>
            <a:ext cx="10883900" cy="5981700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9261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C14E68C-247C-4A2D-878C-D582A9E053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16200" y="-2616200"/>
            <a:ext cx="6959600" cy="12192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59F491F-E999-4683-863B-7B86938179E9}"/>
              </a:ext>
            </a:extLst>
          </p:cNvPr>
          <p:cNvSpPr/>
          <p:nvPr userDrawn="1"/>
        </p:nvSpPr>
        <p:spPr>
          <a:xfrm>
            <a:off x="622300" y="508000"/>
            <a:ext cx="10883900" cy="5981700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198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8200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372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5622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508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902B2-1AE4-4E45-A0D8-B4132A3DC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B8DD34-4C37-43A1-904E-A2E4360F38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11769-4876-414B-870C-5C877001E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08C0-D806-493F-AA86-2D02F680D929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C8642-D50A-4696-A377-B926EADED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FAD27-257E-4A22-BA85-311381853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C6CDF-0CFB-4DC9-97EC-61F6207CF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5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3997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06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551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061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916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0086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325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447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3506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889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DA7A6-43EB-4EDB-80A7-AB203476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07C8D-3218-4318-BD8D-A173C313E1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42EF67-ABD3-4546-B349-B722E8EA3F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7CB136-1060-489E-AFD2-FD8BCB184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08C0-D806-493F-AA86-2D02F680D929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4F81E-76F7-46C9-B15A-FCE596C2B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77B5FD-04EF-4112-B577-0BED9F2E4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C6CDF-0CFB-4DC9-97EC-61F6207CF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54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849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958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24526-AB47-4C7E-FD78-D48892ED8E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B5399C-3F0B-07D2-2747-478B1551AB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5848F-D25E-1DCE-7FCF-7F7DBDFCA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3DF59-241A-2822-8356-3E79A738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05A77-FEE7-5C22-C297-6FBD73AA1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45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26E34-CAEC-053C-B7FD-CCAB9AA77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FC050-7260-008C-E700-EAAC61F98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AD060-F42E-0679-9932-769DB5011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3BC71-BA8D-54EC-4D2F-BD07B8F9F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73087-24D1-B375-A05D-7D22C9981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240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8EACC-348B-7643-3E64-CF1909C51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CFB57-1230-65AD-EC40-A77DCD415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1BD12-E915-650F-029B-69DFE026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B8926-2050-3C27-C9F2-600010F87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D613A-F99D-8B07-BEED-77AB87D07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20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71B7F-B41C-C586-196F-C5F6FC38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BB1CE-2A04-9D26-E77C-F1B9D830F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D0EF51-5509-6C05-3408-3FE344DE0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A95257-66E4-AC71-F88E-3E1D3F668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D8CF3-5A36-BFFE-6E14-F87EDF7C4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960BD-AA1B-D967-BD3E-D5C6C07D3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936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52408-A5DE-39EA-6B59-18E88FECB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DF101-4308-974D-FDF2-2ED3AA348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B7B0C-E059-E5C0-E57E-05654C0867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89A067-BDE3-CAB7-B049-F6FEB564C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7A7191-EC28-BCBB-BCED-C8A39A9AB0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813714-5551-C875-7EB1-391B578A5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1F3CFF-D529-AD30-3382-068432B4F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6B8531-CC7B-2B79-811A-91822B4B8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666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9EFDA-5440-BF09-4AB7-0D0F5029D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10D25B-5E27-F326-8AFE-536DBEA88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8835EE-6893-5111-9926-A5EADB47A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2FA077-3D71-683F-DF76-5D2D9DEB7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97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517707-2575-6493-A3C3-CFDA5E605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39B067-692E-7E6A-DE10-0D0B07751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724EF4-7696-00AA-8C28-1B8677EB8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066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18B4-D855-84AE-A083-F2AACD9EB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3C377-9154-1008-3B1F-E33C65F79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39D192-93A9-00F3-6421-E895B5791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6AD307-66D3-6C49-338A-F21C4A383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BFC18-5610-B3CB-DC7E-3D35CA521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B4676-826D-C8ED-7A61-B4741884B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250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B16EA-CFB8-4104-83D1-3448917A5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0DC445-6AF9-42D1-8D1A-6BDF4A283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3DA5DF-D1F2-40E8-8451-CD43A55664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6131FE-C5EC-438E-B861-5939FB38D7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386E2A-8072-43F1-BE72-716CED57F6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FC5291-7817-4F41-B578-BC3773022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08C0-D806-493F-AA86-2D02F680D929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13E1E4-A303-40A3-B714-FD03B0910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8D25B1-B88D-4BC2-9737-2ED5D38D3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C6CDF-0CFB-4DC9-97EC-61F6207CF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19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FFC6B-8AA6-98FF-4BA9-BCFBD924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EA64B3-4F5C-BCF3-2823-4B4337A6D6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C7E76A-15AE-E893-3902-77FD3330D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F0FDDE-78C5-7B63-39E5-CC449D3D9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B82A9-08C7-900A-D5F6-451E1DC21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E0C21-545E-CD78-B2EA-C1D01EC8A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47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FAEF5-210F-45A8-C14E-9AC08AC73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CDBE6-9D73-A883-71A9-8D033AD0F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9E93E-46F1-563B-9D63-4AD187FCC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FF5C9-BD55-EBB6-AF32-FAAE2A06F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24FE8-9083-DEA9-FC4F-9C1927E2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974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38B8BC-ADAE-D764-D3B6-119180305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2A0ACD-5218-0FFD-6118-94E9672E3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9327A-1107-B704-FB62-D6B4105C8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E9FBA-DC2A-11F3-78A5-E33689874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163C1-D5CD-7A49-22F1-A855C347E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798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2F589-2200-4A64-8B3A-7F31F265D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99CED9-CE65-43F0-9051-ACB977B2E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08C0-D806-493F-AA86-2D02F680D929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06B30D-7457-4436-8C72-D84CA5AF7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0CD0D7-9AF2-435A-A8F6-9A22A8ADB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C6CDF-0CFB-4DC9-97EC-61F6207CF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76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629075-FB7B-4832-8131-B8672CB72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08C0-D806-493F-AA86-2D02F680D929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85E943-23D1-4D6A-BCCE-85D34F261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CA3C62-C195-4B8F-B519-685F9E8A7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C6CDF-0CFB-4DC9-97EC-61F6207CF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350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C6AAC-F1F5-4E0D-8080-10513DCA1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F8AE9-7694-4024-ADDB-2898D494A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BE9293-805D-452F-920D-4F646C0DF3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F2B0D3-A2E7-4490-B0B7-5AD09BC02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08C0-D806-493F-AA86-2D02F680D929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6A7A43-4164-4D9C-BA3E-2568BAE8B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193264-F2C9-4154-86E2-B7EE2CC34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C6CDF-0CFB-4DC9-97EC-61F6207CF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85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F64C2-0146-480F-9748-CEA249392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6CDD74-B941-4AD7-82F0-CB8A302DC2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5A94E3-DB72-4393-B41C-FEAA7E795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8E7851-BD3E-42C6-BFC4-060B2F6AD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408C0-D806-493F-AA86-2D02F680D929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65DD9-26FE-4AF5-9302-60F1A5E3C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BDE8EF-7A1E-477B-9DAB-32D121A7C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C6CDF-0CFB-4DC9-97EC-61F6207CF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38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2C7CEB-9927-4592-B6B1-A74428E9F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CE54D-6D4E-4612-AEDD-973B59A7DE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82955-119E-44D0-9D54-8B435C14D5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408C0-D806-493F-AA86-2D02F680D929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7AB05-D16E-41F9-8778-5696344BC8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C76D1-75A4-4B6D-B89E-15EA0AD71D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C6CDF-0CFB-4DC9-97EC-61F6207CF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8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55F20-2A15-4E70-936B-4A7AE79AE653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58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9D0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AC2BF615-7310-4868-9926-0E77E376918A}"/>
              </a:ext>
            </a:extLst>
          </p:cNvPr>
          <p:cNvSpPr/>
          <p:nvPr userDrawn="1"/>
        </p:nvSpPr>
        <p:spPr>
          <a:xfrm>
            <a:off x="254000" y="215900"/>
            <a:ext cx="11658600" cy="6515100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2138F8-E3B5-47AE-90CD-2F936648D13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390525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06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5624532-C045-4469-B18E-49CB452B1D5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326" y="400049"/>
            <a:ext cx="1095077" cy="109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6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A90D24E5-E97B-4950-AC66-19E7C166B265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39E1EB-DD79-79EA-3B93-C354A3548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5FFD5-D7BB-C434-8D33-D42BA0F80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C5751-7A6A-D4A4-9674-2D70DAF719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F9E1E-4D90-4E08-BFC8-D47F362788A0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147AF-5CDD-31B1-5BEB-C88E5D6A1A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D8224-83CB-96FC-2D80-8AFE6B6413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850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7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slide" Target="slide10.xml"/><Relationship Id="rId12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slide" Target="slide5.xml"/><Relationship Id="rId5" Type="http://schemas.openxmlformats.org/officeDocument/2006/relationships/image" Target="../media/image9.png"/><Relationship Id="rId10" Type="http://schemas.openxmlformats.org/officeDocument/2006/relationships/slide" Target="slide3.xml"/><Relationship Id="rId4" Type="http://schemas.openxmlformats.org/officeDocument/2006/relationships/image" Target="../media/image8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audio" Target="NULL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audio" Target="NUL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g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7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8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9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937042" y="4581128"/>
            <a:ext cx="6533200" cy="110799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Trò</a:t>
            </a:r>
            <a:r>
              <a:rPr kumimoji="0" lang="en-US" sz="66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66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Tưới</a:t>
            </a:r>
            <a:r>
              <a:rPr kumimoji="0" lang="en-US" sz="66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hoa</a:t>
            </a:r>
            <a:endParaRPr kumimoji="0" lang="en-US" sz="6600" b="1" i="0" u="none" strike="noStrike" kern="1200" cap="none" spc="50" normalizeH="0" baseline="0" noProof="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470242" y="2905953"/>
            <a:ext cx="2357024" cy="335035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85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34CB5E9-498E-4BF1-8613-8ADEC2EC9E19}"/>
              </a:ext>
            </a:extLst>
          </p:cNvPr>
          <p:cNvGrpSpPr/>
          <p:nvPr/>
        </p:nvGrpSpPr>
        <p:grpSpPr>
          <a:xfrm>
            <a:off x="895350" y="3752851"/>
            <a:ext cx="3848100" cy="2066924"/>
            <a:chOff x="892354" y="3758439"/>
            <a:chExt cx="4278451" cy="21750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288E7FF-39A6-43C2-80C8-1A85288E2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767E7C5-B957-4715-BBFC-BEBEA21119B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Thảo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luận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7718340-D61C-41B5-BB60-D8C48ECF9743}"/>
              </a:ext>
            </a:extLst>
          </p:cNvPr>
          <p:cNvSpPr txBox="1"/>
          <p:nvPr/>
        </p:nvSpPr>
        <p:spPr>
          <a:xfrm>
            <a:off x="3381376" y="388961"/>
            <a:ext cx="4937560" cy="584775"/>
          </a:xfrm>
          <a:custGeom>
            <a:avLst/>
            <a:gdLst>
              <a:gd name="connsiteX0" fmla="*/ 0 w 4937560"/>
              <a:gd name="connsiteY0" fmla="*/ 0 h 584775"/>
              <a:gd name="connsiteX1" fmla="*/ 4937560 w 4937560"/>
              <a:gd name="connsiteY1" fmla="*/ 0 h 584775"/>
              <a:gd name="connsiteX2" fmla="*/ 4937560 w 4937560"/>
              <a:gd name="connsiteY2" fmla="*/ 584775 h 584775"/>
              <a:gd name="connsiteX3" fmla="*/ 0 w 4937560"/>
              <a:gd name="connsiteY3" fmla="*/ 584775 h 584775"/>
              <a:gd name="connsiteX4" fmla="*/ 0 w 4937560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7560" h="584775" fill="none" extrusionOk="0">
                <a:moveTo>
                  <a:pt x="0" y="0"/>
                </a:moveTo>
                <a:cubicBezTo>
                  <a:pt x="644697" y="5222"/>
                  <a:pt x="2932740" y="24918"/>
                  <a:pt x="4937560" y="0"/>
                </a:cubicBezTo>
                <a:cubicBezTo>
                  <a:pt x="4894717" y="115750"/>
                  <a:pt x="4943235" y="445323"/>
                  <a:pt x="4937560" y="584775"/>
                </a:cubicBezTo>
                <a:cubicBezTo>
                  <a:pt x="3359133" y="420014"/>
                  <a:pt x="606480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4937560" h="584775" stroke="0" extrusionOk="0">
                <a:moveTo>
                  <a:pt x="0" y="0"/>
                </a:moveTo>
                <a:cubicBezTo>
                  <a:pt x="1173460" y="11849"/>
                  <a:pt x="4386271" y="-161459"/>
                  <a:pt x="4937560" y="0"/>
                </a:cubicBezTo>
                <a:cubicBezTo>
                  <a:pt x="4911114" y="254320"/>
                  <a:pt x="4895296" y="509640"/>
                  <a:pt x="4937560" y="584775"/>
                </a:cubicBezTo>
                <a:cubicBezTo>
                  <a:pt x="4139659" y="438915"/>
                  <a:pt x="1234462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Hoàn</a:t>
            </a:r>
            <a:r>
              <a:rPr kumimoji="0" lang="nl-NL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thành phiếu bài tập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CEE7E72-AAD8-469B-9E93-2CEE47A074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884262"/>
              </p:ext>
            </p:extLst>
          </p:nvPr>
        </p:nvGraphicFramePr>
        <p:xfrm>
          <a:off x="4766276" y="1390649"/>
          <a:ext cx="7120924" cy="4034214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268111">
                  <a:extLst>
                    <a:ext uri="{9D8B030D-6E8A-4147-A177-3AD203B41FA5}">
                      <a16:colId xmlns:a16="http://schemas.microsoft.com/office/drawing/2014/main" val="970342528"/>
                    </a:ext>
                  </a:extLst>
                </a:gridCol>
                <a:gridCol w="1814375">
                  <a:extLst>
                    <a:ext uri="{9D8B030D-6E8A-4147-A177-3AD203B41FA5}">
                      <a16:colId xmlns:a16="http://schemas.microsoft.com/office/drawing/2014/main" val="2841944318"/>
                    </a:ext>
                  </a:extLst>
                </a:gridCol>
                <a:gridCol w="1176414">
                  <a:extLst>
                    <a:ext uri="{9D8B030D-6E8A-4147-A177-3AD203B41FA5}">
                      <a16:colId xmlns:a16="http://schemas.microsoft.com/office/drawing/2014/main" val="3290831248"/>
                    </a:ext>
                  </a:extLst>
                </a:gridCol>
                <a:gridCol w="1359802">
                  <a:extLst>
                    <a:ext uri="{9D8B030D-6E8A-4147-A177-3AD203B41FA5}">
                      <a16:colId xmlns:a16="http://schemas.microsoft.com/office/drawing/2014/main" val="951191925"/>
                    </a:ext>
                  </a:extLst>
                </a:gridCol>
                <a:gridCol w="1502222">
                  <a:extLst>
                    <a:ext uri="{9D8B030D-6E8A-4147-A177-3AD203B41FA5}">
                      <a16:colId xmlns:a16="http://schemas.microsoft.com/office/drawing/2014/main" val="329795992"/>
                    </a:ext>
                  </a:extLst>
                </a:gridCol>
              </a:tblGrid>
              <a:tr h="8057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FF0000"/>
                          </a:solidFill>
                          <a:effectLst/>
                        </a:rPr>
                        <a:t>Hình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FF0000"/>
                          </a:solidFill>
                          <a:effectLst/>
                        </a:rPr>
                        <a:t>Tên hoa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FF0000"/>
                          </a:solidFill>
                          <a:effectLst/>
                        </a:rPr>
                        <a:t>Kích thước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FF0000"/>
                          </a:solidFill>
                          <a:effectLst/>
                        </a:rPr>
                        <a:t>Màu sắc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FF0000"/>
                          </a:solidFill>
                          <a:effectLst/>
                        </a:rPr>
                        <a:t>Mùi hương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541521"/>
                  </a:ext>
                </a:extLst>
              </a:tr>
              <a:tr h="4787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826465"/>
                  </a:ext>
                </a:extLst>
              </a:tr>
              <a:tr h="8057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100766"/>
                  </a:ext>
                </a:extLst>
              </a:tr>
              <a:tr h="4787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106817"/>
                  </a:ext>
                </a:extLst>
              </a:tr>
              <a:tr h="3153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1185166"/>
                  </a:ext>
                </a:extLst>
              </a:tr>
              <a:tr h="8057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5097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0976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F66FF95-A429-48C1-B61F-E74B5E0909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261169"/>
              </p:ext>
            </p:extLst>
          </p:nvPr>
        </p:nvGraphicFramePr>
        <p:xfrm>
          <a:off x="1038225" y="847724"/>
          <a:ext cx="10848976" cy="47271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8254">
                  <a:extLst>
                    <a:ext uri="{9D8B030D-6E8A-4147-A177-3AD203B41FA5}">
                      <a16:colId xmlns:a16="http://schemas.microsoft.com/office/drawing/2014/main" val="1297458041"/>
                    </a:ext>
                  </a:extLst>
                </a:gridCol>
                <a:gridCol w="2396714">
                  <a:extLst>
                    <a:ext uri="{9D8B030D-6E8A-4147-A177-3AD203B41FA5}">
                      <a16:colId xmlns:a16="http://schemas.microsoft.com/office/drawing/2014/main" val="1419772590"/>
                    </a:ext>
                  </a:extLst>
                </a:gridCol>
                <a:gridCol w="2256805">
                  <a:extLst>
                    <a:ext uri="{9D8B030D-6E8A-4147-A177-3AD203B41FA5}">
                      <a16:colId xmlns:a16="http://schemas.microsoft.com/office/drawing/2014/main" val="2791147799"/>
                    </a:ext>
                  </a:extLst>
                </a:gridCol>
                <a:gridCol w="2706536">
                  <a:extLst>
                    <a:ext uri="{9D8B030D-6E8A-4147-A177-3AD203B41FA5}">
                      <a16:colId xmlns:a16="http://schemas.microsoft.com/office/drawing/2014/main" val="943764417"/>
                    </a:ext>
                  </a:extLst>
                </a:gridCol>
                <a:gridCol w="1930667">
                  <a:extLst>
                    <a:ext uri="{9D8B030D-6E8A-4147-A177-3AD203B41FA5}">
                      <a16:colId xmlns:a16="http://schemas.microsoft.com/office/drawing/2014/main" val="43928413"/>
                    </a:ext>
                  </a:extLst>
                </a:gridCol>
              </a:tblGrid>
              <a:tr h="7191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 hoa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Kích thước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 sắc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Mùi hương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6980045"/>
                  </a:ext>
                </a:extLst>
              </a:tr>
              <a:tr h="7191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Hoa râm bụt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Vàng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Không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8847010"/>
                  </a:ext>
                </a:extLst>
              </a:tr>
              <a:tr h="7191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Hoa hồng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Trung bình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Đỏ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Thơm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0913895"/>
                  </a:ext>
                </a:extLst>
              </a:tr>
              <a:tr h="7191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Hoa li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Tím hồng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Thơm hắc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0053164"/>
                  </a:ext>
                </a:extLst>
              </a:tr>
              <a:tr h="7191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Hoa sen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Trắng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Thơm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063788"/>
                  </a:ext>
                </a:extLst>
              </a:tr>
              <a:tr h="7191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Hoa ban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Trung bình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Tím hồng nhạt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Không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172855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6747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A0A3B39-497E-4259-A5CE-B136BB04CC00}"/>
              </a:ext>
            </a:extLst>
          </p:cNvPr>
          <p:cNvGrpSpPr/>
          <p:nvPr/>
        </p:nvGrpSpPr>
        <p:grpSpPr>
          <a:xfrm>
            <a:off x="3190459" y="-106277"/>
            <a:ext cx="8184139" cy="5953115"/>
            <a:chOff x="979714" y="685799"/>
            <a:chExt cx="9448800" cy="5731761"/>
          </a:xfrm>
        </p:grpSpPr>
        <p:pic>
          <p:nvPicPr>
            <p:cNvPr id="7" name="图片 4">
              <a:extLst>
                <a:ext uri="{FF2B5EF4-FFF2-40B4-BE49-F238E27FC236}">
                  <a16:creationId xmlns:a16="http://schemas.microsoft.com/office/drawing/2014/main" id="{2D865BED-437A-4EE4-84F7-250060559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714" y="685799"/>
              <a:ext cx="9448800" cy="5731761"/>
            </a:xfrm>
            <a:prstGeom prst="rect">
              <a:avLst/>
            </a:prstGeom>
          </p:spPr>
        </p:pic>
        <p:sp>
          <p:nvSpPr>
            <p:cNvPr id="8" name="Text Box 3">
              <a:extLst>
                <a:ext uri="{FF2B5EF4-FFF2-40B4-BE49-F238E27FC236}">
                  <a16:creationId xmlns:a16="http://schemas.microsoft.com/office/drawing/2014/main" id="{1654F6FD-8370-4960-B1B6-92DE4DC2EE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0600" y="2000898"/>
              <a:ext cx="7775120" cy="379348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 thường có cuống hoa, đài hoa, cánh hoa, nhị hoa và nhụy hoa. Các loài hoa có màu sắc, mù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i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hương...khác nhau.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 descr="A child holding a book&#10;&#10;Description automatically generated with low confidence">
            <a:extLst>
              <a:ext uri="{FF2B5EF4-FFF2-40B4-BE49-F238E27FC236}">
                <a16:creationId xmlns:a16="http://schemas.microsoft.com/office/drawing/2014/main" id="{27B69B13-0C81-4945-B1F1-7CA40B22F6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87" b="90000" l="9947" r="89876">
                        <a14:foregroundMark x1="40497" y1="31290" x2="40497" y2="31290"/>
                        <a14:foregroundMark x1="56838" y1="33226" x2="56838" y2="33226"/>
                        <a14:foregroundMark x1="75844" y1="16935" x2="75844" y2="16935"/>
                        <a14:foregroundMark x1="75666" y1="23065" x2="75666" y2="23065"/>
                        <a14:foregroundMark x1="75133" y1="24839" x2="75133" y2="24839"/>
                        <a14:foregroundMark x1="80107" y1="8387" x2="80107" y2="8387"/>
                        <a14:foregroundMark x1="75666" y1="9032" x2="75666" y2="9032"/>
                        <a14:foregroundMark x1="71758" y1="8710" x2="71758" y2="8710"/>
                        <a14:foregroundMark x1="68739" y1="11774" x2="68739" y2="11774"/>
                        <a14:foregroundMark x1="67318" y1="14194" x2="67318" y2="14194"/>
                        <a14:foregroundMark x1="67496" y1="17742" x2="67496" y2="17742"/>
                        <a14:foregroundMark x1="67673" y1="20484" x2="67673" y2="20484"/>
                        <a14:foregroundMark x1="82238" y1="11774" x2="82238" y2="11774"/>
                        <a14:foregroundMark x1="85080" y1="13548" x2="85080" y2="13548"/>
                        <a14:foregroundMark x1="85080" y1="18065" x2="85080" y2="18065"/>
                        <a14:foregroundMark x1="84902" y1="21290" x2="84902" y2="21290"/>
                        <a14:foregroundMark x1="33925" y1="25000" x2="33925" y2="25000"/>
                        <a14:foregroundMark x1="30373" y1="48387" x2="30373" y2="48387"/>
                        <a14:foregroundMark x1="25933" y1="48226" x2="25933" y2="48226"/>
                        <a14:foregroundMark x1="25400" y1="48226" x2="25400" y2="48226"/>
                        <a14:foregroundMark x1="23979" y1="49032" x2="23979" y2="49032"/>
                        <a14:foregroundMark x1="54529" y1="49194" x2="54529" y2="49194"/>
                        <a14:foregroundMark x1="53464" y1="85484" x2="53464" y2="85484"/>
                        <a14:foregroundMark x1="53464" y1="85484" x2="54707" y2="89194"/>
                        <a14:foregroundMark x1="56483" y1="87742" x2="56483" y2="87742"/>
                        <a14:foregroundMark x1="57726" y1="87742" x2="57726" y2="87742"/>
                        <a14:foregroundMark x1="53108" y1="83871" x2="53108" y2="83871"/>
                        <a14:foregroundMark x1="43872" y1="86613" x2="43872" y2="86613"/>
                        <a14:foregroundMark x1="42984" y1="84032" x2="42984" y2="84032"/>
                        <a14:foregroundMark x1="41563" y1="88065" x2="41563" y2="8806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9718"/>
            <a:ext cx="4436792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47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6EB40E-264A-4FA5-A98A-7497CEA55B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7256" y="1962150"/>
            <a:ext cx="3247951" cy="324795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9FF3530-E34A-42F2-846E-76A7F36D2099}"/>
              </a:ext>
            </a:extLst>
          </p:cNvPr>
          <p:cNvGrpSpPr/>
          <p:nvPr/>
        </p:nvGrpSpPr>
        <p:grpSpPr>
          <a:xfrm>
            <a:off x="3143250" y="0"/>
            <a:ext cx="8220075" cy="3381375"/>
            <a:chOff x="4114799" y="429201"/>
            <a:chExt cx="5030787" cy="476296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08913ED-E5D4-444D-BCD4-EE15D90546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2" t="14776" r="14421" b="8894"/>
            <a:stretch/>
          </p:blipFill>
          <p:spPr>
            <a:xfrm flipH="1">
              <a:off x="4114799" y="429201"/>
              <a:ext cx="5030787" cy="4762969"/>
            </a:xfrm>
            <a:prstGeom prst="rect">
              <a:avLst/>
            </a:prstGeom>
          </p:spPr>
        </p:pic>
        <p:sp>
          <p:nvSpPr>
            <p:cNvPr id="9" name="1">
              <a:extLst>
                <a:ext uri="{FF2B5EF4-FFF2-40B4-BE49-F238E27FC236}">
                  <a16:creationId xmlns:a16="http://schemas.microsoft.com/office/drawing/2014/main" id="{411572CD-0326-4170-B5DB-4E22C3D107C1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691471" y="1960389"/>
              <a:ext cx="3893267" cy="1763169"/>
            </a:xfrm>
            <a:prstGeom prst="rect">
              <a:avLst/>
            </a:prstGeom>
          </p:spPr>
          <p:txBody>
            <a:bodyPr lIns="81638" tIns="40819" rIns="81638" bIns="40819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Sưu tầm hoa của một số loài cây. Chia sẻ với các bạn về sự giống nhau, khác nhau của những hoa em sưu tầm được.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8194" name="Picture 2" descr="Top 20 loài hoa đẹp nhất thế giới, 1 loài mọc đầy ở Việt Nam">
            <a:extLst>
              <a:ext uri="{FF2B5EF4-FFF2-40B4-BE49-F238E27FC236}">
                <a16:creationId xmlns:a16="http://schemas.microsoft.com/office/drawing/2014/main" id="{DE2D5B6B-7F6B-4204-B9C4-37A06124B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4" y="3519763"/>
            <a:ext cx="5133975" cy="298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714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B738CA82-D321-4156-9D58-357C24F476F0}"/>
              </a:ext>
            </a:extLst>
          </p:cNvPr>
          <p:cNvSpPr txBox="1"/>
          <p:nvPr/>
        </p:nvSpPr>
        <p:spPr>
          <a:xfrm>
            <a:off x="1133475" y="433267"/>
            <a:ext cx="10848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 và nói tên các bộ phận của quả đu đủ?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C137288-D279-4102-B8D8-4C99968795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1" y="419880"/>
            <a:ext cx="740547" cy="714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030A4B-96A9-444B-AB02-884DDA19F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3700" y="1200149"/>
            <a:ext cx="6906032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78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B738CA82-D321-4156-9D58-357C24F476F0}"/>
              </a:ext>
            </a:extLst>
          </p:cNvPr>
          <p:cNvSpPr txBox="1"/>
          <p:nvPr/>
        </p:nvSpPr>
        <p:spPr>
          <a:xfrm>
            <a:off x="1133475" y="433267"/>
            <a:ext cx="1084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sánh về hình dạng, kích thước, màu sắc của các quả trong các hình.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C137288-D279-4102-B8D8-4C99968795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1" y="419880"/>
            <a:ext cx="740547" cy="714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70BA70-6C87-46DD-ABB9-C00D5C9312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462" y="1804987"/>
            <a:ext cx="9701213" cy="303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28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34CB5E9-498E-4BF1-8613-8ADEC2EC9E19}"/>
              </a:ext>
            </a:extLst>
          </p:cNvPr>
          <p:cNvGrpSpPr/>
          <p:nvPr/>
        </p:nvGrpSpPr>
        <p:grpSpPr>
          <a:xfrm>
            <a:off x="895350" y="3752851"/>
            <a:ext cx="3848100" cy="2066924"/>
            <a:chOff x="892354" y="3758439"/>
            <a:chExt cx="4278451" cy="21750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288E7FF-39A6-43C2-80C8-1A85288E2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767E7C5-B957-4715-BBFC-BEBEA21119B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Thảo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luận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7718340-D61C-41B5-BB60-D8C48ECF9743}"/>
              </a:ext>
            </a:extLst>
          </p:cNvPr>
          <p:cNvSpPr txBox="1"/>
          <p:nvPr/>
        </p:nvSpPr>
        <p:spPr>
          <a:xfrm>
            <a:off x="3381376" y="388961"/>
            <a:ext cx="4937560" cy="584775"/>
          </a:xfrm>
          <a:custGeom>
            <a:avLst/>
            <a:gdLst>
              <a:gd name="connsiteX0" fmla="*/ 0 w 4937560"/>
              <a:gd name="connsiteY0" fmla="*/ 0 h 584775"/>
              <a:gd name="connsiteX1" fmla="*/ 4937560 w 4937560"/>
              <a:gd name="connsiteY1" fmla="*/ 0 h 584775"/>
              <a:gd name="connsiteX2" fmla="*/ 4937560 w 4937560"/>
              <a:gd name="connsiteY2" fmla="*/ 584775 h 584775"/>
              <a:gd name="connsiteX3" fmla="*/ 0 w 4937560"/>
              <a:gd name="connsiteY3" fmla="*/ 584775 h 584775"/>
              <a:gd name="connsiteX4" fmla="*/ 0 w 4937560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7560" h="584775" fill="none" extrusionOk="0">
                <a:moveTo>
                  <a:pt x="0" y="0"/>
                </a:moveTo>
                <a:cubicBezTo>
                  <a:pt x="644697" y="5222"/>
                  <a:pt x="2932740" y="24918"/>
                  <a:pt x="4937560" y="0"/>
                </a:cubicBezTo>
                <a:cubicBezTo>
                  <a:pt x="4894717" y="115750"/>
                  <a:pt x="4943235" y="445323"/>
                  <a:pt x="4937560" y="584775"/>
                </a:cubicBezTo>
                <a:cubicBezTo>
                  <a:pt x="3359133" y="420014"/>
                  <a:pt x="606480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4937560" h="584775" stroke="0" extrusionOk="0">
                <a:moveTo>
                  <a:pt x="0" y="0"/>
                </a:moveTo>
                <a:cubicBezTo>
                  <a:pt x="1173460" y="11849"/>
                  <a:pt x="4386271" y="-161459"/>
                  <a:pt x="4937560" y="0"/>
                </a:cubicBezTo>
                <a:cubicBezTo>
                  <a:pt x="4911114" y="254320"/>
                  <a:pt x="4895296" y="509640"/>
                  <a:pt x="4937560" y="584775"/>
                </a:cubicBezTo>
                <a:cubicBezTo>
                  <a:pt x="4139659" y="438915"/>
                  <a:pt x="1234462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Hoàn thành phiếu bài tập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CEE7E72-AAD8-469B-9E93-2CEE47A074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1156671"/>
              </p:ext>
            </p:extLst>
          </p:nvPr>
        </p:nvGraphicFramePr>
        <p:xfrm>
          <a:off x="4766276" y="1390649"/>
          <a:ext cx="7120924" cy="4034214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268111">
                  <a:extLst>
                    <a:ext uri="{9D8B030D-6E8A-4147-A177-3AD203B41FA5}">
                      <a16:colId xmlns:a16="http://schemas.microsoft.com/office/drawing/2014/main" val="970342528"/>
                    </a:ext>
                  </a:extLst>
                </a:gridCol>
                <a:gridCol w="1814375">
                  <a:extLst>
                    <a:ext uri="{9D8B030D-6E8A-4147-A177-3AD203B41FA5}">
                      <a16:colId xmlns:a16="http://schemas.microsoft.com/office/drawing/2014/main" val="2841944318"/>
                    </a:ext>
                  </a:extLst>
                </a:gridCol>
                <a:gridCol w="1180938">
                  <a:extLst>
                    <a:ext uri="{9D8B030D-6E8A-4147-A177-3AD203B41FA5}">
                      <a16:colId xmlns:a16="http://schemas.microsoft.com/office/drawing/2014/main" val="3290831248"/>
                    </a:ext>
                  </a:extLst>
                </a:gridCol>
                <a:gridCol w="1355278">
                  <a:extLst>
                    <a:ext uri="{9D8B030D-6E8A-4147-A177-3AD203B41FA5}">
                      <a16:colId xmlns:a16="http://schemas.microsoft.com/office/drawing/2014/main" val="951191925"/>
                    </a:ext>
                  </a:extLst>
                </a:gridCol>
                <a:gridCol w="1502222">
                  <a:extLst>
                    <a:ext uri="{9D8B030D-6E8A-4147-A177-3AD203B41FA5}">
                      <a16:colId xmlns:a16="http://schemas.microsoft.com/office/drawing/2014/main" val="329795992"/>
                    </a:ext>
                  </a:extLst>
                </a:gridCol>
              </a:tblGrid>
              <a:tr h="8057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FF0000"/>
                          </a:solidFill>
                          <a:effectLst/>
                        </a:rPr>
                        <a:t>Hình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FF0000"/>
                          </a:solidFill>
                          <a:effectLst/>
                        </a:rPr>
                        <a:t>Tên quả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FF0000"/>
                          </a:solidFill>
                          <a:effectLst/>
                        </a:rPr>
                        <a:t>Hình dạng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FF0000"/>
                          </a:solidFill>
                          <a:effectLst/>
                        </a:rPr>
                        <a:t>Kích thước</a:t>
                      </a: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FF0000"/>
                          </a:solidFill>
                          <a:effectLst/>
                        </a:rPr>
                        <a:t>Màu sắc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541521"/>
                  </a:ext>
                </a:extLst>
              </a:tr>
              <a:tr h="4787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826465"/>
                  </a:ext>
                </a:extLst>
              </a:tr>
              <a:tr h="8057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100766"/>
                  </a:ext>
                </a:extLst>
              </a:tr>
              <a:tr h="4787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106817"/>
                  </a:ext>
                </a:extLst>
              </a:tr>
              <a:tr h="3153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1185166"/>
                  </a:ext>
                </a:extLst>
              </a:tr>
              <a:tr h="8057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51634" marR="5163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5097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4521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6F47926-0635-4113-80B3-5FC30C00E4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410558"/>
              </p:ext>
            </p:extLst>
          </p:nvPr>
        </p:nvGraphicFramePr>
        <p:xfrm>
          <a:off x="771525" y="733425"/>
          <a:ext cx="10877550" cy="54435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1862">
                  <a:extLst>
                    <a:ext uri="{9D8B030D-6E8A-4147-A177-3AD203B41FA5}">
                      <a16:colId xmlns:a16="http://schemas.microsoft.com/office/drawing/2014/main" val="3489171211"/>
                    </a:ext>
                  </a:extLst>
                </a:gridCol>
                <a:gridCol w="2705978">
                  <a:extLst>
                    <a:ext uri="{9D8B030D-6E8A-4147-A177-3AD203B41FA5}">
                      <a16:colId xmlns:a16="http://schemas.microsoft.com/office/drawing/2014/main" val="181505871"/>
                    </a:ext>
                  </a:extLst>
                </a:gridCol>
                <a:gridCol w="2571868">
                  <a:extLst>
                    <a:ext uri="{9D8B030D-6E8A-4147-A177-3AD203B41FA5}">
                      <a16:colId xmlns:a16="http://schemas.microsoft.com/office/drawing/2014/main" val="3497451144"/>
                    </a:ext>
                  </a:extLst>
                </a:gridCol>
                <a:gridCol w="2127829">
                  <a:extLst>
                    <a:ext uri="{9D8B030D-6E8A-4147-A177-3AD203B41FA5}">
                      <a16:colId xmlns:a16="http://schemas.microsoft.com/office/drawing/2014/main" val="3864533334"/>
                    </a:ext>
                  </a:extLst>
                </a:gridCol>
                <a:gridCol w="2250013">
                  <a:extLst>
                    <a:ext uri="{9D8B030D-6E8A-4147-A177-3AD203B41FA5}">
                      <a16:colId xmlns:a16="http://schemas.microsoft.com/office/drawing/2014/main" val="3345529099"/>
                    </a:ext>
                  </a:extLst>
                </a:gridCol>
              </a:tblGrid>
              <a:tr h="12121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 quả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dạng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Kích thước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 sắc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extLst>
                  <a:ext uri="{0D108BD9-81ED-4DB2-BD59-A6C34878D82A}">
                    <a16:rowId xmlns:a16="http://schemas.microsoft.com/office/drawing/2014/main" val="717068863"/>
                  </a:ext>
                </a:extLst>
              </a:tr>
              <a:tr h="15206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Quả đu đủ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Bầu dục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Vỏ vàng xanh...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extLst>
                  <a:ext uri="{0D108BD9-81ED-4DB2-BD59-A6C34878D82A}">
                    <a16:rowId xmlns:a16="http://schemas.microsoft.com/office/drawing/2014/main" val="1266999588"/>
                  </a:ext>
                </a:extLst>
              </a:tr>
              <a:tr h="9035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Quả dưa hấu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Tròn/ bầu dục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Vỏ xanh...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extLst>
                  <a:ext uri="{0D108BD9-81ED-4DB2-BD59-A6C34878D82A}">
                    <a16:rowId xmlns:a16="http://schemas.microsoft.com/office/drawing/2014/main" val="1859819073"/>
                  </a:ext>
                </a:extLst>
              </a:tr>
              <a:tr h="9035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Quả cam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Tròn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Trung bình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Vỏ xanh...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extLst>
                  <a:ext uri="{0D108BD9-81ED-4DB2-BD59-A6C34878D82A}">
                    <a16:rowId xmlns:a16="http://schemas.microsoft.com/office/drawing/2014/main" val="3688483119"/>
                  </a:ext>
                </a:extLst>
              </a:tr>
              <a:tr h="9035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Quả bơ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Thuôn hơi dài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Trung bình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Vỏ xanh...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66058" marR="66058" marT="0" marB="0"/>
                </a:tc>
                <a:extLst>
                  <a:ext uri="{0D108BD9-81ED-4DB2-BD59-A6C34878D82A}">
                    <a16:rowId xmlns:a16="http://schemas.microsoft.com/office/drawing/2014/main" val="39083717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2889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6EB40E-264A-4FA5-A98A-7497CEA55B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7256" y="1962150"/>
            <a:ext cx="3247951" cy="324795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9FF3530-E34A-42F2-846E-76A7F36D2099}"/>
              </a:ext>
            </a:extLst>
          </p:cNvPr>
          <p:cNvGrpSpPr/>
          <p:nvPr/>
        </p:nvGrpSpPr>
        <p:grpSpPr>
          <a:xfrm>
            <a:off x="3886379" y="304800"/>
            <a:ext cx="7476946" cy="2809875"/>
            <a:chOff x="4114799" y="429201"/>
            <a:chExt cx="5030787" cy="476296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08913ED-E5D4-444D-BCD4-EE15D90546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2" t="14776" r="14421" b="8894"/>
            <a:stretch/>
          </p:blipFill>
          <p:spPr>
            <a:xfrm flipH="1">
              <a:off x="4114799" y="429201"/>
              <a:ext cx="5030787" cy="4762969"/>
            </a:xfrm>
            <a:prstGeom prst="rect">
              <a:avLst/>
            </a:prstGeom>
          </p:spPr>
        </p:pic>
        <p:sp>
          <p:nvSpPr>
            <p:cNvPr id="9" name="1">
              <a:extLst>
                <a:ext uri="{FF2B5EF4-FFF2-40B4-BE49-F238E27FC236}">
                  <a16:creationId xmlns:a16="http://schemas.microsoft.com/office/drawing/2014/main" id="{411572CD-0326-4170-B5DB-4E22C3D107C1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691471" y="1960389"/>
              <a:ext cx="3893267" cy="1763169"/>
            </a:xfrm>
            <a:prstGeom prst="rect">
              <a:avLst/>
            </a:prstGeom>
          </p:spPr>
          <p:txBody>
            <a:bodyPr lIns="81638" tIns="40819" rIns="81638" bIns="40819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 có nhận xét gì về hình dạng, kích thước, màu sắc của các loại quả trong mỗi hình?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BD6825E-B3AB-4E68-85FB-D0BE5B5A16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2975" y="3414376"/>
            <a:ext cx="5991225" cy="187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08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A0A3B39-497E-4259-A5CE-B136BB04CC00}"/>
              </a:ext>
            </a:extLst>
          </p:cNvPr>
          <p:cNvGrpSpPr/>
          <p:nvPr/>
        </p:nvGrpSpPr>
        <p:grpSpPr>
          <a:xfrm>
            <a:off x="3190459" y="-106277"/>
            <a:ext cx="8184139" cy="5953115"/>
            <a:chOff x="979714" y="685799"/>
            <a:chExt cx="9448800" cy="5731761"/>
          </a:xfrm>
        </p:grpSpPr>
        <p:pic>
          <p:nvPicPr>
            <p:cNvPr id="7" name="图片 4">
              <a:extLst>
                <a:ext uri="{FF2B5EF4-FFF2-40B4-BE49-F238E27FC236}">
                  <a16:creationId xmlns:a16="http://schemas.microsoft.com/office/drawing/2014/main" id="{2D865BED-437A-4EE4-84F7-250060559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714" y="685799"/>
              <a:ext cx="9448800" cy="5731761"/>
            </a:xfrm>
            <a:prstGeom prst="rect">
              <a:avLst/>
            </a:prstGeom>
          </p:spPr>
        </p:pic>
        <p:sp>
          <p:nvSpPr>
            <p:cNvPr id="8" name="Text Box 3">
              <a:extLst>
                <a:ext uri="{FF2B5EF4-FFF2-40B4-BE49-F238E27FC236}">
                  <a16:creationId xmlns:a16="http://schemas.microsoft.com/office/drawing/2014/main" id="{1654F6FD-8370-4960-B1B6-92DE4DC2EE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0600" y="2000898"/>
              <a:ext cx="7775120" cy="379348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Quả thường có vỏ quả, thịt quả và hạt. Các loại quả có hình dạng, kích thước, màu sắc,...khác nhau.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 descr="A child holding a book&#10;&#10;Description automatically generated with low confidence">
            <a:extLst>
              <a:ext uri="{FF2B5EF4-FFF2-40B4-BE49-F238E27FC236}">
                <a16:creationId xmlns:a16="http://schemas.microsoft.com/office/drawing/2014/main" id="{27B69B13-0C81-4945-B1F1-7CA40B22F6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87" b="90000" l="9947" r="89876">
                        <a14:foregroundMark x1="40497" y1="31290" x2="40497" y2="31290"/>
                        <a14:foregroundMark x1="56838" y1="33226" x2="56838" y2="33226"/>
                        <a14:foregroundMark x1="75844" y1="16935" x2="75844" y2="16935"/>
                        <a14:foregroundMark x1="75666" y1="23065" x2="75666" y2="23065"/>
                        <a14:foregroundMark x1="75133" y1="24839" x2="75133" y2="24839"/>
                        <a14:foregroundMark x1="80107" y1="8387" x2="80107" y2="8387"/>
                        <a14:foregroundMark x1="75666" y1="9032" x2="75666" y2="9032"/>
                        <a14:foregroundMark x1="71758" y1="8710" x2="71758" y2="8710"/>
                        <a14:foregroundMark x1="68739" y1="11774" x2="68739" y2="11774"/>
                        <a14:foregroundMark x1="67318" y1="14194" x2="67318" y2="14194"/>
                        <a14:foregroundMark x1="67496" y1="17742" x2="67496" y2="17742"/>
                        <a14:foregroundMark x1="67673" y1="20484" x2="67673" y2="20484"/>
                        <a14:foregroundMark x1="82238" y1="11774" x2="82238" y2="11774"/>
                        <a14:foregroundMark x1="85080" y1="13548" x2="85080" y2="13548"/>
                        <a14:foregroundMark x1="85080" y1="18065" x2="85080" y2="18065"/>
                        <a14:foregroundMark x1="84902" y1="21290" x2="84902" y2="21290"/>
                        <a14:foregroundMark x1="33925" y1="25000" x2="33925" y2="25000"/>
                        <a14:foregroundMark x1="30373" y1="48387" x2="30373" y2="48387"/>
                        <a14:foregroundMark x1="25933" y1="48226" x2="25933" y2="48226"/>
                        <a14:foregroundMark x1="25400" y1="48226" x2="25400" y2="48226"/>
                        <a14:foregroundMark x1="23979" y1="49032" x2="23979" y2="49032"/>
                        <a14:foregroundMark x1="54529" y1="49194" x2="54529" y2="49194"/>
                        <a14:foregroundMark x1="53464" y1="85484" x2="53464" y2="85484"/>
                        <a14:foregroundMark x1="53464" y1="85484" x2="54707" y2="89194"/>
                        <a14:foregroundMark x1="56483" y1="87742" x2="56483" y2="87742"/>
                        <a14:foregroundMark x1="57726" y1="87742" x2="57726" y2="87742"/>
                        <a14:foregroundMark x1="53108" y1="83871" x2="53108" y2="83871"/>
                        <a14:foregroundMark x1="43872" y1="86613" x2="43872" y2="86613"/>
                        <a14:foregroundMark x1="42984" y1="84032" x2="42984" y2="84032"/>
                        <a14:foregroundMark x1="41563" y1="88065" x2="41563" y2="8806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9718"/>
            <a:ext cx="4436792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54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49"/>
            <a:ext cx="12192000" cy="6858000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49750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87492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18497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675791" y="2132856"/>
            <a:ext cx="2357024" cy="3350350"/>
          </a:xfrm>
          <a:prstGeom prst="roundRect">
            <a:avLst/>
          </a:prstGeom>
        </p:spPr>
      </p:pic>
      <p:pic>
        <p:nvPicPr>
          <p:cNvPr id="51" name="Picture 5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58276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6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96018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7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27023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Cloud Callout 25"/>
          <p:cNvSpPr/>
          <p:nvPr/>
        </p:nvSpPr>
        <p:spPr>
          <a:xfrm>
            <a:off x="5423564" y="42778"/>
            <a:ext cx="5164422" cy="2090078"/>
          </a:xfrm>
          <a:prstGeom prst="cloudCallout">
            <a:avLst>
              <a:gd name="adj1" fmla="val 20213"/>
              <a:gd name="adj2" fmla="val 9085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 tưới chậu hoa nào đây?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098219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3DH" pitchFamily="34" charset="0"/>
                <a:ea typeface="+mn-ea"/>
                <a:cs typeface="+mn-cs"/>
              </a:rPr>
              <a:t>BT Truc</a:t>
            </a:r>
          </a:p>
        </p:txBody>
      </p:sp>
      <p:sp>
        <p:nvSpPr>
          <p:cNvPr id="2" name="Rectangle: Rounded Corners 1">
            <a:hlinkClick r:id="rId12" action="ppaction://hlinksldjump"/>
            <a:extLst>
              <a:ext uri="{FF2B5EF4-FFF2-40B4-BE49-F238E27FC236}">
                <a16:creationId xmlns:a16="http://schemas.microsoft.com/office/drawing/2014/main" id="{8E52B771-233D-4DD3-8E0B-8DAC92CEE86E}"/>
              </a:ext>
            </a:extLst>
          </p:cNvPr>
          <p:cNvSpPr/>
          <p:nvPr/>
        </p:nvSpPr>
        <p:spPr>
          <a:xfrm>
            <a:off x="238125" y="171450"/>
            <a:ext cx="1143000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312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71ABA9E9-BFCC-4F8F-9F12-72666F5D24F3}"/>
              </a:ext>
            </a:extLst>
          </p:cNvPr>
          <p:cNvSpPr/>
          <p:nvPr/>
        </p:nvSpPr>
        <p:spPr>
          <a:xfrm>
            <a:off x="333375" y="382152"/>
            <a:ext cx="10896500" cy="646331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hiểu về đặc điểm của một số loại quả ở nơi em sống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957C0372-6EC0-4E07-864C-82CB8F02C1CD}"/>
              </a:ext>
            </a:extLst>
          </p:cNvPr>
          <p:cNvSpPr/>
          <p:nvPr/>
        </p:nvSpPr>
        <p:spPr>
          <a:xfrm>
            <a:off x="4495800" y="1694833"/>
            <a:ext cx="7439025" cy="1762741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 tên một số loại quả em đã từng ăn và so sánh hình dạng, độ lớn, màu sắc, mùi, vị của chúng?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1FCA1A-8F33-4BFC-BBD4-C3750A358009}"/>
              </a:ext>
            </a:extLst>
          </p:cNvPr>
          <p:cNvGrpSpPr/>
          <p:nvPr/>
        </p:nvGrpSpPr>
        <p:grpSpPr>
          <a:xfrm>
            <a:off x="542925" y="2838451"/>
            <a:ext cx="3848100" cy="2066924"/>
            <a:chOff x="892354" y="3758439"/>
            <a:chExt cx="4278451" cy="217500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3CA61AF-A6EB-4AAF-9B3A-ED63BADC0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3AA0146-34FD-4C1D-A625-3C958DEF1A56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Thảo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luận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7337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8" name="Picture 17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59B00E5F-5C6F-4599-94BA-0E0CB65945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-123825" y="321536"/>
            <a:ext cx="12413803" cy="6705599"/>
          </a:xfrm>
          <a:prstGeom prst="rect">
            <a:avLst/>
          </a:prstGeom>
        </p:spPr>
      </p:pic>
      <p:pic>
        <p:nvPicPr>
          <p:cNvPr id="23" name="Picture 22" descr="Shape&#10;&#10;Description automatically generated">
            <a:extLst>
              <a:ext uri="{FF2B5EF4-FFF2-40B4-BE49-F238E27FC236}">
                <a16:creationId xmlns:a16="http://schemas.microsoft.com/office/drawing/2014/main" id="{5994E6FF-D22D-4BA0-960C-C4DC6AAB371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150374"/>
            <a:ext cx="3200400" cy="3200400"/>
          </a:xfrm>
          <a:prstGeom prst="rect">
            <a:avLst/>
          </a:prstGeom>
        </p:spPr>
      </p:pic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id="{AD1E3574-6079-4D05-B636-912BF8EA36B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9" y="1150374"/>
            <a:ext cx="3200400" cy="3200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BAE607D-1D27-49CD-8A42-A655F55A1348}"/>
              </a:ext>
            </a:extLst>
          </p:cNvPr>
          <p:cNvSpPr txBox="1"/>
          <p:nvPr/>
        </p:nvSpPr>
        <p:spPr>
          <a:xfrm>
            <a:off x="693620" y="2025617"/>
            <a:ext cx="1987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4E9238-51DB-402F-BB5E-3A3C51C32324}"/>
              </a:ext>
            </a:extLst>
          </p:cNvPr>
          <p:cNvSpPr txBox="1"/>
          <p:nvPr/>
        </p:nvSpPr>
        <p:spPr>
          <a:xfrm>
            <a:off x="9537972" y="2350368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1BA4D0F-274C-459D-A077-ACE5C0DFB5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9246" y="0"/>
            <a:ext cx="50235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04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  <p:bldP spid="27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22E2CA-94AE-4668-9876-DAD521462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25" y="357236"/>
            <a:ext cx="11172825" cy="1300497"/>
          </a:xfrm>
          <a:prstGeom prst="rect">
            <a:avLst/>
          </a:prstGeom>
        </p:spPr>
      </p:pic>
      <p:pic>
        <p:nvPicPr>
          <p:cNvPr id="6146" name="Picture 2" descr="Các loại quả">
            <a:extLst>
              <a:ext uri="{FF2B5EF4-FFF2-40B4-BE49-F238E27FC236}">
                <a16:creationId xmlns:a16="http://schemas.microsoft.com/office/drawing/2014/main" id="{415BF11B-F8CF-49E8-AA94-09EE8A0D4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2007907"/>
            <a:ext cx="5557838" cy="395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779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F766DC7-B74B-47F8-9058-705996493CF2}"/>
              </a:ext>
            </a:extLst>
          </p:cNvPr>
          <p:cNvGrpSpPr/>
          <p:nvPr/>
        </p:nvGrpSpPr>
        <p:grpSpPr>
          <a:xfrm>
            <a:off x="1756328" y="2211226"/>
            <a:ext cx="7096025" cy="1936732"/>
            <a:chOff x="1961886" y="2236626"/>
            <a:chExt cx="7096025" cy="1936732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ED476F68-FF3C-4C43-8EC9-80326076771F}"/>
                </a:ext>
              </a:extLst>
            </p:cNvPr>
            <p:cNvSpPr/>
            <p:nvPr/>
          </p:nvSpPr>
          <p:spPr>
            <a:xfrm>
              <a:off x="1961886" y="2236626"/>
              <a:ext cx="2363740" cy="1936732"/>
            </a:xfrm>
            <a:prstGeom prst="ellipse">
              <a:avLst/>
            </a:prstGeom>
            <a:solidFill>
              <a:srgbClr val="D7963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iny" panose="02000903060500060000" pitchFamily="2" charset="0"/>
                  <a:ea typeface="庞门正道标题体" panose="02010600030101010101" pitchFamily="2" charset="-122"/>
                  <a:cs typeface="+mn-cs"/>
                  <a:sym typeface="庞门正道标题体" panose="02010600030101010101" pitchFamily="2" charset="-122"/>
                </a:rPr>
                <a:t>03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 panose="02000903060500060000" pitchFamily="2" charset="0"/>
                <a:ea typeface="庞门正道标题体" panose="02010600030101010101" pitchFamily="2" charset="-122"/>
                <a:cs typeface="+mn-cs"/>
                <a:sym typeface="庞门正道标题体" panose="02010600030101010101" pitchFamily="2" charset="-122"/>
              </a:endParaRPr>
            </a:p>
          </p:txBody>
        </p:sp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5CE37996-67BC-4603-9F72-CF5B66B43D80}"/>
                </a:ext>
              </a:extLst>
            </p:cNvPr>
            <p:cNvCxnSpPr>
              <a:cxnSpLocks/>
            </p:cNvCxnSpPr>
            <p:nvPr/>
          </p:nvCxnSpPr>
          <p:spPr>
            <a:xfrm>
              <a:off x="5131558" y="3742904"/>
              <a:ext cx="392635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6289AE4-BB2D-47A3-A590-A014F119FE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9471" y="2580848"/>
            <a:ext cx="4554107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72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71ABA9E9-BFCC-4F8F-9F12-72666F5D24F3}"/>
              </a:ext>
            </a:extLst>
          </p:cNvPr>
          <p:cNvSpPr/>
          <p:nvPr/>
        </p:nvSpPr>
        <p:spPr>
          <a:xfrm>
            <a:off x="533400" y="382152"/>
            <a:ext cx="11296650" cy="584775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hạt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chu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chua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652543-077C-4760-805E-928330734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37" y="1400175"/>
            <a:ext cx="11591925" cy="4057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D33278-1C1A-4D92-9BA1-E276E87B56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1575" y="4463763"/>
            <a:ext cx="2755457" cy="223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808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432655" y="236521"/>
            <a:ext cx="11633200" cy="638495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65C964-E8C9-4952-AC66-BE07FB6B6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978" y="205238"/>
            <a:ext cx="3353812" cy="112267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E2F663B-F015-4C98-BAA3-FB9DBADD6F90}"/>
              </a:ext>
            </a:extLst>
          </p:cNvPr>
          <p:cNvGrpSpPr/>
          <p:nvPr/>
        </p:nvGrpSpPr>
        <p:grpSpPr>
          <a:xfrm>
            <a:off x="5211717" y="1635514"/>
            <a:ext cx="6697805" cy="2536436"/>
            <a:chOff x="5364117" y="2359414"/>
            <a:chExt cx="6697805" cy="2536436"/>
          </a:xfrm>
        </p:grpSpPr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E6D8E37F-47C3-4AA5-9A00-595499EDEF02}"/>
                </a:ext>
              </a:extLst>
            </p:cNvPr>
            <p:cNvSpPr/>
            <p:nvPr/>
          </p:nvSpPr>
          <p:spPr>
            <a:xfrm>
              <a:off x="6210300" y="3090036"/>
              <a:ext cx="5851622" cy="1805814"/>
            </a:xfrm>
            <a:prstGeom prst="roundRect">
              <a:avLst/>
            </a:prstGeom>
            <a:solidFill>
              <a:schemeClr val="bg1">
                <a:alpha val="4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Hạt cà chua được gieo xuống đất.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  <p:pic>
          <p:nvPicPr>
            <p:cNvPr id="12" name="图片 25">
              <a:extLst>
                <a:ext uri="{FF2B5EF4-FFF2-40B4-BE49-F238E27FC236}">
                  <a16:creationId xmlns:a16="http://schemas.microsoft.com/office/drawing/2014/main" id="{59554931-714F-4F3C-8BD9-AB2AF1102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0000">
              <a:off x="5364117" y="2359414"/>
              <a:ext cx="1354785" cy="130886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2713746-A5A2-4499-9EF0-5FE4D876EC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662" y="525967"/>
            <a:ext cx="2614613" cy="536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62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432655" y="236521"/>
            <a:ext cx="11633200" cy="638495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65C964-E8C9-4952-AC66-BE07FB6B6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978" y="205238"/>
            <a:ext cx="3353812" cy="112267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E2F663B-F015-4C98-BAA3-FB9DBADD6F90}"/>
              </a:ext>
            </a:extLst>
          </p:cNvPr>
          <p:cNvGrpSpPr/>
          <p:nvPr/>
        </p:nvGrpSpPr>
        <p:grpSpPr>
          <a:xfrm>
            <a:off x="5068842" y="1740289"/>
            <a:ext cx="6840679" cy="2431661"/>
            <a:chOff x="5221242" y="2464189"/>
            <a:chExt cx="6840679" cy="2431661"/>
          </a:xfrm>
        </p:grpSpPr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E6D8E37F-47C3-4AA5-9A00-595499EDEF02}"/>
                </a:ext>
              </a:extLst>
            </p:cNvPr>
            <p:cNvSpPr/>
            <p:nvPr/>
          </p:nvSpPr>
          <p:spPr>
            <a:xfrm>
              <a:off x="6257924" y="3090036"/>
              <a:ext cx="5803997" cy="1805814"/>
            </a:xfrm>
            <a:prstGeom prst="roundRect">
              <a:avLst/>
            </a:prstGeom>
            <a:solidFill>
              <a:schemeClr val="bg1">
                <a:alpha val="4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Gặp đất ẩm,hạt cà chua nảy mầm thành cây cà chua non.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  <p:pic>
          <p:nvPicPr>
            <p:cNvPr id="12" name="图片 25">
              <a:extLst>
                <a:ext uri="{FF2B5EF4-FFF2-40B4-BE49-F238E27FC236}">
                  <a16:creationId xmlns:a16="http://schemas.microsoft.com/office/drawing/2014/main" id="{59554931-714F-4F3C-8BD9-AB2AF1102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0000">
              <a:off x="5221242" y="2464189"/>
              <a:ext cx="1354785" cy="13088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156E1F1-DB5B-4BD2-ABF3-A9B067618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5474" y="1344025"/>
            <a:ext cx="1914526" cy="409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40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432655" y="236521"/>
            <a:ext cx="11633200" cy="638495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65C964-E8C9-4952-AC66-BE07FB6B6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978" y="205238"/>
            <a:ext cx="3353812" cy="112267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E2F663B-F015-4C98-BAA3-FB9DBADD6F90}"/>
              </a:ext>
            </a:extLst>
          </p:cNvPr>
          <p:cNvGrpSpPr/>
          <p:nvPr/>
        </p:nvGrpSpPr>
        <p:grpSpPr>
          <a:xfrm>
            <a:off x="5211717" y="1635514"/>
            <a:ext cx="6697805" cy="2536436"/>
            <a:chOff x="5364117" y="2359414"/>
            <a:chExt cx="6697805" cy="2536436"/>
          </a:xfrm>
        </p:grpSpPr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E6D8E37F-47C3-4AA5-9A00-595499EDEF02}"/>
                </a:ext>
              </a:extLst>
            </p:cNvPr>
            <p:cNvSpPr/>
            <p:nvPr/>
          </p:nvSpPr>
          <p:spPr>
            <a:xfrm>
              <a:off x="6210300" y="3090036"/>
              <a:ext cx="5851622" cy="1805814"/>
            </a:xfrm>
            <a:prstGeom prst="roundRect">
              <a:avLst/>
            </a:prstGeom>
            <a:solidFill>
              <a:schemeClr val="bg1">
                <a:alpha val="4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Cây cà chua non đã lớn hơn, có ít lá.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  <p:pic>
          <p:nvPicPr>
            <p:cNvPr id="12" name="图片 25">
              <a:extLst>
                <a:ext uri="{FF2B5EF4-FFF2-40B4-BE49-F238E27FC236}">
                  <a16:creationId xmlns:a16="http://schemas.microsoft.com/office/drawing/2014/main" id="{59554931-714F-4F3C-8BD9-AB2AF1102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0000">
              <a:off x="5364117" y="2359414"/>
              <a:ext cx="1354785" cy="13088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378F486-7EC9-4EA8-A857-8439B4343D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9224" y="1028439"/>
            <a:ext cx="2581275" cy="466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35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432655" y="236521"/>
            <a:ext cx="11633200" cy="638495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65C964-E8C9-4952-AC66-BE07FB6B6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978" y="205238"/>
            <a:ext cx="3353812" cy="112267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E2F663B-F015-4C98-BAA3-FB9DBADD6F90}"/>
              </a:ext>
            </a:extLst>
          </p:cNvPr>
          <p:cNvGrpSpPr/>
          <p:nvPr/>
        </p:nvGrpSpPr>
        <p:grpSpPr>
          <a:xfrm>
            <a:off x="5211717" y="1635514"/>
            <a:ext cx="6697805" cy="2536436"/>
            <a:chOff x="5364117" y="2359414"/>
            <a:chExt cx="6697805" cy="2536436"/>
          </a:xfrm>
        </p:grpSpPr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E6D8E37F-47C3-4AA5-9A00-595499EDEF02}"/>
                </a:ext>
              </a:extLst>
            </p:cNvPr>
            <p:cNvSpPr/>
            <p:nvPr/>
          </p:nvSpPr>
          <p:spPr>
            <a:xfrm>
              <a:off x="6210300" y="3090036"/>
              <a:ext cx="5851622" cy="1805814"/>
            </a:xfrm>
            <a:prstGeom prst="roundRect">
              <a:avLst/>
            </a:prstGeom>
            <a:solidFill>
              <a:schemeClr val="bg1">
                <a:alpha val="4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Cây cà chua lớn thành cây to và ra hoa.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  <p:pic>
          <p:nvPicPr>
            <p:cNvPr id="12" name="图片 25">
              <a:extLst>
                <a:ext uri="{FF2B5EF4-FFF2-40B4-BE49-F238E27FC236}">
                  <a16:creationId xmlns:a16="http://schemas.microsoft.com/office/drawing/2014/main" id="{59554931-714F-4F3C-8BD9-AB2AF1102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0000">
              <a:off x="5364117" y="2359414"/>
              <a:ext cx="1354785" cy="130886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5CFEB51-2245-48EB-8CBC-76C0CD94A5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1456" y="1571625"/>
            <a:ext cx="2758594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70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432655" y="236521"/>
            <a:ext cx="11633200" cy="638495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65C964-E8C9-4952-AC66-BE07FB6B6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978" y="205238"/>
            <a:ext cx="3353812" cy="112267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E2F663B-F015-4C98-BAA3-FB9DBADD6F90}"/>
              </a:ext>
            </a:extLst>
          </p:cNvPr>
          <p:cNvGrpSpPr/>
          <p:nvPr/>
        </p:nvGrpSpPr>
        <p:grpSpPr>
          <a:xfrm>
            <a:off x="5211717" y="1635514"/>
            <a:ext cx="6697805" cy="2536436"/>
            <a:chOff x="5364117" y="2359414"/>
            <a:chExt cx="6697805" cy="2536436"/>
          </a:xfrm>
        </p:grpSpPr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E6D8E37F-47C3-4AA5-9A00-595499EDEF02}"/>
                </a:ext>
              </a:extLst>
            </p:cNvPr>
            <p:cNvSpPr/>
            <p:nvPr/>
          </p:nvSpPr>
          <p:spPr>
            <a:xfrm>
              <a:off x="6210300" y="3090036"/>
              <a:ext cx="5851622" cy="1805814"/>
            </a:xfrm>
            <a:prstGeom prst="roundRect">
              <a:avLst/>
            </a:prstGeom>
            <a:solidFill>
              <a:schemeClr val="bg1">
                <a:alpha val="4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Cây cà chua có hoa và quả xanh.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  <p:pic>
          <p:nvPicPr>
            <p:cNvPr id="12" name="图片 25">
              <a:extLst>
                <a:ext uri="{FF2B5EF4-FFF2-40B4-BE49-F238E27FC236}">
                  <a16:creationId xmlns:a16="http://schemas.microsoft.com/office/drawing/2014/main" id="{59554931-714F-4F3C-8BD9-AB2AF1102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0000">
              <a:off x="5364117" y="2359414"/>
              <a:ext cx="1354785" cy="130886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95C8E8C-DFBC-4626-B10F-47C3765F63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1112" y="1228948"/>
            <a:ext cx="2871788" cy="429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34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038350" y="1484784"/>
            <a:ext cx="8157322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chỗ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trống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gồm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cuống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Phiến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Left Arrow 4">
            <a:hlinkClick r:id="rId4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3DH" pitchFamily="34" charset="0"/>
                <a:ea typeface="+mn-ea"/>
                <a:cs typeface="+mn-cs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583887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432655" y="236521"/>
            <a:ext cx="11633200" cy="638495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65C964-E8C9-4952-AC66-BE07FB6B6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978" y="205238"/>
            <a:ext cx="3353812" cy="112267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E2F663B-F015-4C98-BAA3-FB9DBADD6F90}"/>
              </a:ext>
            </a:extLst>
          </p:cNvPr>
          <p:cNvGrpSpPr/>
          <p:nvPr/>
        </p:nvGrpSpPr>
        <p:grpSpPr>
          <a:xfrm>
            <a:off x="5211717" y="1635514"/>
            <a:ext cx="6697805" cy="2536436"/>
            <a:chOff x="5364117" y="2359414"/>
            <a:chExt cx="6697805" cy="2536436"/>
          </a:xfrm>
        </p:grpSpPr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E6D8E37F-47C3-4AA5-9A00-595499EDEF02}"/>
                </a:ext>
              </a:extLst>
            </p:cNvPr>
            <p:cNvSpPr/>
            <p:nvPr/>
          </p:nvSpPr>
          <p:spPr>
            <a:xfrm>
              <a:off x="6210300" y="3090036"/>
              <a:ext cx="5851622" cy="1805814"/>
            </a:xfrm>
            <a:prstGeom prst="roundRect">
              <a:avLst/>
            </a:prstGeom>
            <a:solidFill>
              <a:schemeClr val="bg1">
                <a:alpha val="4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Cây cà chua có quả chín.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  <p:pic>
          <p:nvPicPr>
            <p:cNvPr id="12" name="图片 25">
              <a:extLst>
                <a:ext uri="{FF2B5EF4-FFF2-40B4-BE49-F238E27FC236}">
                  <a16:creationId xmlns:a16="http://schemas.microsoft.com/office/drawing/2014/main" id="{59554931-714F-4F3C-8BD9-AB2AF1102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0000">
              <a:off x="5364117" y="2359414"/>
              <a:ext cx="1354785" cy="130886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7DC1786-AE79-4E2B-BBFB-DEA465B82B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0649" y="1241425"/>
            <a:ext cx="2752725" cy="458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89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6EB40E-264A-4FA5-A98A-7497CEA55B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7256" y="1962150"/>
            <a:ext cx="3247951" cy="324795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9FF3530-E34A-42F2-846E-76A7F36D2099}"/>
              </a:ext>
            </a:extLst>
          </p:cNvPr>
          <p:cNvGrpSpPr/>
          <p:nvPr/>
        </p:nvGrpSpPr>
        <p:grpSpPr>
          <a:xfrm>
            <a:off x="3400604" y="371475"/>
            <a:ext cx="7476946" cy="2809875"/>
            <a:chOff x="4114799" y="429201"/>
            <a:chExt cx="5030787" cy="476296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08913ED-E5D4-444D-BCD4-EE15D90546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2" t="14776" r="14421" b="8894"/>
            <a:stretch/>
          </p:blipFill>
          <p:spPr>
            <a:xfrm flipH="1">
              <a:off x="4114799" y="429201"/>
              <a:ext cx="5030787" cy="4762969"/>
            </a:xfrm>
            <a:prstGeom prst="rect">
              <a:avLst/>
            </a:prstGeom>
          </p:spPr>
        </p:pic>
        <p:sp>
          <p:nvSpPr>
            <p:cNvPr id="9" name="1">
              <a:extLst>
                <a:ext uri="{FF2B5EF4-FFF2-40B4-BE49-F238E27FC236}">
                  <a16:creationId xmlns:a16="http://schemas.microsoft.com/office/drawing/2014/main" id="{411572CD-0326-4170-B5DB-4E22C3D107C1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691471" y="1960389"/>
              <a:ext cx="3893267" cy="1763169"/>
            </a:xfrm>
            <a:prstGeom prst="rect">
              <a:avLst/>
            </a:prstGeom>
          </p:spPr>
          <p:txBody>
            <a:bodyPr lIns="81638" tIns="40819" rIns="81638" bIns="40819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Vậy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quả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hạt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chức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năng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gì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1914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A0A3B39-497E-4259-A5CE-B136BB04CC00}"/>
              </a:ext>
            </a:extLst>
          </p:cNvPr>
          <p:cNvGrpSpPr/>
          <p:nvPr/>
        </p:nvGrpSpPr>
        <p:grpSpPr>
          <a:xfrm>
            <a:off x="3190459" y="-106277"/>
            <a:ext cx="8184139" cy="5953115"/>
            <a:chOff x="979714" y="685799"/>
            <a:chExt cx="9448800" cy="5731761"/>
          </a:xfrm>
        </p:grpSpPr>
        <p:pic>
          <p:nvPicPr>
            <p:cNvPr id="7" name="图片 4">
              <a:extLst>
                <a:ext uri="{FF2B5EF4-FFF2-40B4-BE49-F238E27FC236}">
                  <a16:creationId xmlns:a16="http://schemas.microsoft.com/office/drawing/2014/main" id="{2D865BED-437A-4EE4-84F7-250060559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714" y="685799"/>
              <a:ext cx="9448800" cy="5731761"/>
            </a:xfrm>
            <a:prstGeom prst="rect">
              <a:avLst/>
            </a:prstGeom>
          </p:spPr>
        </p:pic>
        <p:sp>
          <p:nvSpPr>
            <p:cNvPr id="8" name="Text Box 3">
              <a:extLst>
                <a:ext uri="{FF2B5EF4-FFF2-40B4-BE49-F238E27FC236}">
                  <a16:creationId xmlns:a16="http://schemas.microsoft.com/office/drawing/2014/main" id="{1654F6FD-8370-4960-B1B6-92DE4DC2EE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0600" y="2000898"/>
              <a:ext cx="7775120" cy="379348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 là cơ quan sinh sản của cây. Hoa tạo thành quả và hạt. Khi gặp điều kiện thích hợp, hạt se mọc thành cây mới.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 descr="A child holding a book&#10;&#10;Description automatically generated with low confidence">
            <a:extLst>
              <a:ext uri="{FF2B5EF4-FFF2-40B4-BE49-F238E27FC236}">
                <a16:creationId xmlns:a16="http://schemas.microsoft.com/office/drawing/2014/main" id="{27B69B13-0C81-4945-B1F1-7CA40B22F6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87" b="90000" l="9947" r="89876">
                        <a14:foregroundMark x1="40497" y1="31290" x2="40497" y2="31290"/>
                        <a14:foregroundMark x1="56838" y1="33226" x2="56838" y2="33226"/>
                        <a14:foregroundMark x1="75844" y1="16935" x2="75844" y2="16935"/>
                        <a14:foregroundMark x1="75666" y1="23065" x2="75666" y2="23065"/>
                        <a14:foregroundMark x1="75133" y1="24839" x2="75133" y2="24839"/>
                        <a14:foregroundMark x1="80107" y1="8387" x2="80107" y2="8387"/>
                        <a14:foregroundMark x1="75666" y1="9032" x2="75666" y2="9032"/>
                        <a14:foregroundMark x1="71758" y1="8710" x2="71758" y2="8710"/>
                        <a14:foregroundMark x1="68739" y1="11774" x2="68739" y2="11774"/>
                        <a14:foregroundMark x1="67318" y1="14194" x2="67318" y2="14194"/>
                        <a14:foregroundMark x1="67496" y1="17742" x2="67496" y2="17742"/>
                        <a14:foregroundMark x1="67673" y1="20484" x2="67673" y2="20484"/>
                        <a14:foregroundMark x1="82238" y1="11774" x2="82238" y2="11774"/>
                        <a14:foregroundMark x1="85080" y1="13548" x2="85080" y2="13548"/>
                        <a14:foregroundMark x1="85080" y1="18065" x2="85080" y2="18065"/>
                        <a14:foregroundMark x1="84902" y1="21290" x2="84902" y2="21290"/>
                        <a14:foregroundMark x1="33925" y1="25000" x2="33925" y2="25000"/>
                        <a14:foregroundMark x1="30373" y1="48387" x2="30373" y2="48387"/>
                        <a14:foregroundMark x1="25933" y1="48226" x2="25933" y2="48226"/>
                        <a14:foregroundMark x1="25400" y1="48226" x2="25400" y2="48226"/>
                        <a14:foregroundMark x1="23979" y1="49032" x2="23979" y2="49032"/>
                        <a14:foregroundMark x1="54529" y1="49194" x2="54529" y2="49194"/>
                        <a14:foregroundMark x1="53464" y1="85484" x2="53464" y2="85484"/>
                        <a14:foregroundMark x1="53464" y1="85484" x2="54707" y2="89194"/>
                        <a14:foregroundMark x1="56483" y1="87742" x2="56483" y2="87742"/>
                        <a14:foregroundMark x1="57726" y1="87742" x2="57726" y2="87742"/>
                        <a14:foregroundMark x1="53108" y1="83871" x2="53108" y2="83871"/>
                        <a14:foregroundMark x1="43872" y1="86613" x2="43872" y2="86613"/>
                        <a14:foregroundMark x1="42984" y1="84032" x2="42984" y2="84032"/>
                        <a14:foregroundMark x1="41563" y1="88065" x2="41563" y2="8806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9718"/>
            <a:ext cx="4436792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29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6EB40E-264A-4FA5-A98A-7497CEA55B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7256" y="1962150"/>
            <a:ext cx="3247951" cy="324795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9FF3530-E34A-42F2-846E-76A7F36D2099}"/>
              </a:ext>
            </a:extLst>
          </p:cNvPr>
          <p:cNvGrpSpPr/>
          <p:nvPr/>
        </p:nvGrpSpPr>
        <p:grpSpPr>
          <a:xfrm>
            <a:off x="3181529" y="247650"/>
            <a:ext cx="7476946" cy="2809875"/>
            <a:chOff x="4114799" y="429201"/>
            <a:chExt cx="5030787" cy="476296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08913ED-E5D4-444D-BCD4-EE15D90546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2" t="14776" r="14421" b="8894"/>
            <a:stretch/>
          </p:blipFill>
          <p:spPr>
            <a:xfrm flipH="1">
              <a:off x="4114799" y="429201"/>
              <a:ext cx="5030787" cy="4762969"/>
            </a:xfrm>
            <a:prstGeom prst="rect">
              <a:avLst/>
            </a:prstGeom>
          </p:spPr>
        </p:pic>
        <p:sp>
          <p:nvSpPr>
            <p:cNvPr id="9" name="1">
              <a:extLst>
                <a:ext uri="{FF2B5EF4-FFF2-40B4-BE49-F238E27FC236}">
                  <a16:creationId xmlns:a16="http://schemas.microsoft.com/office/drawing/2014/main" id="{411572CD-0326-4170-B5DB-4E22C3D107C1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691471" y="1960389"/>
              <a:ext cx="3893267" cy="1763169"/>
            </a:xfrm>
            <a:prstGeom prst="rect">
              <a:avLst/>
            </a:prstGeom>
          </p:spPr>
          <p:txBody>
            <a:bodyPr lIns="81638" tIns="40819" rIns="81638" bIns="40819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0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Vì sao người ta cần giữ lại hạt giống?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AC7749A-0BD5-4F7F-9567-1C85026570C9}"/>
              </a:ext>
            </a:extLst>
          </p:cNvPr>
          <p:cNvSpPr txBox="1"/>
          <p:nvPr/>
        </p:nvSpPr>
        <p:spPr>
          <a:xfrm>
            <a:off x="4333875" y="3616260"/>
            <a:ext cx="7134225" cy="18257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ta cần giữ lại hạt giống vì hạt có chức năng duy trì giống nòi, tạo ra cây mới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1702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8">
            <a:extLst>
              <a:ext uri="{FF2B5EF4-FFF2-40B4-BE49-F238E27FC236}">
                <a16:creationId xmlns:a16="http://schemas.microsoft.com/office/drawing/2014/main" id="{F93C2ABC-170B-4622-BD2F-B504C693A9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" t="10164" r="4093" b="2409"/>
          <a:stretch/>
        </p:blipFill>
        <p:spPr>
          <a:xfrm>
            <a:off x="742950" y="769619"/>
            <a:ext cx="10989760" cy="50787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710F46-9DCA-44CE-ADB8-6A987AAF3494}"/>
              </a:ext>
            </a:extLst>
          </p:cNvPr>
          <p:cNvSpPr txBox="1"/>
          <p:nvPr/>
        </p:nvSpPr>
        <p:spPr>
          <a:xfrm>
            <a:off x="2105025" y="2307292"/>
            <a:ext cx="8658225" cy="1710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Về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nhà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Thực hành trồng nhiều cây xanh quanh nhà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175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341D01-9859-4580-A48B-6294F4DD5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669" y="1048771"/>
            <a:ext cx="5072312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41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885950" y="666750"/>
            <a:ext cx="8309722" cy="1898154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 err="1">
                <a:solidFill>
                  <a:prstClr val="black"/>
                </a:solidFill>
              </a:rPr>
              <a:t>Quá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trình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hô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hấp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của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cây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diễn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ra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khi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nào</a:t>
            </a:r>
            <a:r>
              <a:rPr lang="en-US" sz="4000" dirty="0">
                <a:solidFill>
                  <a:prstClr val="black"/>
                </a:solidFill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Suốt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đêm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Left Arrow 4">
            <a:hlinkClick r:id="rId4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3DH" pitchFamily="34" charset="0"/>
                <a:ea typeface="+mn-ea"/>
                <a:cs typeface="+mn-cs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279192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317171" y="892629"/>
            <a:ext cx="10210800" cy="1672275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libri"/>
              </a:rPr>
              <a:t>Lá cây có hình dạng và kích thước khác 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hay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giống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Calibri"/>
              </a:rPr>
              <a:t>nhau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Left Arrow 4">
            <a:hlinkClick r:id="rId4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3DH" pitchFamily="34" charset="0"/>
                <a:ea typeface="+mn-ea"/>
                <a:cs typeface="+mn-cs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3966114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5C94E79-C9CD-4F0E-AF6A-AD2712799B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9603">
            <a:off x="2872556" y="970996"/>
            <a:ext cx="2076001" cy="2076001"/>
          </a:xfrm>
          <a:custGeom>
            <a:avLst/>
            <a:gdLst>
              <a:gd name="connsiteX0" fmla="*/ 0 w 3084843"/>
              <a:gd name="connsiteY0" fmla="*/ 0 h 1926503"/>
              <a:gd name="connsiteX1" fmla="*/ 3084843 w 3084843"/>
              <a:gd name="connsiteY1" fmla="*/ 0 h 1926503"/>
              <a:gd name="connsiteX2" fmla="*/ 3084843 w 3084843"/>
              <a:gd name="connsiteY2" fmla="*/ 318353 h 1926503"/>
              <a:gd name="connsiteX3" fmla="*/ 2736786 w 3084843"/>
              <a:gd name="connsiteY3" fmla="*/ 174152 h 1926503"/>
              <a:gd name="connsiteX4" fmla="*/ 1542420 w 3084843"/>
              <a:gd name="connsiteY4" fmla="*/ 1868241 h 1926503"/>
              <a:gd name="connsiteX5" fmla="*/ 1683049 w 3084843"/>
              <a:gd name="connsiteY5" fmla="*/ 1926503 h 1926503"/>
              <a:gd name="connsiteX6" fmla="*/ 0 w 3084843"/>
              <a:gd name="connsiteY6" fmla="*/ 1926503 h 1926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84843" h="1926503">
                <a:moveTo>
                  <a:pt x="0" y="0"/>
                </a:moveTo>
                <a:lnTo>
                  <a:pt x="3084843" y="0"/>
                </a:lnTo>
                <a:lnTo>
                  <a:pt x="3084843" y="318353"/>
                </a:lnTo>
                <a:lnTo>
                  <a:pt x="2736786" y="174152"/>
                </a:lnTo>
                <a:lnTo>
                  <a:pt x="1542420" y="1868241"/>
                </a:lnTo>
                <a:lnTo>
                  <a:pt x="1683049" y="1926503"/>
                </a:lnTo>
                <a:lnTo>
                  <a:pt x="0" y="1926503"/>
                </a:lnTo>
                <a:close/>
              </a:path>
            </a:pathLst>
          </a:custGeom>
          <a:noFill/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A6FCD143-3416-4174-97A6-27C0968373DB}"/>
              </a:ext>
            </a:extLst>
          </p:cNvPr>
          <p:cNvCxnSpPr>
            <a:cxnSpLocks/>
            <a:endCxn id="5" idx="3"/>
          </p:cNvCxnSpPr>
          <p:nvPr/>
        </p:nvCxnSpPr>
        <p:spPr>
          <a:xfrm flipV="1">
            <a:off x="4059170" y="1278695"/>
            <a:ext cx="765593" cy="1494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779F27-3E67-40E6-9F6E-2D983822CCBC}"/>
              </a:ext>
            </a:extLst>
          </p:cNvPr>
          <p:cNvSpPr/>
          <p:nvPr/>
        </p:nvSpPr>
        <p:spPr>
          <a:xfrm>
            <a:off x="2133600" y="981074"/>
            <a:ext cx="7820025" cy="3343276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622178-ABE6-40AE-944B-CE1F1031EEC6}"/>
              </a:ext>
            </a:extLst>
          </p:cNvPr>
          <p:cNvSpPr txBox="1"/>
          <p:nvPr/>
        </p:nvSpPr>
        <p:spPr>
          <a:xfrm>
            <a:off x="3143250" y="404858"/>
            <a:ext cx="6219825" cy="5618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……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……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năm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52BDBB-07C0-4CB9-93AA-8C3CC6D9D7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949" y="985237"/>
            <a:ext cx="4474852" cy="658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16EB71-BB49-4F73-B083-701B4D1791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9784" y="1787159"/>
            <a:ext cx="8461981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30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FF9FF528-8903-4D82-8B26-03323AAB8A18}"/>
              </a:ext>
            </a:extLst>
          </p:cNvPr>
          <p:cNvGrpSpPr/>
          <p:nvPr/>
        </p:nvGrpSpPr>
        <p:grpSpPr>
          <a:xfrm>
            <a:off x="2457450" y="2354101"/>
            <a:ext cx="6389276" cy="1936732"/>
            <a:chOff x="2804266" y="2379501"/>
            <a:chExt cx="6253645" cy="1936732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CEB525A7-365E-4E21-AAEF-6520AB4368A8}"/>
                </a:ext>
              </a:extLst>
            </p:cNvPr>
            <p:cNvSpPr/>
            <p:nvPr/>
          </p:nvSpPr>
          <p:spPr>
            <a:xfrm>
              <a:off x="2804266" y="2379501"/>
              <a:ext cx="1936732" cy="1936732"/>
            </a:xfrm>
            <a:prstGeom prst="ellipse">
              <a:avLst/>
            </a:prstGeom>
            <a:solidFill>
              <a:srgbClr val="D7963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庞门正道标题体" panose="02010600030101010101" pitchFamily="2" charset="-122"/>
                  <a:cs typeface="Calibri" panose="020F0502020204030204" pitchFamily="34" charset="0"/>
                  <a:sym typeface="庞门正道标题体" panose="02010600030101010101" pitchFamily="2" charset="-122"/>
                </a:rPr>
                <a:t>01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庞门正道标题体" panose="02010600030101010101" pitchFamily="2" charset="-122"/>
                <a:cs typeface="Calibri" panose="020F0502020204030204" pitchFamily="34" charset="0"/>
                <a:sym typeface="庞门正道标题体" panose="02010600030101010101" pitchFamily="2" charset="-122"/>
              </a:endParaRPr>
            </a:p>
          </p:txBody>
        </p: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DEF7A18F-EC89-4357-BAC2-71FF57D83868}"/>
                </a:ext>
              </a:extLst>
            </p:cNvPr>
            <p:cNvCxnSpPr>
              <a:cxnSpLocks/>
            </p:cNvCxnSpPr>
            <p:nvPr/>
          </p:nvCxnSpPr>
          <p:spPr>
            <a:xfrm>
              <a:off x="5131558" y="3742904"/>
              <a:ext cx="392635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9E5AFA0-AEC1-4A6A-9FC3-B5A5DF656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1989" y="2733242"/>
            <a:ext cx="549297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56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B738CA82-D321-4156-9D58-357C24F476F0}"/>
              </a:ext>
            </a:extLst>
          </p:cNvPr>
          <p:cNvSpPr txBox="1"/>
          <p:nvPr/>
        </p:nvSpPr>
        <p:spPr>
          <a:xfrm>
            <a:off x="1133475" y="461842"/>
            <a:ext cx="10848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 và nói tên các bộ phận của hoa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râm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bụt</a:t>
            </a:r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C137288-D279-4102-B8D8-4C99968795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1" y="419880"/>
            <a:ext cx="740547" cy="714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ED53C5-6C9F-46F1-89E9-5C417D702A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6424" y="1409700"/>
            <a:ext cx="824630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78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B738CA82-D321-4156-9D58-357C24F476F0}"/>
              </a:ext>
            </a:extLst>
          </p:cNvPr>
          <p:cNvSpPr txBox="1"/>
          <p:nvPr/>
        </p:nvSpPr>
        <p:spPr>
          <a:xfrm>
            <a:off x="1133475" y="433267"/>
            <a:ext cx="108489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sánh kích thước, màu sắc, mùi hương của hoa trong các hình dưới dây.</a:t>
            </a:r>
          </a:p>
          <a:p>
            <a:pPr lvl="0" algn="just"/>
            <a:endParaRPr lang="vi-VN" sz="3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C137288-D279-4102-B8D8-4C99968795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1" y="419880"/>
            <a:ext cx="740547" cy="714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38B9F8-D1F1-463D-BBAD-FDA0FA176A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6125" y="1314450"/>
            <a:ext cx="6000750" cy="507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32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819160429"/>
  <p:tag name="MH_LIBRARY" val="GRAPHIC"/>
  <p:tag name="MH_TYPE" val="Text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819160429"/>
  <p:tag name="MH_LIBRARY" val="GRAPHIC"/>
  <p:tag name="MH_TYPE" val="Text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819160429"/>
  <p:tag name="MH_LIBRARY" val="GRAPHIC"/>
  <p:tag name="MH_TYPE" val="Text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819160429"/>
  <p:tag name="MH_LIBRARY" val="GRAPHIC"/>
  <p:tag name="MH_TYPE" val="Text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千图网海量PPT模板www.58pic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9A57"/>
      </a:accent1>
      <a:accent2>
        <a:srgbClr val="E7BE68"/>
      </a:accent2>
      <a:accent3>
        <a:srgbClr val="CE6A53"/>
      </a:accent3>
      <a:accent4>
        <a:srgbClr val="8C9A57"/>
      </a:accent4>
      <a:accent5>
        <a:srgbClr val="E7BE68"/>
      </a:accent5>
      <a:accent6>
        <a:srgbClr val="CE6A53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千图.potx" id="{A94BCD76-B219-433F-BA5C-5BD7EC5950C5}" vid="{3418832C-F13D-4A66-8456-67D2A382EF15}"/>
    </a:ext>
  </a:extLst>
</a:theme>
</file>

<file path=ppt/theme/theme4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658</Words>
  <Application>Microsoft Office PowerPoint</Application>
  <PresentationFormat>Widescreen</PresentationFormat>
  <Paragraphs>139</Paragraphs>
  <Slides>35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DengXian</vt:lpstr>
      <vt:lpstr>DengXian Light</vt:lpstr>
      <vt:lpstr>.Vn3DH</vt:lpstr>
      <vt:lpstr>Arial</vt:lpstr>
      <vt:lpstr>Calibri</vt:lpstr>
      <vt:lpstr>Calibri Light</vt:lpstr>
      <vt:lpstr>Coiny</vt:lpstr>
      <vt:lpstr>Times New Roman</vt:lpstr>
      <vt:lpstr>Wingdings</vt:lpstr>
      <vt:lpstr>Office Theme</vt:lpstr>
      <vt:lpstr>1_Office Theme</vt:lpstr>
      <vt:lpstr>千图网海量PPT模板www.58pic.com</vt:lpstr>
      <vt:lpstr>千图网拥有20W+精美PPT模板 更多PPT模板下载至：www.58pic.com/office/ppt​​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22</cp:revision>
  <dcterms:created xsi:type="dcterms:W3CDTF">2022-12-17T04:02:17Z</dcterms:created>
  <dcterms:modified xsi:type="dcterms:W3CDTF">2022-12-17T05:42:41Z</dcterms:modified>
</cp:coreProperties>
</file>