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478" r:id="rId3"/>
    <p:sldId id="430" r:id="rId4"/>
    <p:sldId id="485" r:id="rId5"/>
    <p:sldId id="480" r:id="rId6"/>
    <p:sldId id="432" r:id="rId7"/>
    <p:sldId id="438" r:id="rId8"/>
    <p:sldId id="441" r:id="rId9"/>
    <p:sldId id="442" r:id="rId10"/>
    <p:sldId id="481" r:id="rId11"/>
    <p:sldId id="443" r:id="rId12"/>
    <p:sldId id="437" r:id="rId13"/>
    <p:sldId id="444" r:id="rId14"/>
    <p:sldId id="482"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4A4438"/>
    <a:srgbClr val="FBF2D3"/>
    <a:srgbClr val="0000FF"/>
    <a:srgbClr val="FF0066"/>
    <a:srgbClr val="296EB6"/>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47" d="100"/>
          <a:sy n="47" d="100"/>
        </p:scale>
        <p:origin x="36" y="27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xmlns="" id="{BED1BA02-93E4-45A7-B16A-508898EAB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
        <p:nvSpPr>
          <p:cNvPr id="9" name="Rectangle 8">
            <a:extLst>
              <a:ext uri="{FF2B5EF4-FFF2-40B4-BE49-F238E27FC236}">
                <a16:creationId xmlns:a16="http://schemas.microsoft.com/office/drawing/2014/main" xmlns="" id="{B808DE37-A60F-4BC2-B7B4-7B9946761AC6}"/>
              </a:ext>
            </a:extLst>
          </p:cNvPr>
          <p:cNvSpPr/>
          <p:nvPr userDrawn="1"/>
        </p:nvSpPr>
        <p:spPr>
          <a:xfrm>
            <a:off x="13690919" y="1"/>
            <a:ext cx="2348781" cy="2098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xmlns="" id="{C6DFDF03-5AC0-4D97-8A6E-C972B0EC4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92968" y="129310"/>
            <a:ext cx="1765201" cy="2232615"/>
          </a:xfrm>
          <a:prstGeom prst="rect">
            <a:avLst/>
          </a:prstGeom>
        </p:spPr>
      </p:pic>
      <p:sp>
        <p:nvSpPr>
          <p:cNvPr id="4" name="Rectangle 3">
            <a:extLst>
              <a:ext uri="{FF2B5EF4-FFF2-40B4-BE49-F238E27FC236}">
                <a16:creationId xmlns:a16="http://schemas.microsoft.com/office/drawing/2014/main" xmlns="" id="{2C7AF168-150A-672B-0A78-B7D4276D1801}"/>
              </a:ext>
            </a:extLst>
          </p:cNvPr>
          <p:cNvSpPr/>
          <p:nvPr userDrawn="1"/>
        </p:nvSpPr>
        <p:spPr>
          <a:xfrm>
            <a:off x="1" y="2098876"/>
            <a:ext cx="11153196" cy="4514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Hình ảnh 1">
            <a:extLst>
              <a:ext uri="{FF2B5EF4-FFF2-40B4-BE49-F238E27FC236}">
                <a16:creationId xmlns:a16="http://schemas.microsoft.com/office/drawing/2014/main" xmlns="" id="{F7F2483F-8162-A886-67C9-41D855E5D101}"/>
              </a:ext>
            </a:extLst>
          </p:cNvPr>
          <p:cNvPicPr>
            <a:picLocks noChangeAspect="1"/>
          </p:cNvPicPr>
          <p:nvPr userDrawn="1"/>
        </p:nvPicPr>
        <p:blipFill>
          <a:blip r:embed="rId4"/>
          <a:stretch>
            <a:fillRect/>
          </a:stretch>
        </p:blipFill>
        <p:spPr>
          <a:xfrm>
            <a:off x="611958" y="30483"/>
            <a:ext cx="11004792" cy="2072803"/>
          </a:xfrm>
          <a:prstGeom prst="rect">
            <a:avLst/>
          </a:prstGeom>
        </p:spPr>
      </p:pic>
      <p:pic>
        <p:nvPicPr>
          <p:cNvPr id="5" name="Hình ảnh 4">
            <a:extLst>
              <a:ext uri="{FF2B5EF4-FFF2-40B4-BE49-F238E27FC236}">
                <a16:creationId xmlns:a16="http://schemas.microsoft.com/office/drawing/2014/main" xmlns="" id="{F6007027-88C0-9A31-A696-4B228B1CA61A}"/>
              </a:ext>
            </a:extLst>
          </p:cNvPr>
          <p:cNvPicPr>
            <a:picLocks noChangeAspect="1"/>
          </p:cNvPicPr>
          <p:nvPr userDrawn="1"/>
        </p:nvPicPr>
        <p:blipFill>
          <a:blip r:embed="rId5"/>
          <a:stretch>
            <a:fillRect/>
          </a:stretch>
        </p:blipFill>
        <p:spPr>
          <a:xfrm>
            <a:off x="-549855" y="1654629"/>
            <a:ext cx="12252905" cy="4708324"/>
          </a:xfrm>
          <a:prstGeom prst="rect">
            <a:avLst/>
          </a:prstGeom>
        </p:spPr>
      </p:pic>
    </p:spTree>
    <p:extLst>
      <p:ext uri="{BB962C8B-B14F-4D97-AF65-F5344CB8AC3E}">
        <p14:creationId xmlns:p14="http://schemas.microsoft.com/office/powerpoint/2010/main" val="17348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xmlns=""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
        <p:nvSpPr>
          <p:cNvPr id="11" name="Rectangle 10">
            <a:extLst>
              <a:ext uri="{FF2B5EF4-FFF2-40B4-BE49-F238E27FC236}">
                <a16:creationId xmlns:a16="http://schemas.microsoft.com/office/drawing/2014/main" xmlns="" id="{EF37990C-6645-45BD-9578-2C2A2481C356}"/>
              </a:ext>
            </a:extLst>
          </p:cNvPr>
          <p:cNvSpPr/>
          <p:nvPr userDrawn="1"/>
        </p:nvSpPr>
        <p:spPr>
          <a:xfrm>
            <a:off x="13598205" y="1"/>
            <a:ext cx="2518758" cy="197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8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xmlns=""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
        <p:nvSpPr>
          <p:cNvPr id="11" name="Rectangle 10">
            <a:extLst>
              <a:ext uri="{FF2B5EF4-FFF2-40B4-BE49-F238E27FC236}">
                <a16:creationId xmlns:a16="http://schemas.microsoft.com/office/drawing/2014/main" xmlns="" id="{EF37990C-6645-45BD-9578-2C2A2481C356}"/>
              </a:ext>
            </a:extLst>
          </p:cNvPr>
          <p:cNvSpPr/>
          <p:nvPr userDrawn="1"/>
        </p:nvSpPr>
        <p:spPr>
          <a:xfrm>
            <a:off x="13598205" y="1"/>
            <a:ext cx="2518758" cy="197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văn bản, bánh xe&#10;&#10;Mô tả được tạo tự động">
            <a:extLst>
              <a:ext uri="{FF2B5EF4-FFF2-40B4-BE49-F238E27FC236}">
                <a16:creationId xmlns:a16="http://schemas.microsoft.com/office/drawing/2014/main" xmlns="" id="{C3019001-17E2-6E7A-2885-039FD7B39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 y="381000"/>
            <a:ext cx="16276356" cy="8138178"/>
          </a:xfrm>
          <a:prstGeom prst="rect">
            <a:avLst/>
          </a:prstGeom>
        </p:spPr>
      </p:pic>
    </p:spTree>
    <p:extLst>
      <p:ext uri="{BB962C8B-B14F-4D97-AF65-F5344CB8AC3E}">
        <p14:creationId xmlns:p14="http://schemas.microsoft.com/office/powerpoint/2010/main" val="125376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9926E7B7-3AA3-A0AD-1C2D-8597156FE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560961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xmlns="" id="{C4A75548-7F64-6CA2-20DD-ED87EEA75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spTree>
    <p:extLst>
      <p:ext uri="{BB962C8B-B14F-4D97-AF65-F5344CB8AC3E}">
        <p14:creationId xmlns:p14="http://schemas.microsoft.com/office/powerpoint/2010/main" val="225593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7525EBC1-91E5-757C-FEE8-7E35A1C62B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407099" y="1"/>
            <a:ext cx="2533028" cy="2512329"/>
          </a:xfrm>
          <a:prstGeom prst="rect">
            <a:avLst/>
          </a:prstGeom>
        </p:spPr>
      </p:pic>
      <p:pic>
        <p:nvPicPr>
          <p:cNvPr id="5" name="Picture 4" descr="Logo, company name&#10;&#10;Description automatically generated">
            <a:extLst>
              <a:ext uri="{FF2B5EF4-FFF2-40B4-BE49-F238E27FC236}">
                <a16:creationId xmlns:a16="http://schemas.microsoft.com/office/drawing/2014/main" xmlns="" id="{4F747058-02FD-681F-11CD-27C85699D4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56503" y="0"/>
            <a:ext cx="920136" cy="1163781"/>
          </a:xfrm>
          <a:prstGeom prst="rect">
            <a:avLst/>
          </a:prstGeom>
        </p:spPr>
      </p:pic>
    </p:spTree>
    <p:extLst>
      <p:ext uri="{BB962C8B-B14F-4D97-AF65-F5344CB8AC3E}">
        <p14:creationId xmlns:p14="http://schemas.microsoft.com/office/powerpoint/2010/main" val="646922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FF854761-78E7-8E6C-5359-D01E93A524A2}"/>
              </a:ext>
            </a:extLst>
          </p:cNvPr>
          <p:cNvSpPr txBox="1">
            <a:spLocks noChangeArrowheads="1"/>
          </p:cNvSpPr>
          <p:nvPr/>
        </p:nvSpPr>
        <p:spPr bwMode="auto">
          <a:xfrm>
            <a:off x="442119" y="6716983"/>
            <a:ext cx="9817433" cy="167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1585" tIns="95792" rIns="191585" bIns="9579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9366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mn-ea"/>
                <a:cs typeface="Times New Roman" pitchFamily="18" charset="0"/>
              </a:rPr>
              <a:t>Bài Truyền thống trường em</a:t>
            </a:r>
          </a:p>
          <a:p>
            <a:pPr marL="0" marR="0" lvl="0" indent="0" algn="ctr" defTabSz="19366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mn-ea"/>
                <a:cs typeface="Times New Roman" pitchFamily="18" charset="0"/>
              </a:rPr>
              <a:t>(Tiết 2)</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mn-ea"/>
              <a:cs typeface="Times New Roman" pitchFamily="18" charset="0"/>
            </a:endParaRPr>
          </a:p>
        </p:txBody>
      </p:sp>
      <p:sp>
        <p:nvSpPr>
          <p:cNvPr id="3" name="Hộp Văn bản 2">
            <a:extLst>
              <a:ext uri="{FF2B5EF4-FFF2-40B4-BE49-F238E27FC236}">
                <a16:creationId xmlns:a16="http://schemas.microsoft.com/office/drawing/2014/main" xmlns="" id="{578DF9CD-FCC5-8077-FB3F-827AFEF8B22E}"/>
              </a:ext>
            </a:extLst>
          </p:cNvPr>
          <p:cNvSpPr txBox="1"/>
          <p:nvPr/>
        </p:nvSpPr>
        <p:spPr>
          <a:xfrm>
            <a:off x="2651103" y="5721774"/>
            <a:ext cx="5892800"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prstClr val="black"/>
                </a:solidFill>
                <a:effectLst/>
                <a:uLnTx/>
                <a:uFillTx/>
                <a:latin typeface="SVN-Anastasia" panose="020B0606040200020203" pitchFamily="34" charset="0"/>
                <a:ea typeface="+mn-ea"/>
                <a:cs typeface="+mn-cs"/>
              </a:rPr>
              <a:t>Tuần 7</a:t>
            </a:r>
          </a:p>
        </p:txBody>
      </p:sp>
    </p:spTree>
    <p:extLst>
      <p:ext uri="{BB962C8B-B14F-4D97-AF65-F5344CB8AC3E}">
        <p14:creationId xmlns:p14="http://schemas.microsoft.com/office/powerpoint/2010/main" val="704058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3C5B2C46-44A9-BD3B-6BDD-270069EA1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2725066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D403497-357B-6DB2-B338-A83260C263B9}"/>
              </a:ext>
            </a:extLst>
          </p:cNvPr>
          <p:cNvSpPr txBox="1"/>
          <p:nvPr/>
        </p:nvSpPr>
        <p:spPr>
          <a:xfrm>
            <a:off x="7452519" y="152400"/>
            <a:ext cx="8175840" cy="646331"/>
          </a:xfrm>
          <a:prstGeom prst="rect">
            <a:avLst/>
          </a:prstGeom>
          <a:noFill/>
        </p:spPr>
        <p:txBody>
          <a:bodyPr wrap="square" rtlCol="0">
            <a:spAutoFit/>
          </a:bodyPr>
          <a:lstStyle/>
          <a:p>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nhà</a:t>
            </a:r>
            <a:r>
              <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trường</a:t>
            </a:r>
            <a:endPar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190752" y="798731"/>
            <a:ext cx="7186069" cy="68212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319" y="798731"/>
            <a:ext cx="8216063" cy="6821270"/>
          </a:xfrm>
          <a:prstGeom prst="rect">
            <a:avLst/>
          </a:prstGeom>
        </p:spPr>
      </p:pic>
    </p:spTree>
    <p:extLst>
      <p:ext uri="{BB962C8B-B14F-4D97-AF65-F5344CB8AC3E}">
        <p14:creationId xmlns:p14="http://schemas.microsoft.com/office/powerpoint/2010/main" val="1035188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xmlns="" id="{A8A5CAE2-26F8-E95B-4F4D-310956965BBE}"/>
              </a:ext>
            </a:extLst>
          </p:cNvPr>
          <p:cNvSpPr txBox="1"/>
          <p:nvPr/>
        </p:nvSpPr>
        <p:spPr>
          <a:xfrm>
            <a:off x="7452519" y="152400"/>
            <a:ext cx="8175840"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Các hoạt động trong nhà trường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8686800" cy="5791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4119" y="1524000"/>
            <a:ext cx="7884001" cy="5638800"/>
          </a:xfrm>
          <a:prstGeom prst="rect">
            <a:avLst/>
          </a:prstGeom>
        </p:spPr>
      </p:pic>
    </p:spTree>
    <p:extLst>
      <p:ext uri="{BB962C8B-B14F-4D97-AF65-F5344CB8AC3E}">
        <p14:creationId xmlns:p14="http://schemas.microsoft.com/office/powerpoint/2010/main" val="389932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47B1AB9B-8B3B-57FC-6ABD-4223130BB2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3422382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vật chứa, lon&#10;&#10;Mô tả được tạo tự động">
            <a:extLst>
              <a:ext uri="{FF2B5EF4-FFF2-40B4-BE49-F238E27FC236}">
                <a16:creationId xmlns:a16="http://schemas.microsoft.com/office/drawing/2014/main" xmlns="" id="{64232EAC-A74B-3DD6-D4E4-B7E3A5E5D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919" y="762000"/>
            <a:ext cx="5668166" cy="2495898"/>
          </a:xfrm>
          <a:prstGeom prst="rect">
            <a:avLst/>
          </a:prstGeom>
        </p:spPr>
      </p:pic>
      <p:pic>
        <p:nvPicPr>
          <p:cNvPr id="3" name="Hình ảnh 2">
            <a:extLst>
              <a:ext uri="{FF2B5EF4-FFF2-40B4-BE49-F238E27FC236}">
                <a16:creationId xmlns:a16="http://schemas.microsoft.com/office/drawing/2014/main" xmlns="" id="{87BD9DF2-7F07-F78F-56A1-CFDDDB4B1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719" y="2921236"/>
            <a:ext cx="9220200" cy="6843437"/>
          </a:xfrm>
          <a:prstGeom prst="rect">
            <a:avLst/>
          </a:prstGeom>
        </p:spPr>
      </p:pic>
    </p:spTree>
    <p:extLst>
      <p:ext uri="{BB962C8B-B14F-4D97-AF65-F5344CB8AC3E}">
        <p14:creationId xmlns:p14="http://schemas.microsoft.com/office/powerpoint/2010/main" val="10167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BC18FC0-CA83-B175-2F38-918BF1C27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11339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7.2 Vui Đến Trường - Nhóm Hoa Tay - Nhạc Thiếu Nhi Sôi Động Remix">
            <a:hlinkClick r:id="" action="ppaction://media"/>
            <a:extLst>
              <a:ext uri="{FF2B5EF4-FFF2-40B4-BE49-F238E27FC236}">
                <a16:creationId xmlns:a16="http://schemas.microsoft.com/office/drawing/2014/main" xmlns="" id="{456B48B5-FB00-90D6-08A9-2150094021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2" y="0"/>
            <a:ext cx="16256000" cy="91440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9B1FE3-BE87-11D7-1206-288D2FEB0C5E}"/>
              </a:ext>
            </a:extLst>
          </p:cNvPr>
          <p:cNvSpPr txBox="1"/>
          <p:nvPr/>
        </p:nvSpPr>
        <p:spPr>
          <a:xfrm>
            <a:off x="6196029" y="1310470"/>
            <a:ext cx="9948069" cy="830997"/>
          </a:xfrm>
          <a:prstGeom prst="rect">
            <a:avLst/>
          </a:prstGeom>
          <a:noFill/>
        </p:spPr>
        <p:txBody>
          <a:bodyPr wrap="square" rtlCol="0">
            <a:spAutoFit/>
          </a:bodyPr>
          <a:lstStyle/>
          <a:p>
            <a:r>
              <a:rPr lang="en-US" sz="4800" b="1" dirty="0" err="1">
                <a:solidFill>
                  <a:srgbClr val="7030A0"/>
                </a:solidFill>
                <a:latin typeface="+mn-lt"/>
              </a:rPr>
              <a:t>Tự</a:t>
            </a:r>
            <a:r>
              <a:rPr lang="en-US" sz="4800" b="1" dirty="0">
                <a:solidFill>
                  <a:srgbClr val="7030A0"/>
                </a:solidFill>
                <a:latin typeface="+mn-lt"/>
              </a:rPr>
              <a:t> </a:t>
            </a:r>
            <a:r>
              <a:rPr lang="en-US" sz="4800" b="1" dirty="0" err="1" smtClean="0">
                <a:solidFill>
                  <a:srgbClr val="7030A0"/>
                </a:solidFill>
                <a:latin typeface="+mn-lt"/>
              </a:rPr>
              <a:t>nhiên</a:t>
            </a:r>
            <a:r>
              <a:rPr lang="en-US" sz="4800" b="1" dirty="0" smtClean="0">
                <a:solidFill>
                  <a:srgbClr val="7030A0"/>
                </a:solidFill>
                <a:latin typeface="+mn-lt"/>
              </a:rPr>
              <a:t> </a:t>
            </a:r>
            <a:r>
              <a:rPr lang="en-US" sz="4800" b="1" dirty="0" err="1" smtClean="0">
                <a:solidFill>
                  <a:srgbClr val="7030A0"/>
                </a:solidFill>
                <a:latin typeface="+mn-lt"/>
              </a:rPr>
              <a:t>và</a:t>
            </a:r>
            <a:r>
              <a:rPr lang="en-US" sz="4800" b="1" dirty="0" smtClean="0">
                <a:solidFill>
                  <a:srgbClr val="7030A0"/>
                </a:solidFill>
                <a:latin typeface="+mn-lt"/>
              </a:rPr>
              <a:t> </a:t>
            </a:r>
            <a:r>
              <a:rPr lang="en-US" sz="4800" b="1" dirty="0" err="1" smtClean="0">
                <a:solidFill>
                  <a:srgbClr val="7030A0"/>
                </a:solidFill>
                <a:latin typeface="+mn-lt"/>
              </a:rPr>
              <a:t>xã</a:t>
            </a:r>
            <a:r>
              <a:rPr lang="en-US" sz="4800" b="1" dirty="0" smtClean="0">
                <a:solidFill>
                  <a:srgbClr val="7030A0"/>
                </a:solidFill>
                <a:latin typeface="+mn-lt"/>
              </a:rPr>
              <a:t> </a:t>
            </a:r>
            <a:r>
              <a:rPr lang="en-US" sz="4800" b="1" dirty="0" err="1" smtClean="0">
                <a:solidFill>
                  <a:srgbClr val="7030A0"/>
                </a:solidFill>
                <a:latin typeface="+mn-lt"/>
              </a:rPr>
              <a:t>hội</a:t>
            </a:r>
            <a:endParaRPr lang="en-US" sz="4800" b="1" dirty="0">
              <a:solidFill>
                <a:srgbClr val="7030A0"/>
              </a:solidFill>
              <a:latin typeface="+mn-lt"/>
            </a:endParaRPr>
          </a:p>
        </p:txBody>
      </p:sp>
      <p:sp>
        <p:nvSpPr>
          <p:cNvPr id="4" name="TextBox 3">
            <a:extLst>
              <a:ext uri="{FF2B5EF4-FFF2-40B4-BE49-F238E27FC236}">
                <a16:creationId xmlns:a16="http://schemas.microsoft.com/office/drawing/2014/main" xmlns="" id="{3C75BEEC-9A1E-1F37-4007-B1DD81156FB7}"/>
              </a:ext>
            </a:extLst>
          </p:cNvPr>
          <p:cNvSpPr txBox="1"/>
          <p:nvPr/>
        </p:nvSpPr>
        <p:spPr>
          <a:xfrm>
            <a:off x="4556919" y="1983377"/>
            <a:ext cx="10363200" cy="1086397"/>
          </a:xfrm>
          <a:prstGeom prst="roundRect">
            <a:avLst/>
          </a:prstGeom>
          <a:noFill/>
          <a:ln>
            <a:solidFill>
              <a:srgbClr val="FFFFFF">
                <a:alpha val="21176"/>
              </a:srgbClr>
            </a:solidFill>
          </a:ln>
        </p:spPr>
        <p:txBody>
          <a:bodyPr wrap="square" rtlCol="0">
            <a:spAutoFit/>
          </a:bodyPr>
          <a:lstStyle/>
          <a:p>
            <a:pPr lvl="0" algn="ctr" defTabSz="1936650" eaLnBrk="1" fontAlgn="auto" hangingPunct="1">
              <a:lnSpc>
                <a:spcPct val="130000"/>
              </a:lnSpc>
              <a:spcBef>
                <a:spcPts val="0"/>
              </a:spcBef>
              <a:spcAft>
                <a:spcPts val="0"/>
              </a:spcAft>
              <a:defRPr/>
            </a:pPr>
            <a:r>
              <a:rPr lang="en-US" sz="4800" b="1" dirty="0" err="1">
                <a:solidFill>
                  <a:srgbClr val="C00000"/>
                </a:solidFill>
                <a:latin typeface="FrankRuehl" panose="020E0503060101010101" pitchFamily="34" charset="-79"/>
                <a:cs typeface="FrankRuehl" panose="020E0503060101010101" pitchFamily="34" charset="-79"/>
              </a:rPr>
              <a:t>Truyền</a:t>
            </a:r>
            <a:r>
              <a:rPr lang="en-US" sz="4800" b="1" dirty="0">
                <a:solidFill>
                  <a:srgbClr val="C00000"/>
                </a:solidFill>
                <a:latin typeface="FrankRuehl" panose="020E0503060101010101" pitchFamily="34" charset="-79"/>
                <a:cs typeface="FrankRuehl" panose="020E0503060101010101" pitchFamily="34" charset="-79"/>
              </a:rPr>
              <a:t> </a:t>
            </a:r>
            <a:r>
              <a:rPr lang="en-US" sz="4800" b="1" dirty="0" err="1">
                <a:solidFill>
                  <a:srgbClr val="C00000"/>
                </a:solidFill>
                <a:latin typeface="FrankRuehl" panose="020E0503060101010101" pitchFamily="34" charset="-79"/>
                <a:cs typeface="FrankRuehl" panose="020E0503060101010101" pitchFamily="34" charset="-79"/>
              </a:rPr>
              <a:t>thống</a:t>
            </a:r>
            <a:r>
              <a:rPr lang="en-US" sz="4800" b="1" dirty="0">
                <a:solidFill>
                  <a:srgbClr val="C00000"/>
                </a:solidFill>
                <a:latin typeface="FrankRuehl" panose="020E0503060101010101" pitchFamily="34" charset="-79"/>
                <a:cs typeface="FrankRuehl" panose="020E0503060101010101" pitchFamily="34" charset="-79"/>
              </a:rPr>
              <a:t> </a:t>
            </a:r>
            <a:r>
              <a:rPr lang="en-US" sz="4800" b="1" dirty="0" err="1">
                <a:solidFill>
                  <a:srgbClr val="C00000"/>
                </a:solidFill>
                <a:latin typeface="FrankRuehl" panose="020E0503060101010101" pitchFamily="34" charset="-79"/>
                <a:cs typeface="FrankRuehl" panose="020E0503060101010101" pitchFamily="34" charset="-79"/>
              </a:rPr>
              <a:t>trường</a:t>
            </a:r>
            <a:r>
              <a:rPr lang="en-US" sz="4800" b="1" dirty="0">
                <a:solidFill>
                  <a:srgbClr val="C00000"/>
                </a:solidFill>
                <a:latin typeface="FrankRuehl" panose="020E0503060101010101" pitchFamily="34" charset="-79"/>
                <a:cs typeface="FrankRuehl" panose="020E0503060101010101" pitchFamily="34" charset="-79"/>
              </a:rPr>
              <a:t> </a:t>
            </a:r>
            <a:r>
              <a:rPr lang="en-US" sz="4800" b="1" dirty="0" err="1">
                <a:solidFill>
                  <a:srgbClr val="C00000"/>
                </a:solidFill>
                <a:latin typeface="FrankRuehl" panose="020E0503060101010101" pitchFamily="34" charset="-79"/>
                <a:cs typeface="FrankRuehl" panose="020E0503060101010101" pitchFamily="34" charset="-79"/>
              </a:rPr>
              <a:t>em</a:t>
            </a:r>
            <a:r>
              <a:rPr lang="en-US" sz="4800" b="1" dirty="0">
                <a:solidFill>
                  <a:srgbClr val="C00000"/>
                </a:solidFill>
                <a:latin typeface="FrankRuehl" panose="020E0503060101010101" pitchFamily="34" charset="-79"/>
                <a:cs typeface="FrankRuehl" panose="020E0503060101010101" pitchFamily="34" charset="-79"/>
              </a:rPr>
              <a:t> (</a:t>
            </a:r>
            <a:r>
              <a:rPr lang="en-US" sz="4800" b="1" dirty="0" err="1">
                <a:solidFill>
                  <a:srgbClr val="C00000"/>
                </a:solidFill>
                <a:latin typeface="FrankRuehl" panose="020E0503060101010101" pitchFamily="34" charset="-79"/>
                <a:cs typeface="FrankRuehl" panose="020E0503060101010101" pitchFamily="34" charset="-79"/>
              </a:rPr>
              <a:t>Tiết</a:t>
            </a:r>
            <a:r>
              <a:rPr lang="en-US" sz="4800" b="1" dirty="0">
                <a:solidFill>
                  <a:srgbClr val="C00000"/>
                </a:solidFill>
                <a:latin typeface="FrankRuehl" panose="020E0503060101010101" pitchFamily="34" charset="-79"/>
                <a:cs typeface="FrankRuehl" panose="020E0503060101010101" pitchFamily="34" charset="-79"/>
              </a:rPr>
              <a:t> 1)</a:t>
            </a:r>
          </a:p>
        </p:txBody>
      </p:sp>
    </p:spTree>
    <p:extLst>
      <p:ext uri="{BB962C8B-B14F-4D97-AF65-F5344CB8AC3E}">
        <p14:creationId xmlns:p14="http://schemas.microsoft.com/office/powerpoint/2010/main" val="11584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2862C3EC-B91F-D5F6-1FBB-846EFA40C1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237305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316176" y="133051"/>
            <a:ext cx="8061143" cy="646331"/>
          </a:xfrm>
          <a:prstGeom prst="rect">
            <a:avLst/>
          </a:prstGeom>
        </p:spPr>
        <p:txBody>
          <a:bodyPr wrap="square">
            <a:spAutoFit/>
          </a:bodyPr>
          <a:lstStyle/>
          <a:p>
            <a:r>
              <a:rPr lang="en-US" sz="3600" b="1" u="sng" dirty="0">
                <a:solidFill>
                  <a:srgbClr val="00B050"/>
                </a:solidFill>
                <a:latin typeface="AvantGarde" panose="00000400000000000000" pitchFamily="2" charset="0"/>
                <a:ea typeface="AvantGarde" panose="00000400000000000000" pitchFamily="2" charset="0"/>
                <a:cs typeface="AvantGarde" panose="00000400000000000000" pitchFamily="2" charset="0"/>
              </a:rPr>
              <a:t>3</a:t>
            </a:r>
            <a:r>
              <a:rPr lang="en-US" sz="3600" b="1" u="sng" dirty="0">
                <a:latin typeface="AvantGarde" panose="00000400000000000000" pitchFamily="2" charset="0"/>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Tổng</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hợp</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và</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trình</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bày</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kết</a:t>
            </a:r>
            <a:r>
              <a:rPr lang="en-US" sz="3600" b="1" u="sng" dirty="0">
                <a:latin typeface="+mn-lt"/>
                <a:ea typeface="AvantGarde" panose="00000400000000000000" pitchFamily="2" charset="0"/>
                <a:cs typeface="AvantGarde" panose="00000400000000000000" pitchFamily="2" charset="0"/>
              </a:rPr>
              <a:t> </a:t>
            </a:r>
            <a:r>
              <a:rPr lang="en-US" sz="3600" b="1" u="sng" dirty="0" err="1">
                <a:latin typeface="+mn-lt"/>
                <a:ea typeface="AvantGarde" panose="00000400000000000000" pitchFamily="2" charset="0"/>
                <a:cs typeface="AvantGarde" panose="00000400000000000000" pitchFamily="2" charset="0"/>
              </a:rPr>
              <a:t>quả</a:t>
            </a:r>
            <a:r>
              <a:rPr lang="nl-NL" sz="3600" b="1" u="sng" dirty="0">
                <a:latin typeface="+mn-lt"/>
                <a:ea typeface="AvantGarde" panose="00000400000000000000" pitchFamily="2" charset="0"/>
                <a:cs typeface="AvantGarde" panose="00000400000000000000" pitchFamily="2" charset="0"/>
              </a:rPr>
              <a:t>.</a:t>
            </a:r>
            <a:endParaRPr lang="en-US" sz="3600" b="1" u="sng" dirty="0">
              <a:latin typeface="+mn-lt"/>
              <a:ea typeface="AvantGarde" panose="00000400000000000000" pitchFamily="2" charset="0"/>
              <a:cs typeface="AvantGarde" panose="00000400000000000000" pitchFamily="2" charset="0"/>
            </a:endParaRPr>
          </a:p>
        </p:txBody>
      </p:sp>
      <p:sp>
        <p:nvSpPr>
          <p:cNvPr id="2" name="TextBox 1">
            <a:extLst>
              <a:ext uri="{FF2B5EF4-FFF2-40B4-BE49-F238E27FC236}">
                <a16:creationId xmlns:a16="http://schemas.microsoft.com/office/drawing/2014/main" xmlns="" id="{A0BEA933-0D47-6D2A-85D0-679196D0462A}"/>
              </a:ext>
            </a:extLst>
          </p:cNvPr>
          <p:cNvSpPr txBox="1"/>
          <p:nvPr/>
        </p:nvSpPr>
        <p:spPr>
          <a:xfrm>
            <a:off x="2274343" y="1061996"/>
            <a:ext cx="11702685" cy="646331"/>
          </a:xfrm>
          <a:prstGeom prst="rect">
            <a:avLst/>
          </a:prstGeom>
          <a:noFill/>
        </p:spPr>
        <p:txBody>
          <a:bodyPr wrap="square" rtlCol="0">
            <a:spAutoFit/>
          </a:bodyPr>
          <a:lstStyle/>
          <a:p>
            <a:pPr algn="ctr"/>
            <a:r>
              <a:rPr lang="en-US" sz="3600" b="1" dirty="0" err="1">
                <a:solidFill>
                  <a:srgbClr val="00B050"/>
                </a:solidFill>
                <a:latin typeface="+mn-lt"/>
                <a:ea typeface="AvantGarde" panose="00000400000000000000" pitchFamily="2" charset="0"/>
                <a:cs typeface="AvantGarde" panose="00000400000000000000" pitchFamily="2" charset="0"/>
              </a:rPr>
              <a:t>Báo</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cáo</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và</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tổng</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hợp</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thông</a:t>
            </a:r>
            <a:r>
              <a:rPr lang="en-US" sz="3600" b="1" dirty="0">
                <a:solidFill>
                  <a:srgbClr val="00B050"/>
                </a:solidFill>
                <a:latin typeface="+mn-lt"/>
                <a:ea typeface="AvantGarde" panose="00000400000000000000" pitchFamily="2" charset="0"/>
                <a:cs typeface="AvantGarde" panose="00000400000000000000" pitchFamily="2" charset="0"/>
              </a:rPr>
              <a:t> tin </a:t>
            </a:r>
            <a:r>
              <a:rPr lang="en-US" sz="3600" b="1" dirty="0" err="1">
                <a:solidFill>
                  <a:srgbClr val="00B050"/>
                </a:solidFill>
                <a:latin typeface="+mn-lt"/>
                <a:ea typeface="AvantGarde" panose="00000400000000000000" pitchFamily="2" charset="0"/>
                <a:cs typeface="AvantGarde" panose="00000400000000000000" pitchFamily="2" charset="0"/>
              </a:rPr>
              <a:t>trong</a:t>
            </a:r>
            <a:r>
              <a:rPr lang="en-US" sz="3600" b="1" dirty="0">
                <a:solidFill>
                  <a:srgbClr val="00B050"/>
                </a:solidFill>
                <a:latin typeface="+mn-lt"/>
                <a:ea typeface="AvantGarde" panose="00000400000000000000" pitchFamily="2" charset="0"/>
                <a:cs typeface="AvantGarde" panose="00000400000000000000" pitchFamily="2" charset="0"/>
              </a:rPr>
              <a:t> </a:t>
            </a:r>
            <a:r>
              <a:rPr lang="en-US" sz="3600" b="1" dirty="0" err="1">
                <a:solidFill>
                  <a:srgbClr val="00B050"/>
                </a:solidFill>
                <a:latin typeface="+mn-lt"/>
                <a:ea typeface="AvantGarde" panose="00000400000000000000" pitchFamily="2" charset="0"/>
                <a:cs typeface="AvantGarde" panose="00000400000000000000" pitchFamily="2" charset="0"/>
              </a:rPr>
              <a:t>nhóm</a:t>
            </a:r>
            <a:r>
              <a:rPr lang="en-US" sz="3600" b="1" dirty="0">
                <a:solidFill>
                  <a:srgbClr val="00B050"/>
                </a:solidFill>
                <a:latin typeface="+mn-lt"/>
                <a:ea typeface="AvantGarde" panose="00000400000000000000" pitchFamily="2" charset="0"/>
                <a:cs typeface="AvantGarde" panose="00000400000000000000" pitchFamily="2" charset="0"/>
              </a:rPr>
              <a:t>.</a:t>
            </a:r>
          </a:p>
        </p:txBody>
      </p:sp>
      <p:sp>
        <p:nvSpPr>
          <p:cNvPr id="7" name="Cloud 6">
            <a:extLst>
              <a:ext uri="{FF2B5EF4-FFF2-40B4-BE49-F238E27FC236}">
                <a16:creationId xmlns:a16="http://schemas.microsoft.com/office/drawing/2014/main" xmlns="" id="{04BE4210-9AE4-9814-51F2-460C5358F8C3}"/>
              </a:ext>
            </a:extLst>
          </p:cNvPr>
          <p:cNvSpPr/>
          <p:nvPr/>
        </p:nvSpPr>
        <p:spPr>
          <a:xfrm>
            <a:off x="11314249" y="2758558"/>
            <a:ext cx="4736369" cy="3626883"/>
          </a:xfrm>
          <a:prstGeom prst="cloud">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dirty="0" err="1">
                <a:solidFill>
                  <a:srgbClr val="00B050"/>
                </a:solidFill>
                <a:effectLst/>
                <a:ea typeface="AvantGarde" panose="00000400000000000000" pitchFamily="2" charset="0"/>
                <a:cs typeface="AvantGarde" panose="00000400000000000000" pitchFamily="2" charset="0"/>
              </a:rPr>
              <a:t>Học</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sinh</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báo</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cáo</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và</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tổng</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hợp</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thông</a:t>
            </a:r>
            <a:r>
              <a:rPr lang="en-US" sz="3600" b="1" i="0" dirty="0">
                <a:solidFill>
                  <a:srgbClr val="00B050"/>
                </a:solidFill>
                <a:effectLst/>
                <a:ea typeface="AvantGarde" panose="00000400000000000000" pitchFamily="2" charset="0"/>
                <a:cs typeface="AvantGarde" panose="00000400000000000000" pitchFamily="2" charset="0"/>
              </a:rPr>
              <a:t> tin </a:t>
            </a:r>
            <a:r>
              <a:rPr lang="en-US" sz="3600" b="1" i="0" dirty="0" err="1">
                <a:solidFill>
                  <a:srgbClr val="00B050"/>
                </a:solidFill>
                <a:effectLst/>
                <a:ea typeface="AvantGarde" panose="00000400000000000000" pitchFamily="2" charset="0"/>
                <a:cs typeface="AvantGarde" panose="00000400000000000000" pitchFamily="2" charset="0"/>
              </a:rPr>
              <a:t>trong</a:t>
            </a:r>
            <a:r>
              <a:rPr lang="en-US" sz="3600" b="1" i="0" dirty="0">
                <a:solidFill>
                  <a:srgbClr val="00B050"/>
                </a:solidFill>
                <a:effectLst/>
                <a:ea typeface="AvantGarde" panose="00000400000000000000" pitchFamily="2" charset="0"/>
                <a:cs typeface="AvantGarde" panose="00000400000000000000" pitchFamily="2" charset="0"/>
              </a:rPr>
              <a:t> </a:t>
            </a:r>
            <a:r>
              <a:rPr lang="en-US" sz="3600" b="1" i="0" dirty="0" err="1">
                <a:solidFill>
                  <a:srgbClr val="00B050"/>
                </a:solidFill>
                <a:effectLst/>
                <a:ea typeface="AvantGarde" panose="00000400000000000000" pitchFamily="2" charset="0"/>
                <a:cs typeface="AvantGarde" panose="00000400000000000000" pitchFamily="2" charset="0"/>
              </a:rPr>
              <a:t>nhóm</a:t>
            </a:r>
            <a:r>
              <a:rPr lang="en-US" sz="3600" b="0" i="0" dirty="0">
                <a:solidFill>
                  <a:srgbClr val="000000"/>
                </a:solidFill>
                <a:effectLst/>
                <a:ea typeface="AvantGarde" panose="00000400000000000000" pitchFamily="2" charset="0"/>
                <a:cs typeface="AvantGarde" panose="00000400000000000000" pitchFamily="2" charset="0"/>
              </a:rPr>
              <a:t>.</a:t>
            </a:r>
            <a:endParaRPr lang="en-US" sz="3600" b="1" dirty="0">
              <a:solidFill>
                <a:srgbClr val="00B050"/>
              </a:solidFill>
              <a:ea typeface="AvantGarde" panose="00000400000000000000" pitchFamily="2" charset="0"/>
              <a:cs typeface="AvantGarde" panose="00000400000000000000" pitchFamily="2" charset="0"/>
            </a:endParaRPr>
          </a:p>
        </p:txBody>
      </p:sp>
      <p:pic>
        <p:nvPicPr>
          <p:cNvPr id="4" name="Picture 3">
            <a:extLst>
              <a:ext uri="{FF2B5EF4-FFF2-40B4-BE49-F238E27FC236}">
                <a16:creationId xmlns:a16="http://schemas.microsoft.com/office/drawing/2014/main" xmlns="" id="{C176993E-1C59-B302-9B30-3DB9BA624A4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04119" y="1905000"/>
            <a:ext cx="9906000" cy="566788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BEA933-0D47-6D2A-85D0-679196D0462A}"/>
              </a:ext>
            </a:extLst>
          </p:cNvPr>
          <p:cNvSpPr txBox="1"/>
          <p:nvPr/>
        </p:nvSpPr>
        <p:spPr>
          <a:xfrm>
            <a:off x="7757319" y="191589"/>
            <a:ext cx="7968885" cy="707886"/>
          </a:xfrm>
          <a:prstGeom prst="rect">
            <a:avLst/>
          </a:prstGeom>
          <a:noFill/>
        </p:spPr>
        <p:txBody>
          <a:bodyPr wrap="square" rtlCol="0">
            <a:spAutoFit/>
          </a:bodyPr>
          <a:lstStyle/>
          <a:p>
            <a:r>
              <a:rPr lang="vi-VN" sz="4000" b="1" dirty="0">
                <a:solidFill>
                  <a:srgbClr val="00B050"/>
                </a:solidFill>
                <a:latin typeface="+mj-lt"/>
                <a:ea typeface="AvantGarde" panose="00000400000000000000" pitchFamily="2" charset="0"/>
                <a:cs typeface="AvantGarde" panose="00000400000000000000" pitchFamily="2" charset="0"/>
              </a:rPr>
              <a:t>Trình bày kết quả </a:t>
            </a:r>
            <a:r>
              <a:rPr lang="en-US" sz="4000" b="1" dirty="0" err="1">
                <a:solidFill>
                  <a:srgbClr val="00B050"/>
                </a:solidFill>
                <a:latin typeface="+mj-lt"/>
                <a:ea typeface="AvantGarde" panose="00000400000000000000" pitchFamily="2" charset="0"/>
                <a:cs typeface="AvantGarde" panose="00000400000000000000" pitchFamily="2" charset="0"/>
              </a:rPr>
              <a:t>trước</a:t>
            </a:r>
            <a:r>
              <a:rPr lang="en-US" sz="4000" b="1" dirty="0">
                <a:solidFill>
                  <a:srgbClr val="00B050"/>
                </a:solidFill>
                <a:latin typeface="+mj-lt"/>
                <a:ea typeface="AvantGarde" panose="00000400000000000000" pitchFamily="2" charset="0"/>
                <a:cs typeface="AvantGarde" panose="00000400000000000000" pitchFamily="2" charset="0"/>
              </a:rPr>
              <a:t> </a:t>
            </a:r>
            <a:r>
              <a:rPr lang="en-US" sz="4000" b="1" dirty="0" err="1">
                <a:solidFill>
                  <a:srgbClr val="00B050"/>
                </a:solidFill>
                <a:latin typeface="+mj-lt"/>
                <a:ea typeface="AvantGarde" panose="00000400000000000000" pitchFamily="2" charset="0"/>
                <a:cs typeface="AvantGarde" panose="00000400000000000000" pitchFamily="2" charset="0"/>
              </a:rPr>
              <a:t>lớp</a:t>
            </a:r>
            <a:r>
              <a:rPr lang="en-US" sz="4000" b="1" dirty="0">
                <a:solidFill>
                  <a:srgbClr val="00B050"/>
                </a:solidFill>
                <a:latin typeface="+mj-lt"/>
                <a:ea typeface="AvantGarde" panose="00000400000000000000" pitchFamily="2" charset="0"/>
                <a:cs typeface="AvantGarde" panose="00000400000000000000" pitchFamily="2" charset="0"/>
              </a:rPr>
              <a:t>:</a:t>
            </a:r>
          </a:p>
        </p:txBody>
      </p:sp>
      <p:pic>
        <p:nvPicPr>
          <p:cNvPr id="5" name="Picture 4">
            <a:extLst>
              <a:ext uri="{FF2B5EF4-FFF2-40B4-BE49-F238E27FC236}">
                <a16:creationId xmlns:a16="http://schemas.microsoft.com/office/drawing/2014/main" xmlns="" id="{E7648C8B-8B9E-D19D-6725-0E262B9574D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6552" t="30570" r="5419" b="-1035"/>
          <a:stretch/>
        </p:blipFill>
        <p:spPr>
          <a:xfrm>
            <a:off x="730203" y="1600200"/>
            <a:ext cx="9905999" cy="5602069"/>
          </a:xfrm>
          <a:prstGeom prst="rect">
            <a:avLst/>
          </a:prstGeom>
        </p:spPr>
      </p:pic>
      <p:sp>
        <p:nvSpPr>
          <p:cNvPr id="7" name="Speech Bubble: Rectangle with Corners Rounded 6">
            <a:extLst>
              <a:ext uri="{FF2B5EF4-FFF2-40B4-BE49-F238E27FC236}">
                <a16:creationId xmlns:a16="http://schemas.microsoft.com/office/drawing/2014/main" xmlns="" id="{1A6DC7D0-64A5-8BB8-8604-A785AE6EFDBF}"/>
              </a:ext>
            </a:extLst>
          </p:cNvPr>
          <p:cNvSpPr/>
          <p:nvPr/>
        </p:nvSpPr>
        <p:spPr>
          <a:xfrm>
            <a:off x="10483803" y="1752600"/>
            <a:ext cx="5257800" cy="2011806"/>
          </a:xfrm>
          <a:prstGeom prst="wedgeRoundRectCallout">
            <a:avLst>
              <a:gd name="adj1" fmla="val -59414"/>
              <a:gd name="adj2" fmla="val 96517"/>
              <a:gd name="adj3" fmla="val 16667"/>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i="0" dirty="0">
                <a:solidFill>
                  <a:srgbClr val="00B050"/>
                </a:solidFill>
                <a:effectLst/>
                <a:latin typeface="+mj-lt"/>
                <a:ea typeface="AvantGarde" panose="00000400000000000000" pitchFamily="2" charset="0"/>
                <a:cs typeface="AvantGarde" panose="00000400000000000000" pitchFamily="2" charset="0"/>
              </a:rPr>
              <a:t>Học sinh trình bày kết quả trước lớp.</a:t>
            </a:r>
            <a:endParaRPr lang="en-US" sz="4400" b="1" dirty="0">
              <a:solidFill>
                <a:srgbClr val="00B050"/>
              </a:solidFill>
              <a:latin typeface="+mj-lt"/>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5525466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939EEAF-38A8-1AF0-AEE4-52DFC63A33C7}"/>
              </a:ext>
            </a:extLst>
          </p:cNvPr>
          <p:cNvSpPr txBox="1"/>
          <p:nvPr/>
        </p:nvSpPr>
        <p:spPr>
          <a:xfrm>
            <a:off x="274477" y="1066800"/>
            <a:ext cx="15910719" cy="615553"/>
          </a:xfrm>
          <a:prstGeom prst="rect">
            <a:avLst/>
          </a:prstGeom>
          <a:noFill/>
        </p:spPr>
        <p:txBody>
          <a:bodyPr wrap="square">
            <a:spAutoFit/>
          </a:bodyPr>
          <a:lstStyle/>
          <a:p>
            <a:r>
              <a:rPr lang="en-US" sz="3400" b="1" i="0"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1</a:t>
            </a:r>
            <a:r>
              <a:rPr lang="en-US" sz="3400" b="1" i="0" dirty="0">
                <a:solidFill>
                  <a:srgbClr val="00B050"/>
                </a:solidFill>
                <a:effectLst/>
                <a:latin typeface="Times New Roman" panose="02020603050405020304" pitchFamily="18" charset="0"/>
                <a:ea typeface="AvantGarde" panose="00000400000000000000" pitchFamily="2" charset="0"/>
                <a:cs typeface="Times New Roman" panose="02020603050405020304" pitchFamily="18" charset="0"/>
              </a:rPr>
              <a:t>. </a:t>
            </a:r>
            <a:r>
              <a:rPr lang="vi-VN" sz="3400" b="1" i="0" dirty="0">
                <a:solidFill>
                  <a:srgbClr val="00B050"/>
                </a:solidFill>
                <a:effectLst/>
                <a:latin typeface="+mj-lt"/>
                <a:ea typeface="AvantGarde" panose="00000400000000000000" pitchFamily="2" charset="0"/>
                <a:cs typeface="Times New Roman" panose="02020603050405020304" pitchFamily="18" charset="0"/>
              </a:rPr>
              <a:t>Em ấn tượng nhất với thông tin nào về truyền thống nhà </a:t>
            </a:r>
            <a:r>
              <a:rPr lang="vi-VN" sz="3400" b="1" i="0" dirty="0">
                <a:solidFill>
                  <a:srgbClr val="00B050"/>
                </a:solidFill>
                <a:effectLst/>
                <a:latin typeface="+mj-lt"/>
                <a:ea typeface="AvantGarde" panose="00000400000000000000" pitchFamily="2" charset="0"/>
                <a:cs typeface="AvantGarde" panose="00000400000000000000" pitchFamily="2" charset="0"/>
              </a:rPr>
              <a:t>trường? Vì sao?</a:t>
            </a:r>
            <a:endParaRPr lang="en-US" sz="3400" b="1" dirty="0">
              <a:solidFill>
                <a:srgbClr val="00B050"/>
              </a:solidFill>
              <a:latin typeface="+mj-lt"/>
              <a:ea typeface="AvantGarde" panose="00000400000000000000" pitchFamily="2" charset="0"/>
              <a:cs typeface="AvantGarde" panose="00000400000000000000" pitchFamily="2" charset="0"/>
            </a:endParaRPr>
          </a:p>
        </p:txBody>
      </p:sp>
      <p:sp>
        <p:nvSpPr>
          <p:cNvPr id="9" name="TextBox 8">
            <a:extLst>
              <a:ext uri="{FF2B5EF4-FFF2-40B4-BE49-F238E27FC236}">
                <a16:creationId xmlns:a16="http://schemas.microsoft.com/office/drawing/2014/main" xmlns="" id="{91AF90F5-1119-8DBA-A260-C3106F97FC3A}"/>
              </a:ext>
            </a:extLst>
          </p:cNvPr>
          <p:cNvSpPr txBox="1"/>
          <p:nvPr/>
        </p:nvSpPr>
        <p:spPr>
          <a:xfrm>
            <a:off x="326212" y="1759300"/>
            <a:ext cx="15669195" cy="1661993"/>
          </a:xfrm>
          <a:prstGeom prst="rect">
            <a:avLst/>
          </a:prstGeom>
          <a:noFill/>
        </p:spPr>
        <p:txBody>
          <a:bodyPr wrap="square">
            <a:spAutoFit/>
          </a:bodyPr>
          <a:lstStyle/>
          <a:p>
            <a:r>
              <a:rPr lang="en-US" sz="3400" b="1" i="0" dirty="0">
                <a:effectLst/>
                <a:latin typeface="AvantGarde" panose="00000400000000000000" pitchFamily="2" charset="0"/>
                <a:ea typeface="AvantGarde" panose="00000400000000000000" pitchFamily="2" charset="0"/>
                <a:cs typeface="AvantGarde" panose="00000400000000000000" pitchFamily="2" charset="0"/>
              </a:rPr>
              <a:t>- </a:t>
            </a:r>
            <a:r>
              <a:rPr lang="vi-VN" sz="3400" b="1" i="0" dirty="0">
                <a:effectLst/>
                <a:latin typeface="+mj-lt"/>
                <a:ea typeface="AvantGarde" panose="00000400000000000000" pitchFamily="2" charset="0"/>
                <a:cs typeface="AvantGarde" panose="00000400000000000000" pitchFamily="2" charset="0"/>
              </a:rPr>
              <a:t>Em ấn tượng nhất là trường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mới</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thành</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lập</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được</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7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năm</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nhưng</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có</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nhiều</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thành</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tích</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trong</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hoạt</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động</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dạy</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smtClean="0">
                <a:latin typeface="Times New Roman" panose="02020603050405020304" pitchFamily="18" charset="0"/>
                <a:ea typeface="AvantGarde" panose="00000400000000000000" pitchFamily="2" charset="0"/>
                <a:cs typeface="Times New Roman" panose="02020603050405020304" pitchFamily="18" charset="0"/>
              </a:rPr>
              <a:t>học</a:t>
            </a:r>
            <a:r>
              <a:rPr lang="en-US" sz="3400" b="1" dirty="0" smtClean="0">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smtClean="0">
                <a:latin typeface="+mj-lt"/>
                <a:ea typeface="AvantGarde" panose="00000400000000000000" pitchFamily="2" charset="0"/>
                <a:cs typeface="Times New Roman" panose="02020603050405020304" pitchFamily="18" charset="0"/>
              </a:rPr>
              <a:t>,</a:t>
            </a:r>
            <a:r>
              <a:rPr lang="vi-VN" sz="3400" b="1" i="0" dirty="0" smtClean="0">
                <a:effectLst/>
                <a:latin typeface="+mj-lt"/>
                <a:ea typeface="AvantGarde" panose="00000400000000000000" pitchFamily="2" charset="0"/>
                <a:cs typeface="AvantGarde" panose="00000400000000000000" pitchFamily="2" charset="0"/>
              </a:rPr>
              <a:t>trường </a:t>
            </a:r>
            <a:r>
              <a:rPr lang="vi-VN" sz="3400" b="1" i="0" dirty="0">
                <a:effectLst/>
                <a:latin typeface="+mj-lt"/>
                <a:ea typeface="AvantGarde" panose="00000400000000000000" pitchFamily="2" charset="0"/>
                <a:cs typeface="AvantGarde" panose="00000400000000000000" pitchFamily="2" charset="0"/>
              </a:rPr>
              <a:t>chính là điểm tựa vững chắc về chất lượng giảng dạy cho học sinh.</a:t>
            </a:r>
            <a:endParaRPr lang="en-US" sz="3400" b="1" dirty="0">
              <a:latin typeface="+mj-lt"/>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xmlns="" id="{E49D0330-00DA-0718-D672-A71940532217}"/>
              </a:ext>
            </a:extLst>
          </p:cNvPr>
          <p:cNvSpPr txBox="1"/>
          <p:nvPr/>
        </p:nvSpPr>
        <p:spPr>
          <a:xfrm>
            <a:off x="248715" y="3510702"/>
            <a:ext cx="14810510" cy="615553"/>
          </a:xfrm>
          <a:prstGeom prst="rect">
            <a:avLst/>
          </a:prstGeom>
          <a:noFill/>
        </p:spPr>
        <p:txBody>
          <a:bodyPr wrap="square">
            <a:spAutoFit/>
          </a:bodyPr>
          <a:lstStyle/>
          <a:p>
            <a:r>
              <a:rPr lang="en-US" sz="3400" b="1" i="0" dirty="0">
                <a:solidFill>
                  <a:srgbClr val="00B050"/>
                </a:solidFill>
                <a:effectLst/>
                <a:latin typeface="Times New Roman" panose="02020603050405020304" pitchFamily="18" charset="0"/>
                <a:ea typeface="AvantGarde" panose="00000400000000000000" pitchFamily="2" charset="0"/>
                <a:cs typeface="Times New Roman" panose="02020603050405020304" pitchFamily="18" charset="0"/>
              </a:rPr>
              <a:t>2. </a:t>
            </a:r>
            <a:r>
              <a:rPr lang="vi-VN" sz="3400" b="1" i="0" dirty="0">
                <a:solidFill>
                  <a:srgbClr val="00B050"/>
                </a:solidFill>
                <a:effectLst/>
                <a:latin typeface="Times New Roman" panose="02020603050405020304" pitchFamily="18" charset="0"/>
                <a:ea typeface="AvantGarde" panose="00000400000000000000" pitchFamily="2" charset="0"/>
                <a:cs typeface="Times New Roman" panose="02020603050405020304" pitchFamily="18" charset="0"/>
              </a:rPr>
              <a:t> Hãy nói về tình cảm hoặc mong ước của em đối với nhà trường.</a:t>
            </a:r>
            <a:endParaRPr lang="en-US" sz="34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xmlns="" id="{4E62EEAA-41A1-DA47-C9FB-D96162CF90B9}"/>
              </a:ext>
            </a:extLst>
          </p:cNvPr>
          <p:cNvSpPr txBox="1"/>
          <p:nvPr/>
        </p:nvSpPr>
        <p:spPr>
          <a:xfrm>
            <a:off x="312095" y="4600387"/>
            <a:ext cx="15683312" cy="2185214"/>
          </a:xfrm>
          <a:prstGeom prst="rect">
            <a:avLst/>
          </a:prstGeom>
          <a:noFill/>
        </p:spPr>
        <p:txBody>
          <a:bodyPr wrap="square">
            <a:spAutoFit/>
          </a:bodyPr>
          <a:lstStyle/>
          <a:p>
            <a:r>
              <a:rPr lang="en-US" sz="3400" b="1" i="0" dirty="0">
                <a:effectLst/>
                <a:latin typeface="AvantGarde" panose="00000400000000000000" pitchFamily="2" charset="0"/>
                <a:ea typeface="AvantGarde" panose="00000400000000000000" pitchFamily="2" charset="0"/>
                <a:cs typeface="AvantGarde" panose="00000400000000000000" pitchFamily="2" charset="0"/>
              </a:rPr>
              <a:t>- </a:t>
            </a:r>
            <a:r>
              <a:rPr lang="vi-VN" sz="3400" b="1" i="0" dirty="0">
                <a:effectLst/>
                <a:latin typeface="Times New Roman" panose="02020603050405020304" pitchFamily="18" charset="0"/>
                <a:ea typeface="AvantGarde" panose="00000400000000000000" pitchFamily="2" charset="0"/>
                <a:cs typeface="Times New Roman" panose="02020603050405020304" pitchFamily="18" charset="0"/>
              </a:rPr>
              <a:t>Em rất yêu trường em. Trường đã gắn bó với em từ khi em chập chững bước vào lớp 1. Trải qua 3 năm học, trường đã dạy dỗ vun đắp em nên người. Cho em những kiến thức bổ ích để em trưởng thành hơn. Em mong rằng trong tương lai, trường sẽ ngày càng đổi mới hiện đại hơn, đáp ứng những nhu cầu mong muốn của học sinh.</a:t>
            </a:r>
            <a:endParaRPr lang="en-US" sz="3400" b="1"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779769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Diagonal Corners Snipped 2">
            <a:extLst>
              <a:ext uri="{FF2B5EF4-FFF2-40B4-BE49-F238E27FC236}">
                <a16:creationId xmlns:a16="http://schemas.microsoft.com/office/drawing/2014/main" xmlns="" id="{1214C335-874F-5BD5-14D7-4405D4CD0433}"/>
              </a:ext>
            </a:extLst>
          </p:cNvPr>
          <p:cNvSpPr/>
          <p:nvPr/>
        </p:nvSpPr>
        <p:spPr>
          <a:xfrm>
            <a:off x="1280319" y="5257800"/>
            <a:ext cx="13218787" cy="2544417"/>
          </a:xfrm>
          <a:prstGeom prst="snip2DiagRect">
            <a:avLst>
              <a:gd name="adj1" fmla="val 23077"/>
              <a:gd name="adj2"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3">
            <a:extLst>
              <a:ext uri="{FF2B5EF4-FFF2-40B4-BE49-F238E27FC236}">
                <a16:creationId xmlns:a16="http://schemas.microsoft.com/office/drawing/2014/main" xmlns="" id="{F939EEAF-38A8-1AF0-AEE4-52DFC63A33C7}"/>
              </a:ext>
            </a:extLst>
          </p:cNvPr>
          <p:cNvSpPr txBox="1"/>
          <p:nvPr/>
        </p:nvSpPr>
        <p:spPr>
          <a:xfrm>
            <a:off x="975519" y="1066800"/>
            <a:ext cx="14325600" cy="1200329"/>
          </a:xfrm>
          <a:prstGeom prst="rect">
            <a:avLst/>
          </a:prstGeom>
          <a:noFill/>
        </p:spPr>
        <p:txBody>
          <a:bodyPr wrap="square">
            <a:spAutoFit/>
          </a:bodyPr>
          <a:lstStyle/>
          <a:p>
            <a:pPr algn="just"/>
            <a:r>
              <a:rPr lang="vi-VN"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Những việc em nên làm để góp phần phát huy truyền thống nhà trường</a:t>
            </a:r>
            <a:r>
              <a:rPr lang="vi-VN" sz="3600" b="1" i="0" dirty="0">
                <a:solidFill>
                  <a:srgbClr val="00B050"/>
                </a:solidFill>
                <a:effectLst/>
                <a:latin typeface="Times New Roman" panose="02020603050405020304" pitchFamily="18" charset="0"/>
                <a:ea typeface="AvantGarde" panose="00000400000000000000" pitchFamily="2" charset="0"/>
                <a:cs typeface="Times New Roman" panose="02020603050405020304" pitchFamily="18" charset="0"/>
              </a:rPr>
              <a:t>?</a:t>
            </a:r>
            <a:endParaRPr lang="en-US" sz="36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xmlns="" id="{91AF90F5-1119-8DBA-A260-C3106F97FC3A}"/>
              </a:ext>
            </a:extLst>
          </p:cNvPr>
          <p:cNvSpPr txBox="1"/>
          <p:nvPr/>
        </p:nvSpPr>
        <p:spPr>
          <a:xfrm>
            <a:off x="1127919" y="2343330"/>
            <a:ext cx="13784550" cy="2308324"/>
          </a:xfrm>
          <a:prstGeom prst="rect">
            <a:avLst/>
          </a:prstGeom>
          <a:noFill/>
        </p:spPr>
        <p:txBody>
          <a:bodyPr wrap="square">
            <a:spAutoFit/>
          </a:bodyPr>
          <a:lstStyle/>
          <a:p>
            <a:pPr algn="just"/>
            <a:r>
              <a:rPr lang="en-US" sz="3600" b="1" i="0" dirty="0">
                <a:effectLst/>
                <a:latin typeface="AvantGarde" panose="00000400000000000000" pitchFamily="2" charset="0"/>
                <a:ea typeface="AvantGarde" panose="00000400000000000000" pitchFamily="2" charset="0"/>
                <a:cs typeface="AvantGarde" panose="00000400000000000000" pitchFamily="2" charset="0"/>
              </a:rPr>
              <a:t>- </a:t>
            </a:r>
            <a:r>
              <a:rPr lang="vi-VN" sz="3600" b="1" dirty="0">
                <a:latin typeface="Times New Roman" panose="02020603050405020304" pitchFamily="18" charset="0"/>
                <a:ea typeface="AvantGarde" panose="00000400000000000000" pitchFamily="2" charset="0"/>
                <a:cs typeface="Times New Roman" panose="02020603050405020304" pitchFamily="18" charset="0"/>
              </a:rPr>
              <a:t>Học tập chăm chỉ và nghe lời thầy cô giáo.</a:t>
            </a:r>
          </a:p>
          <a:p>
            <a:pPr algn="just"/>
            <a:r>
              <a:rPr lang="en-US" sz="3600" b="1" dirty="0">
                <a:latin typeface="Times New Roman" panose="02020603050405020304" pitchFamily="18" charset="0"/>
                <a:ea typeface="AvantGarde" panose="00000400000000000000" pitchFamily="2" charset="0"/>
                <a:cs typeface="Times New Roman" panose="02020603050405020304" pitchFamily="18" charset="0"/>
              </a:rPr>
              <a:t>- </a:t>
            </a:r>
            <a:r>
              <a:rPr lang="vi-VN" sz="3600" b="1" dirty="0">
                <a:latin typeface="Times New Roman" panose="02020603050405020304" pitchFamily="18" charset="0"/>
                <a:ea typeface="AvantGarde" panose="00000400000000000000" pitchFamily="2" charset="0"/>
                <a:cs typeface="Times New Roman" panose="02020603050405020304" pitchFamily="18" charset="0"/>
              </a:rPr>
              <a:t>Luôn tôn trọng và biết ơn thầy cô.</a:t>
            </a:r>
          </a:p>
          <a:p>
            <a:pPr algn="just"/>
            <a:r>
              <a:rPr lang="en-US" sz="3600" b="1" dirty="0">
                <a:latin typeface="Times New Roman" panose="02020603050405020304" pitchFamily="18" charset="0"/>
                <a:ea typeface="AvantGarde" panose="00000400000000000000" pitchFamily="2" charset="0"/>
                <a:cs typeface="Times New Roman" panose="02020603050405020304" pitchFamily="18" charset="0"/>
              </a:rPr>
              <a:t>- </a:t>
            </a:r>
            <a:r>
              <a:rPr lang="vi-VN" sz="3600" b="1" dirty="0">
                <a:latin typeface="Times New Roman" panose="02020603050405020304" pitchFamily="18" charset="0"/>
                <a:ea typeface="AvantGarde" panose="00000400000000000000" pitchFamily="2" charset="0"/>
                <a:cs typeface="Times New Roman" panose="02020603050405020304" pitchFamily="18" charset="0"/>
              </a:rPr>
              <a:t>Hòa đồng và đoàn kết với bạn bè.</a:t>
            </a:r>
          </a:p>
          <a:p>
            <a:pPr algn="just"/>
            <a:r>
              <a:rPr lang="en-US" sz="3600" b="1" dirty="0">
                <a:latin typeface="Times New Roman" panose="02020603050405020304" pitchFamily="18" charset="0"/>
                <a:ea typeface="AvantGarde" panose="00000400000000000000" pitchFamily="2" charset="0"/>
                <a:cs typeface="Times New Roman" panose="02020603050405020304" pitchFamily="18" charset="0"/>
              </a:rPr>
              <a:t>- </a:t>
            </a:r>
            <a:r>
              <a:rPr lang="vi-VN" sz="3600" b="1" dirty="0">
                <a:latin typeface="Times New Roman" panose="02020603050405020304" pitchFamily="18" charset="0"/>
                <a:ea typeface="AvantGarde" panose="00000400000000000000" pitchFamily="2" charset="0"/>
                <a:cs typeface="Times New Roman" panose="02020603050405020304" pitchFamily="18" charset="0"/>
              </a:rPr>
              <a:t>Giúp đ</a:t>
            </a:r>
            <a:r>
              <a:rPr lang="en-US" sz="3600" b="1" dirty="0">
                <a:latin typeface="Times New Roman" panose="02020603050405020304" pitchFamily="18" charset="0"/>
                <a:ea typeface="AvantGarde" panose="00000400000000000000" pitchFamily="2" charset="0"/>
                <a:cs typeface="Times New Roman" panose="02020603050405020304" pitchFamily="18" charset="0"/>
              </a:rPr>
              <a:t>ỡ</a:t>
            </a:r>
            <a:r>
              <a:rPr lang="vi-VN" sz="3600" b="1" dirty="0">
                <a:latin typeface="Times New Roman" panose="02020603050405020304" pitchFamily="18" charset="0"/>
                <a:ea typeface="AvantGarde" panose="00000400000000000000" pitchFamily="2" charset="0"/>
                <a:cs typeface="Times New Roman" panose="02020603050405020304" pitchFamily="18" charset="0"/>
              </a:rPr>
              <a:t> bạn bè trong học tập.</a:t>
            </a:r>
          </a:p>
        </p:txBody>
      </p:sp>
      <p:sp>
        <p:nvSpPr>
          <p:cNvPr id="2" name="TextBox 1">
            <a:extLst>
              <a:ext uri="{FF2B5EF4-FFF2-40B4-BE49-F238E27FC236}">
                <a16:creationId xmlns:a16="http://schemas.microsoft.com/office/drawing/2014/main" xmlns="" id="{3A19CC58-D9D1-8F6C-6FBC-B4CFFE82E956}"/>
              </a:ext>
            </a:extLst>
          </p:cNvPr>
          <p:cNvSpPr txBox="1"/>
          <p:nvPr/>
        </p:nvSpPr>
        <p:spPr>
          <a:xfrm>
            <a:off x="1508918" y="5334001"/>
            <a:ext cx="12990187" cy="2308324"/>
          </a:xfrm>
          <a:prstGeom prst="rect">
            <a:avLst/>
          </a:prstGeom>
          <a:noFill/>
        </p:spPr>
        <p:txBody>
          <a:bodyPr wrap="square" rtlCol="0">
            <a:spAutoFit/>
          </a:bodyPr>
          <a:lstStyle/>
          <a:p>
            <a:r>
              <a:rPr lang="en-US" sz="3600" b="1" dirty="0">
                <a:solidFill>
                  <a:srgbClr val="3333FF"/>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Mỗi</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truyền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thống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riêng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Mỗi</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hãy</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giữ</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gìn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phát</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huy</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truyền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thống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đó</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và</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góp</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phần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xây</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dựng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lớn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mạnh</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hơn</a:t>
            </a:r>
            <a:r>
              <a:rPr lang="en-US" sz="36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10286723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10290</TotalTime>
  <Words>282</Words>
  <Application>Microsoft Office PowerPoint</Application>
  <PresentationFormat>Custom</PresentationFormat>
  <Paragraphs>22</Paragraphs>
  <Slides>14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#9Slide05 Brannboll Ny</vt:lpstr>
      <vt:lpstr>Arial</vt:lpstr>
      <vt:lpstr>AvantGarde</vt:lpstr>
      <vt:lpstr>Calibri</vt:lpstr>
      <vt:lpstr>Calibri Light</vt:lpstr>
      <vt:lpstr>FrankRuehl</vt:lpstr>
      <vt:lpstr>SVN-Anastasia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1186</cp:revision>
  <dcterms:created xsi:type="dcterms:W3CDTF">2008-09-09T22:52:10Z</dcterms:created>
  <dcterms:modified xsi:type="dcterms:W3CDTF">2022-10-10T10:27:54Z</dcterms:modified>
</cp:coreProperties>
</file>