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256" r:id="rId5"/>
    <p:sldId id="301" r:id="rId6"/>
    <p:sldId id="300" r:id="rId7"/>
    <p:sldId id="258" r:id="rId8"/>
    <p:sldId id="260" r:id="rId9"/>
    <p:sldId id="261" r:id="rId10"/>
    <p:sldId id="303" r:id="rId11"/>
    <p:sldId id="265" r:id="rId12"/>
    <p:sldId id="264" r:id="rId13"/>
    <p:sldId id="305" r:id="rId14"/>
    <p:sldId id="304" r:id="rId15"/>
    <p:sldId id="306" r:id="rId16"/>
    <p:sldId id="307" r:id="rId17"/>
    <p:sldId id="308" r:id="rId18"/>
    <p:sldId id="309" r:id="rId19"/>
    <p:sldId id="310" r:id="rId20"/>
    <p:sldId id="311" r:id="rId21"/>
    <p:sldId id="269" r:id="rId22"/>
    <p:sldId id="266" r:id="rId23"/>
    <p:sldId id="270" r:id="rId24"/>
    <p:sldId id="312" r:id="rId25"/>
    <p:sldId id="272" r:id="rId26"/>
    <p:sldId id="313" r:id="rId27"/>
    <p:sldId id="273" r:id="rId28"/>
    <p:sldId id="275" r:id="rId29"/>
    <p:sldId id="314" r:id="rId30"/>
    <p:sldId id="315" r:id="rId31"/>
    <p:sldId id="291" r:id="rId32"/>
    <p:sldId id="278" r:id="rId33"/>
    <p:sldId id="316" r:id="rId34"/>
    <p:sldId id="317" r:id="rId35"/>
    <p:sldId id="31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FF99"/>
    <a:srgbClr val="FFCCFF"/>
    <a:srgbClr val="99CCFF"/>
    <a:srgbClr val="CC99FF"/>
    <a:srgbClr val="FF99CC"/>
    <a:srgbClr val="FFFFFF"/>
    <a:srgbClr val="EAEAEA"/>
    <a:srgbClr val="FFFFCC"/>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9" autoAdjust="0"/>
    <p:restoredTop sz="94660"/>
  </p:normalViewPr>
  <p:slideViewPr>
    <p:cSldViewPr snapToGrid="0">
      <p:cViewPr varScale="1">
        <p:scale>
          <a:sx n="63" d="100"/>
          <a:sy n="63" d="100"/>
        </p:scale>
        <p:origin x="80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36A11C-9BBA-4DA5-A576-DA3FF68E2598}"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36A11C-9BBA-4DA5-A576-DA3FF68E2598}"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2023/11/15</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cstate="screen">
            <a:extLst>
              <a:ext uri="{28A0092B-C50C-407E-A947-70E740481C1C}">
                <a14:useLocalDpi xmlns:a14="http://schemas.microsoft.com/office/drawing/2010/main"/>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36A11C-9BBA-4DA5-A576-DA3FF68E2598}" type="datetimeFigureOut">
              <a:rPr lang="en-US" smtClean="0"/>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36A11C-9BBA-4DA5-A576-DA3FF68E2598}" type="datetimeFigureOut">
              <a:rPr lang="en-US" smtClean="0"/>
              <a:t>15/11/2023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36A11C-9BBA-4DA5-A576-DA3FF68E2598}" type="datetimeFigureOut">
              <a:rPr lang="en-US" smtClean="0"/>
              <a:t>15/11/2023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15/11/2023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15/11/2023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15/11/2023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39.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png"/><Relationship Id="rId1" Type="http://schemas.openxmlformats.org/officeDocument/2006/relationships/slideLayout" Target="../slideLayouts/slideLayout3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37.xml"/><Relationship Id="rId5" Type="http://schemas.microsoft.com/office/2007/relationships/hdphoto" Target="../media/hdphoto8.wdp"/><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2.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9.wdp"/><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8.png"/><Relationship Id="rId2" Type="http://schemas.openxmlformats.org/officeDocument/2006/relationships/image" Target="../media/image16.gif"/><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p:cNvGrpSpPr/>
          <p:nvPr/>
        </p:nvGrpSpPr>
        <p:grpSpPr>
          <a:xfrm>
            <a:off x="2042868" y="1829798"/>
            <a:ext cx="2649693" cy="1456788"/>
            <a:chOff x="1828052" y="2024192"/>
            <a:chExt cx="2649693" cy="1456788"/>
          </a:xfrm>
        </p:grpSpPr>
        <p:sp>
          <p:nvSpPr>
            <p:cNvPr id="23" name="Flowchart: Connector 22"/>
            <p:cNvSpPr/>
            <p:nvPr/>
          </p:nvSpPr>
          <p:spPr>
            <a:xfrm>
              <a:off x="2476745" y="2024192"/>
              <a:ext cx="1388410" cy="1333072"/>
            </a:xfrm>
            <a:prstGeom prst="flowChartConnector">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766A65-AB59-44B3-F82A-2DEA307661EB}"/>
                </a:ext>
              </a:extLst>
            </p:cNvPr>
            <p:cNvSpPr txBox="1"/>
            <p:nvPr/>
          </p:nvSpPr>
          <p:spPr>
            <a:xfrm>
              <a:off x="1828052" y="2157541"/>
              <a:ext cx="2649693" cy="1323439"/>
            </a:xfrm>
            <a:prstGeom prst="rect">
              <a:avLst/>
            </a:prstGeom>
            <a:noFill/>
          </p:spPr>
          <p:txBody>
            <a:bodyPr wrap="square" rtlCol="0">
              <a:spAutoFit/>
            </a:bodyPr>
            <a:lstStyle/>
            <a:p>
              <a:pPr algn="ctr">
                <a:buClr>
                  <a:srgbClr val="000000"/>
                </a:buClr>
                <a:buFont typeface="Arial"/>
                <a:buNone/>
              </a:pPr>
              <a:r>
                <a:rPr lang="en-US" sz="40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p>
            <a:p>
              <a:pPr algn="ctr">
                <a:buClr>
                  <a:srgbClr val="000000"/>
                </a:buClr>
                <a:buFont typeface="Arial"/>
                <a:buNone/>
              </a:pPr>
              <a:r>
                <a:rPr lang="en-US"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20</a:t>
              </a:r>
              <a:endParaRPr lang="id-ID" sz="40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grpSp>
        <p:nvGrpSpPr>
          <p:cNvPr id="17" name="Group 16"/>
          <p:cNvGrpSpPr/>
          <p:nvPr/>
        </p:nvGrpSpPr>
        <p:grpSpPr>
          <a:xfrm>
            <a:off x="2195270" y="260138"/>
            <a:ext cx="7986955" cy="1569660"/>
            <a:chOff x="2195270" y="260138"/>
            <a:chExt cx="7986955" cy="1569660"/>
          </a:xfrm>
        </p:grpSpPr>
        <p:sp>
          <p:nvSpPr>
            <p:cNvPr id="16" name="Flowchart: Terminator 15"/>
            <p:cNvSpPr/>
            <p:nvPr/>
          </p:nvSpPr>
          <p:spPr>
            <a:xfrm>
              <a:off x="2195270" y="260138"/>
              <a:ext cx="7986955" cy="1436311"/>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24727" y="260138"/>
              <a:ext cx="7324441" cy="1569660"/>
            </a:xfrm>
            <a:prstGeom prst="rect">
              <a:avLst/>
            </a:prstGeom>
            <a:noFill/>
          </p:spPr>
          <p:txBody>
            <a:bodyPr wrap="none" rtlCol="0">
              <a:spAutoFit/>
            </a:bodyPr>
            <a:lstStyle/>
            <a:p>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Thứ</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ngày</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tháng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năm</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2022</a:t>
              </a:r>
            </a:p>
            <a:p>
              <a:pPr algn="ct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Tiếng</a:t>
              </a:r>
              <a:r>
                <a:rPr lang="en-US" sz="4800" b="1" dirty="0">
                  <a:ln w="0"/>
                  <a:solidFill>
                    <a:srgbClr val="FF0000"/>
                  </a:solidFill>
                  <a:effectLst>
                    <a:outerShdw blurRad="38100" dist="25400" dir="5400000" algn="ctr" rotWithShape="0">
                      <a:srgbClr val="6E747A">
                        <a:alpha val="43000"/>
                      </a:srgbClr>
                    </a:outerShdw>
                  </a:effectLst>
                  <a:latin typeface="Great Vibes" pitchFamily="2" charset="0"/>
                </a:rPr>
                <a:t> </a:t>
              </a:r>
              <a:r>
                <a:rPr lang="en-US" sz="4800" b="1" dirty="0" err="1">
                  <a:ln w="0"/>
                  <a:solidFill>
                    <a:srgbClr val="FF0000"/>
                  </a:solidFill>
                  <a:effectLst>
                    <a:outerShdw blurRad="38100" dist="25400" dir="5400000" algn="ctr" rotWithShape="0">
                      <a:srgbClr val="6E747A">
                        <a:alpha val="43000"/>
                      </a:srgbClr>
                    </a:outerShdw>
                  </a:effectLst>
                  <a:latin typeface="Great Vibes" pitchFamily="2" charset="0"/>
                </a:rPr>
                <a:t>Việt</a:t>
              </a:r>
              <a:endParaRPr lang="en-US" sz="4800" b="1" dirty="0">
                <a:ln w="0"/>
                <a:solidFill>
                  <a:srgbClr val="FF0000"/>
                </a:solidFill>
                <a:effectLst>
                  <a:outerShdw blurRad="38100" dist="25400" dir="5400000" algn="ctr" rotWithShape="0">
                    <a:srgbClr val="6E747A">
                      <a:alpha val="43000"/>
                    </a:srgbClr>
                  </a:outerShdw>
                </a:effectLst>
                <a:latin typeface="Great Vibes" pitchFamily="2" charset="0"/>
              </a:endParaRPr>
            </a:p>
          </p:txBody>
        </p:sp>
      </p:grpSp>
      <p:sp>
        <p:nvSpPr>
          <p:cNvPr id="20" name="Wave 19"/>
          <p:cNvSpPr/>
          <p:nvPr/>
        </p:nvSpPr>
        <p:spPr>
          <a:xfrm>
            <a:off x="3886200" y="1829798"/>
            <a:ext cx="5179684" cy="1369598"/>
          </a:xfrm>
          <a:prstGeom prst="wave">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276725" y="2157540"/>
            <a:ext cx="4524332" cy="671243"/>
          </a:xfrm>
          <a:prstGeom prst="rect">
            <a:avLst/>
          </a:prstGeom>
          <a:solidFill>
            <a:srgbClr val="99FF66"/>
          </a:solidFill>
        </p:spPr>
        <p:txBody>
          <a:bodyPr wrap="none" rtlCol="0">
            <a:prstTxWarp prst="textWave1">
              <a:avLst/>
            </a:prstTxWarp>
            <a:spAutoFit/>
          </a:bodyPr>
          <a:lstStyle/>
          <a:p>
            <a:r>
              <a:rPr lang="en-US" sz="3200" dirty="0">
                <a:ln w="0"/>
                <a:solidFill>
                  <a:srgbClr val="0099FF"/>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TRÒ </a:t>
            </a:r>
            <a:r>
              <a:rPr lang="en-US" sz="3200" dirty="0">
                <a:ln w="0"/>
                <a:solidFill>
                  <a:srgbClr val="FF66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 </a:t>
            </a:r>
            <a:r>
              <a:rPr lang="en-US" sz="3200" dirty="0">
                <a:ln w="0"/>
                <a:solidFill>
                  <a:srgbClr val="FF3399"/>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CÙNG</a:t>
            </a:r>
            <a:r>
              <a:rPr lang="en-US" sz="320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a:ln w="0"/>
                <a:solidFill>
                  <a:srgbClr val="008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MẸ</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9688" b="92813" l="0" r="93906">
                        <a14:foregroundMark x1="20781" y1="80938" x2="20781" y2="80938"/>
                        <a14:foregroundMark x1="54844" y1="80781" x2="54844" y2="80781"/>
                        <a14:foregroundMark x1="53281" y1="81406" x2="53281" y2="81406"/>
                        <a14:foregroundMark x1="80625" y1="80000" x2="80625" y2="80000"/>
                      </a14:backgroundRemoval>
                    </a14:imgEffect>
                  </a14:imgLayer>
                </a14:imgProps>
              </a:ext>
            </a:extLst>
          </a:blip>
          <a:stretch>
            <a:fillRect/>
          </a:stretch>
        </p:blipFill>
        <p:spPr>
          <a:xfrm>
            <a:off x="3219450" y="2225801"/>
            <a:ext cx="5076985" cy="5076985"/>
          </a:xfrm>
          <a:prstGeom prst="rect">
            <a:avLst/>
          </a:prstGeom>
        </p:spPr>
      </p:pic>
    </p:spTree>
    <p:extLst>
      <p:ext uri="{BB962C8B-B14F-4D97-AF65-F5344CB8AC3E}">
        <p14:creationId xmlns:p14="http://schemas.microsoft.com/office/powerpoint/2010/main" val="8240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77914" y="17547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8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573964"/>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87306" y="82134"/>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Chia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6447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dirty="0">
                <a:solidFill>
                  <a:srgbClr val="002060"/>
                </a:solidFill>
                <a:latin typeface="Cambria" panose="02040503050406030204" pitchFamily="18" charset="0"/>
                <a:ea typeface="Cambria" panose="02040503050406030204" pitchFamily="18" charset="0"/>
              </a:rPr>
              <a:t>e</a:t>
            </a:r>
            <a:r>
              <a:rPr lang="vi-VN" dirty="0">
                <a:solidFill>
                  <a:srgbClr val="002060"/>
                </a:solidFill>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
        <p:nvSpPr>
          <p:cNvPr id="22" name="TextBox 21">
            <a:extLst>
              <a:ext uri="{FF2B5EF4-FFF2-40B4-BE49-F238E27FC236}">
                <a16:creationId xmlns:a16="http://schemas.microsoft.com/office/drawing/2014/main" id="{874923DD-2CD3-2D7E-2162-E433FE8F2CFE}"/>
              </a:ext>
            </a:extLst>
          </p:cNvPr>
          <p:cNvSpPr txBox="1"/>
          <p:nvPr/>
        </p:nvSpPr>
        <p:spPr>
          <a:xfrm>
            <a:off x="244011" y="44083"/>
            <a:ext cx="2034350"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407301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160458" y="57609"/>
            <a:ext cx="2152974" cy="1055608"/>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377729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0" y="30208"/>
            <a:ext cx="2901789" cy="987504"/>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nối</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tiếp</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đoạn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theo</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nhóm</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41741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49081"/>
            <a:ext cx="2932430" cy="1097375"/>
          </a:xfrm>
          <a:prstGeom prst="rect">
            <a:avLst/>
          </a:prstGeom>
        </p:spPr>
      </p:pic>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Tree>
    <p:extLst>
      <p:ext uri="{BB962C8B-B14F-4D97-AF65-F5344CB8AC3E}">
        <p14:creationId xmlns:p14="http://schemas.microsoft.com/office/powerpoint/2010/main" val="34015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74923DD-2CD3-2D7E-2162-E433FE8F2CFE}"/>
              </a:ext>
            </a:extLst>
          </p:cNvPr>
          <p:cNvSpPr txBox="1"/>
          <p:nvPr/>
        </p:nvSpPr>
        <p:spPr>
          <a:xfrm>
            <a:off x="172310" y="286550"/>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6" name="Rectangle 15"/>
          <p:cNvSpPr/>
          <p:nvPr/>
        </p:nvSpPr>
        <p:spPr>
          <a:xfrm>
            <a:off x="0" y="4016095"/>
            <a:ext cx="12192000" cy="2176020"/>
          </a:xfrm>
          <a:prstGeom prst="rect">
            <a:avLst/>
          </a:prstGeom>
          <a:solidFill>
            <a:schemeClr val="accent4">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6" name="Rectangle 5"/>
          <p:cNvSpPr/>
          <p:nvPr/>
        </p:nvSpPr>
        <p:spPr>
          <a:xfrm>
            <a:off x="0" y="1245734"/>
            <a:ext cx="12192000" cy="2770361"/>
          </a:xfrm>
          <a:prstGeom prst="rect">
            <a:avLst/>
          </a:prstGeom>
          <a:solidFill>
            <a:srgbClr val="CCFF66">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461962" y="1473757"/>
            <a:ext cx="11268075" cy="24096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endParaRPr lang="vi-VN"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83200" y="1274579"/>
            <a:ext cx="851094" cy="584334"/>
            <a:chOff x="38098" y="839305"/>
            <a:chExt cx="851094" cy="584334"/>
          </a:xfrm>
        </p:grpSpPr>
        <p:pic>
          <p:nvPicPr>
            <p:cNvPr id="9" name="Picture 8">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0" name="TextBox 9">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sp>
        <p:nvSpPr>
          <p:cNvPr id="4" name="Rectangle 3"/>
          <p:cNvSpPr/>
          <p:nvPr/>
        </p:nvSpPr>
        <p:spPr>
          <a:xfrm>
            <a:off x="395169" y="4244117"/>
            <a:ext cx="11198901" cy="1815882"/>
          </a:xfrm>
          <a:prstGeom prst="rect">
            <a:avLst/>
          </a:prstGeom>
        </p:spPr>
        <p:txBody>
          <a:bodyPr wrap="square">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grpSp>
        <p:nvGrpSpPr>
          <p:cNvPr id="19" name="Group 18"/>
          <p:cNvGrpSpPr/>
          <p:nvPr/>
        </p:nvGrpSpPr>
        <p:grpSpPr>
          <a:xfrm>
            <a:off x="410092" y="4162137"/>
            <a:ext cx="851094" cy="584334"/>
            <a:chOff x="38098" y="839305"/>
            <a:chExt cx="851094" cy="584334"/>
          </a:xfrm>
        </p:grpSpPr>
        <p:pic>
          <p:nvPicPr>
            <p:cNvPr id="20" name="Picture 19">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21" name="TextBox 20">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p>
          </p:txBody>
        </p:sp>
      </p:grpSp>
    </p:spTree>
    <p:extLst>
      <p:ext uri="{BB962C8B-B14F-4D97-AF65-F5344CB8AC3E}">
        <p14:creationId xmlns:p14="http://schemas.microsoft.com/office/powerpoint/2010/main" val="8002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428132"/>
            <a:ext cx="12192000" cy="4552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927135"/>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6"/>
            <a:ext cx="6834140" cy="1358244"/>
            <a:chOff x="2678930" y="-18105"/>
            <a:chExt cx="6834140" cy="1109785"/>
          </a:xfrm>
        </p:grpSpPr>
        <p:sp>
          <p:nvSpPr>
            <p:cNvPr id="9" name="Cloud 8"/>
            <p:cNvSpPr/>
            <p:nvPr/>
          </p:nvSpPr>
          <p:spPr>
            <a:xfrm>
              <a:off x="2678930" y="-18105"/>
              <a:ext cx="6834140" cy="1109785"/>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675990" y="166128"/>
              <a:ext cx="4840020" cy="606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28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28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28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grpSp>
        <p:nvGrpSpPr>
          <p:cNvPr id="11" name="Group 10"/>
          <p:cNvGrpSpPr/>
          <p:nvPr/>
        </p:nvGrpSpPr>
        <p:grpSpPr>
          <a:xfrm>
            <a:off x="493512" y="1839140"/>
            <a:ext cx="851094" cy="584334"/>
            <a:chOff x="38098" y="839305"/>
            <a:chExt cx="851094" cy="584334"/>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 y="839306"/>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89522" y="839305"/>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p>
          </p:txBody>
        </p:sp>
      </p:grpSp>
      <p:sp>
        <p:nvSpPr>
          <p:cNvPr id="14" name="TextBox 13">
            <a:extLst>
              <a:ext uri="{FF2B5EF4-FFF2-40B4-BE49-F238E27FC236}">
                <a16:creationId xmlns:a16="http://schemas.microsoft.com/office/drawing/2014/main" id="{874923DD-2CD3-2D7E-2162-E433FE8F2CFE}"/>
              </a:ext>
            </a:extLst>
          </p:cNvPr>
          <p:cNvSpPr txBox="1"/>
          <p:nvPr/>
        </p:nvSpPr>
        <p:spPr>
          <a:xfrm>
            <a:off x="91296" y="361386"/>
            <a:ext cx="2506620" cy="544830"/>
          </a:xfrm>
          <a:prstGeom prst="roundRect">
            <a:avLst/>
          </a:prstGeom>
          <a:solidFill>
            <a:srgbClr val="FFFFCC"/>
          </a:solidFill>
          <a:ln w="28575">
            <a:solidFill>
              <a:srgbClr val="217875"/>
            </a:solidFill>
            <a:prstDash val="sysDash"/>
          </a:ln>
        </p:spPr>
        <p:txBody>
          <a:bodyPr wrap="square">
            <a:spAutoFit/>
          </a:bodyPr>
          <a:lstStyle/>
          <a:p>
            <a:pPr algn="ctr" defTabSz="609539"/>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Đọc</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toàn</a:t>
            </a:r>
            <a:r>
              <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6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bài</a:t>
            </a:r>
            <a:endParaRPr lang="en-US" sz="26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Tree>
    <p:extLst>
      <p:ext uri="{BB962C8B-B14F-4D97-AF65-F5344CB8AC3E}">
        <p14:creationId xmlns:p14="http://schemas.microsoft.com/office/powerpoint/2010/main" val="14661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2" name="Picture 1"/>
          <p:cNvPicPr>
            <a:picLocks noChangeAspect="1"/>
          </p:cNvPicPr>
          <p:nvPr/>
        </p:nvPicPr>
        <p:blipFill>
          <a:blip r:embed="rId6"/>
          <a:stretch>
            <a:fillRect/>
          </a:stretch>
        </p:blipFill>
        <p:spPr>
          <a:xfrm>
            <a:off x="11208376" y="51868"/>
            <a:ext cx="920576" cy="835224"/>
          </a:xfrm>
          <a:prstGeom prst="rect">
            <a:avLst/>
          </a:prstGeom>
        </p:spPr>
      </p:pic>
      <p:pic>
        <p:nvPicPr>
          <p:cNvPr id="9" name="Picture 8"/>
          <p:cNvPicPr>
            <a:picLocks noChangeAspect="1"/>
          </p:cNvPicPr>
          <p:nvPr/>
        </p:nvPicPr>
        <p:blipFill>
          <a:blip r:embed="rId7"/>
          <a:stretch>
            <a:fillRect/>
          </a:stretch>
        </p:blipFill>
        <p:spPr>
          <a:xfrm>
            <a:off x="2758269" y="374904"/>
            <a:ext cx="6513747" cy="2231136"/>
          </a:xfrm>
          <a:prstGeom prst="rect">
            <a:avLst/>
          </a:prstGeom>
        </p:spPr>
      </p:pic>
      <p:sp>
        <p:nvSpPr>
          <p:cNvPr id="10" name="Rectangle 9"/>
          <p:cNvSpPr/>
          <p:nvPr/>
        </p:nvSpPr>
        <p:spPr>
          <a:xfrm>
            <a:off x="3247191" y="1123714"/>
            <a:ext cx="5825634" cy="769441"/>
          </a:xfrm>
          <a:prstGeom prst="rect">
            <a:avLst/>
          </a:prstGeom>
        </p:spPr>
        <p:txBody>
          <a:bodyPr wrap="none">
            <a:spAutoFit/>
          </a:bodyPr>
          <a:lstStyle/>
          <a:p>
            <a:pPr lvl="0" algn="ctr"/>
            <a:r>
              <a:rPr lang="en-US" sz="4400" dirty="0">
                <a:solidFill>
                  <a:srgbClr val="C00000"/>
                </a:solidFill>
                <a:latin typeface="Sigmar One" panose="00000500000000000000" pitchFamily="2" charset="0"/>
              </a:rPr>
              <a:t>TRẢ LỜI CÂU HỎI</a:t>
            </a:r>
          </a:p>
        </p:txBody>
      </p:sp>
    </p:spTree>
    <p:extLst>
      <p:ext uri="{BB962C8B-B14F-4D97-AF65-F5344CB8AC3E}">
        <p14:creationId xmlns:p14="http://schemas.microsoft.com/office/powerpoint/2010/main" val="2524241982"/>
      </p:ext>
    </p:extLst>
  </p:cSld>
  <p:clrMapOvr>
    <a:masterClrMapping/>
  </p:clrMapOvr>
  <p:timing>
    <p:tnLst>
      <p:par>
        <p:cTn id="1" dur="indefinite" restart="never" nodeType="tmRoot">
          <p:childTnLst>
            <p:audio>
              <p:cMediaNode vol="80000" numSld="50">
                <p:cTn id="2"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3234"/>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b="1" dirty="0">
                <a:solidFill>
                  <a:srgbClr val="000000"/>
                </a:solidFill>
                <a:latin typeface="OpenSansBold"/>
              </a:rPr>
              <a:t>     </a:t>
            </a:r>
            <a:endParaRPr lang="en-US" sz="2800" dirty="0">
              <a:solidFill>
                <a:schemeClr val="tx1"/>
              </a:solidFill>
            </a:endParaRPr>
          </a:p>
        </p:txBody>
      </p:sp>
      <p:grpSp>
        <p:nvGrpSpPr>
          <p:cNvPr id="5" name="Group 4"/>
          <p:cNvGrpSpPr/>
          <p:nvPr/>
        </p:nvGrpSpPr>
        <p:grpSpPr>
          <a:xfrm>
            <a:off x="1667652" y="1417878"/>
            <a:ext cx="8856695" cy="1243217"/>
            <a:chOff x="1811455" y="1797923"/>
            <a:chExt cx="8856695" cy="1243217"/>
          </a:xfrm>
        </p:grpSpPr>
        <p:sp>
          <p:nvSpPr>
            <p:cNvPr id="4" name="Wave 3"/>
            <p:cNvSpPr/>
            <p:nvPr/>
          </p:nvSpPr>
          <p:spPr>
            <a:xfrm>
              <a:off x="1811455" y="1797923"/>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33725" y="2218563"/>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a:t>
              </a:r>
              <a:r>
                <a:rPr lang="en-US" sz="2400" b="1" dirty="0" err="1">
                  <a:solidFill>
                    <a:srgbClr val="FF0000"/>
                  </a:solidFill>
                  <a:latin typeface="Cambria" panose="02040503050406030204" pitchFamily="18" charset="0"/>
                  <a:ea typeface="Cambria" panose="02040503050406030204" pitchFamily="18" charset="0"/>
                </a:rPr>
                <a:t>lướt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toàn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bài</a:t>
              </a:r>
              <a:r>
                <a:rPr lang="vi-VN" sz="2400" b="1" dirty="0">
                  <a:solidFill>
                    <a:srgbClr val="FF0000"/>
                  </a:solidFill>
                  <a:latin typeface="Cambria" panose="02040503050406030204" pitchFamily="18" charset="0"/>
                  <a:ea typeface="Cambria" panose="02040503050406030204" pitchFamily="18" charset="0"/>
                </a:rPr>
                <a:t> để trả lời câu hỏi.</a:t>
              </a:r>
              <a:endParaRPr lang="en-US" sz="2400" b="1" dirty="0">
                <a:solidFill>
                  <a:srgbClr val="FF0000"/>
                </a:solidFill>
                <a:latin typeface="Great Vibes" pitchFamily="2" charset="0"/>
                <a:ea typeface="Cambria" panose="02040503050406030204" pitchFamily="18" charset="0"/>
              </a:endParaRPr>
            </a:p>
          </p:txBody>
        </p:sp>
      </p:grpSp>
      <p:grpSp>
        <p:nvGrpSpPr>
          <p:cNvPr id="23" name="Group 22"/>
          <p:cNvGrpSpPr/>
          <p:nvPr/>
        </p:nvGrpSpPr>
        <p:grpSpPr>
          <a:xfrm>
            <a:off x="2226706" y="2069350"/>
            <a:ext cx="8297641" cy="1339119"/>
            <a:chOff x="3293854" y="3214948"/>
            <a:chExt cx="6155622" cy="1799532"/>
          </a:xfrm>
        </p:grpSpPr>
        <p:sp>
          <p:nvSpPr>
            <p:cNvPr id="22" name="Rounded Rectangle 21"/>
            <p:cNvSpPr/>
            <p:nvPr/>
          </p:nvSpPr>
          <p:spPr>
            <a:xfrm>
              <a:off x="3293854" y="3214948"/>
              <a:ext cx="5620888" cy="1799532"/>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53476" y="3236020"/>
              <a:ext cx="6096000" cy="1447585"/>
            </a:xfrm>
            <a:prstGeom prst="rect">
              <a:avLst/>
            </a:prstGeom>
          </p:spPr>
          <p:txBody>
            <a:bodyPr>
              <a:spAutoFit/>
            </a:bodyPr>
            <a:lstStyle/>
            <a:p>
              <a:r>
                <a:rPr lang="en-US" sz="3200" b="1" dirty="0">
                  <a:solidFill>
                    <a:srgbClr val="002060"/>
                  </a:solidFill>
                  <a:latin typeface="Cambria" panose="02040503050406030204" pitchFamily="18" charset="0"/>
                  <a:ea typeface="Cambria" panose="02040503050406030204" pitchFamily="18" charset="0"/>
                </a:rPr>
                <a:t>“</a:t>
              </a:r>
              <a:r>
                <a:rPr lang="vi-VN" sz="3200" b="1" dirty="0">
                  <a:solidFill>
                    <a:srgbClr val="002060"/>
                  </a:solidFill>
                  <a:latin typeface="Cambria" panose="02040503050406030204" pitchFamily="18" charset="0"/>
                  <a:ea typeface="Cambria" panose="02040503050406030204" pitchFamily="18" charset="0"/>
                </a:rPr>
                <a:t>Những câu chuyện của ba mẹ con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grpSp>
      <p:sp>
        <p:nvSpPr>
          <p:cNvPr id="26" name="Wave 25"/>
          <p:cNvSpPr/>
          <p:nvPr/>
        </p:nvSpPr>
        <p:spPr>
          <a:xfrm>
            <a:off x="274312" y="21386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1</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7" name="Rectangle 6"/>
          <p:cNvSpPr/>
          <p:nvPr/>
        </p:nvSpPr>
        <p:spPr>
          <a:xfrm>
            <a:off x="1869958" y="241384"/>
            <a:ext cx="8869328" cy="1077218"/>
          </a:xfrm>
          <a:prstGeom prst="rect">
            <a:avLst/>
          </a:prstGeom>
        </p:spPr>
        <p:txBody>
          <a:bodyPr wrap="square">
            <a:spAutoFit/>
          </a:bodyPr>
          <a:lstStyle/>
          <a:p>
            <a:pPr algn="just"/>
            <a:r>
              <a:rPr lang="vi-VN" sz="3200" b="1" dirty="0">
                <a:solidFill>
                  <a:prstClr val="black"/>
                </a:solidFill>
                <a:latin typeface="Nunito Black" pitchFamily="2" charset="0"/>
              </a:rPr>
              <a:t>Chi tiết nào cho thấy ba mẹ con Thư rất thích trò chuyện với nhau trước khi đi ngủ?</a:t>
            </a:r>
            <a:endParaRPr lang="en-US" sz="2000" dirty="0"/>
          </a:p>
        </p:txBody>
      </p:sp>
      <p:grpSp>
        <p:nvGrpSpPr>
          <p:cNvPr id="10" name="Group 9"/>
          <p:cNvGrpSpPr/>
          <p:nvPr/>
        </p:nvGrpSpPr>
        <p:grpSpPr>
          <a:xfrm>
            <a:off x="805034" y="3607910"/>
            <a:ext cx="10580914" cy="1339119"/>
            <a:chOff x="1246910" y="4160186"/>
            <a:chExt cx="10580914" cy="1339119"/>
          </a:xfrm>
        </p:grpSpPr>
        <p:sp>
          <p:nvSpPr>
            <p:cNvPr id="20" name="Rounded Rectangle 19"/>
            <p:cNvSpPr/>
            <p:nvPr/>
          </p:nvSpPr>
          <p:spPr>
            <a:xfrm>
              <a:off x="1246910" y="4160186"/>
              <a:ext cx="10580914" cy="1339119"/>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389412" y="4298976"/>
              <a:ext cx="10307184" cy="1077218"/>
            </a:xfrm>
            <a:prstGeom prst="rect">
              <a:avLst/>
            </a:prstGeom>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Nhưng đôi khi chính mẹ nấn ná nghe chuyện của con, làm năm phút cứ được cộng thêm mãi.</a:t>
              </a:r>
              <a:r>
                <a:rPr lang="en-US" sz="3200" b="1" dirty="0">
                  <a:solidFill>
                    <a:srgbClr val="002060"/>
                  </a:solidFill>
                  <a:latin typeface="Cambria" panose="02040503050406030204" pitchFamily="18" charset="0"/>
                  <a:ea typeface="Cambria" panose="02040503050406030204" pitchFamily="18" charset="0"/>
                </a:rPr>
                <a:t>”</a:t>
              </a:r>
            </a:p>
          </p:txBody>
        </p:sp>
      </p:grpSp>
      <p:grpSp>
        <p:nvGrpSpPr>
          <p:cNvPr id="12" name="Group 11"/>
          <p:cNvGrpSpPr/>
          <p:nvPr/>
        </p:nvGrpSpPr>
        <p:grpSpPr>
          <a:xfrm>
            <a:off x="2307075" y="5146470"/>
            <a:ext cx="7576832" cy="814688"/>
            <a:chOff x="2022846" y="5396107"/>
            <a:chExt cx="7576832" cy="814688"/>
          </a:xfrm>
        </p:grpSpPr>
        <p:sp>
          <p:nvSpPr>
            <p:cNvPr id="24" name="Rounded Rectangle 23"/>
            <p:cNvSpPr/>
            <p:nvPr/>
          </p:nvSpPr>
          <p:spPr>
            <a:xfrm>
              <a:off x="2022846" y="5396107"/>
              <a:ext cx="7576832" cy="814688"/>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6706" y="5534765"/>
              <a:ext cx="6929076" cy="584775"/>
            </a:xfrm>
            <a:prstGeom prst="rect">
              <a:avLst/>
            </a:prstGeom>
          </p:spPr>
          <p:txBody>
            <a:bodyPr wrap="none">
              <a:spAutoFit/>
            </a:bodyPr>
            <a:lstStyle/>
            <a:p>
              <a:r>
                <a:rPr lang="vi-VN" sz="3200" b="1" dirty="0">
                  <a:solidFill>
                    <a:srgbClr val="002060"/>
                  </a:solidFill>
                  <a:latin typeface="Cambria" panose="02040503050406030204" pitchFamily="18" charset="0"/>
                  <a:ea typeface="Cambria" panose="02040503050406030204" pitchFamily="18" charset="0"/>
                </a:rPr>
                <a:t>Ba mẹ con rúc rích mãi không chán. </a:t>
              </a:r>
              <a:endParaRPr lang="en-US" sz="2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56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loud 6"/>
          <p:cNvSpPr/>
          <p:nvPr/>
        </p:nvSpPr>
        <p:spPr>
          <a:xfrm>
            <a:off x="3905250" y="2544101"/>
            <a:ext cx="3800475" cy="161925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4" name="TextBox 3"/>
          <p:cNvSpPr txBox="1"/>
          <p:nvPr/>
        </p:nvSpPr>
        <p:spPr>
          <a:xfrm>
            <a:off x="4457700" y="2692007"/>
            <a:ext cx="3648075" cy="1323439"/>
          </a:xfrm>
          <a:prstGeom prst="rect">
            <a:avLst/>
          </a:prstGeom>
          <a:noFill/>
        </p:spPr>
        <p:txBody>
          <a:bodyPr wrap="square" rtlCol="0">
            <a:spAutoFit/>
          </a:bodyPr>
          <a:lstStyle/>
          <a:p>
            <a:r>
              <a:rPr lang="en-US" sz="8000" dirty="0">
                <a:solidFill>
                  <a:srgbClr val="FF3399"/>
                </a:solidFill>
                <a:latin typeface="Sigmar One" panose="00000500000000000000" pitchFamily="2" charset="0"/>
              </a:rPr>
              <a:t>ĐỌC</a:t>
            </a:r>
          </a:p>
        </p:txBody>
      </p:sp>
      <p:pic>
        <p:nvPicPr>
          <p:cNvPr id="9" name="Picture 8"/>
          <p:cNvPicPr>
            <a:picLocks noChangeAspect="1"/>
          </p:cNvPicPr>
          <p:nvPr/>
        </p:nvPicPr>
        <p:blipFill>
          <a:blip r:embed="rId5"/>
          <a:stretch>
            <a:fillRect/>
          </a:stretch>
        </p:blipFill>
        <p:spPr>
          <a:xfrm>
            <a:off x="8387431" y="3554284"/>
            <a:ext cx="3804569" cy="3029115"/>
          </a:xfrm>
          <a:prstGeom prst="rect">
            <a:avLst/>
          </a:prstGeom>
        </p:spPr>
      </p:pic>
      <p:pic>
        <p:nvPicPr>
          <p:cNvPr id="10" name="Picture 9"/>
          <p:cNvPicPr>
            <a:picLocks noChangeAspect="1"/>
          </p:cNvPicPr>
          <p:nvPr/>
        </p:nvPicPr>
        <p:blipFill>
          <a:blip r:embed="rId6"/>
          <a:stretch>
            <a:fillRect/>
          </a:stretch>
        </p:blipFill>
        <p:spPr>
          <a:xfrm rot="20983717">
            <a:off x="-23066" y="2984014"/>
            <a:ext cx="3055184" cy="2421693"/>
          </a:xfrm>
          <a:prstGeom prst="rect">
            <a:avLst/>
          </a:prstGeom>
        </p:spPr>
      </p:pic>
      <p:pic>
        <p:nvPicPr>
          <p:cNvPr id="6" name="Picture 5"/>
          <p:cNvPicPr>
            <a:picLocks noChangeAspect="1"/>
          </p:cNvPicPr>
          <p:nvPr/>
        </p:nvPicPr>
        <p:blipFill>
          <a:blip r:embed="rId7"/>
          <a:stretch>
            <a:fillRect/>
          </a:stretch>
        </p:blipFill>
        <p:spPr>
          <a:xfrm>
            <a:off x="2883785" y="105131"/>
            <a:ext cx="6078337" cy="4877940"/>
          </a:xfrm>
          <a:prstGeom prst="rect">
            <a:avLst/>
          </a:prstGeom>
        </p:spPr>
      </p:pic>
      <p:sp>
        <p:nvSpPr>
          <p:cNvPr id="13" name="Cloud 12"/>
          <p:cNvSpPr/>
          <p:nvPr/>
        </p:nvSpPr>
        <p:spPr>
          <a:xfrm>
            <a:off x="4048126" y="4714875"/>
            <a:ext cx="3917940"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2" name="Rectangle 11"/>
          <p:cNvSpPr/>
          <p:nvPr/>
        </p:nvSpPr>
        <p:spPr>
          <a:xfrm>
            <a:off x="4254793" y="5130977"/>
            <a:ext cx="3711273" cy="923330"/>
          </a:xfrm>
          <a:prstGeom prst="rect">
            <a:avLst/>
          </a:prstGeom>
        </p:spPr>
        <p:txBody>
          <a:bodyPr wrap="none">
            <a:spAutoFit/>
          </a:bodyPr>
          <a:lstStyle/>
          <a:p>
            <a:pPr lvl="0" algn="ctr"/>
            <a:r>
              <a:rPr lang="en-US" sz="5400" dirty="0">
                <a:solidFill>
                  <a:srgbClr val="00CC00"/>
                </a:solidFill>
                <a:latin typeface="Sigmar One" panose="00000500000000000000" pitchFamily="2" charset="0"/>
              </a:rPr>
              <a:t>TIẾT 1 +2 </a:t>
            </a:r>
          </a:p>
        </p:txBody>
      </p:sp>
    </p:spTree>
    <p:extLst>
      <p:ext uri="{BB962C8B-B14F-4D97-AF65-F5344CB8AC3E}">
        <p14:creationId xmlns:p14="http://schemas.microsoft.com/office/powerpoint/2010/main" val="372912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2192000" cy="1389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376105"/>
            <a:ext cx="12192000" cy="548189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1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2</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14" name="Rectangle 13"/>
          <p:cNvSpPr/>
          <p:nvPr/>
        </p:nvSpPr>
        <p:spPr>
          <a:xfrm>
            <a:off x="1749777" y="175775"/>
            <a:ext cx="9060873" cy="1200329"/>
          </a:xfrm>
          <a:prstGeom prst="rect">
            <a:avLst/>
          </a:prstGeom>
        </p:spPr>
        <p:txBody>
          <a:bodyPr wrap="square">
            <a:spAutoFit/>
          </a:bodyPr>
          <a:lstStyle/>
          <a:p>
            <a:pPr lvl="0" algn="just"/>
            <a:r>
              <a:rPr lang="vi-VN" sz="3600" b="1" dirty="0">
                <a:solidFill>
                  <a:prstClr val="black"/>
                </a:solidFill>
                <a:latin typeface="Nunito Black" pitchFamily="2" charset="0"/>
              </a:rPr>
              <a:t>Vì sao thời gian trò chuyện của ba mẹ con cứ được cộng thêm mãi</a:t>
            </a:r>
            <a:r>
              <a:rPr lang="en-US" sz="3600" b="1" dirty="0">
                <a:solidFill>
                  <a:prstClr val="black"/>
                </a:solidFill>
                <a:latin typeface="Nunito Black" pitchFamily="2" charset="0"/>
              </a:rPr>
              <a:t>?</a:t>
            </a:r>
            <a:endParaRPr lang="en-US" sz="3600" dirty="0">
              <a:solidFill>
                <a:prstClr val="black"/>
              </a:solidFill>
              <a:latin typeface="Nunito Black" pitchFamily="2" charset="0"/>
            </a:endParaRPr>
          </a:p>
        </p:txBody>
      </p:sp>
      <p:sp>
        <p:nvSpPr>
          <p:cNvPr id="28" name="TextBox 27">
            <a:extLst>
              <a:ext uri="{FF2B5EF4-FFF2-40B4-BE49-F238E27FC236}">
                <a16:creationId xmlns:a16="http://schemas.microsoft.com/office/drawing/2014/main" id="{4FAEF9A1-8A6E-5257-C2B0-174A007AFF63}"/>
              </a:ext>
            </a:extLst>
          </p:cNvPr>
          <p:cNvSpPr txBox="1"/>
          <p:nvPr/>
        </p:nvSpPr>
        <p:spPr>
          <a:xfrm>
            <a:off x="0" y="3027848"/>
            <a:ext cx="12192000" cy="1736646"/>
          </a:xfrm>
          <a:prstGeom prst="roundRect">
            <a:avLst/>
          </a:prstGeom>
          <a:solidFill>
            <a:srgbClr val="CC99FF"/>
          </a:solidFill>
          <a:ln w="25400" cap="flat" cmpd="sng" algn="ctr">
            <a:solidFill>
              <a:srgbClr val="FFFFFF"/>
            </a:solidFill>
            <a:prstDash val="solid"/>
          </a:ln>
          <a:effectLst/>
        </p:spPr>
        <p:txBody>
          <a:bodyPr wrap="square">
            <a:spAutoFit/>
          </a:bodyPr>
          <a:lstStyle/>
          <a:p>
            <a:pPr lvl="0" algn="just"/>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t</a:t>
            </a:r>
            <a:r>
              <a:rPr lang="vi-VN" sz="3200" b="1" dirty="0">
                <a:solidFill>
                  <a:srgbClr val="002060"/>
                </a:solidFill>
                <a:latin typeface="Cambria" panose="02040503050406030204" pitchFamily="18" charset="0"/>
                <a:ea typeface="Cambria" panose="02040503050406030204" pitchFamily="18" charset="0"/>
              </a:rPr>
              <a:t>hời gian trò chuyện của ba mẹ con cứ được cộng thêm mãi vì ba mẹ con có rất nhiều điều để nói với nhau, những câu chuyện thường nối vào nhau không dứt.</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592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14" grpId="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166255"/>
            <a:ext cx="12192000" cy="702425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a:solidFill>
                  <a:srgbClr val="000000"/>
                </a:solidFill>
                <a:latin typeface="OpenSansBold"/>
              </a:rPr>
              <a:t> </a:t>
            </a:r>
            <a:endParaRPr lang="en-US" sz="4000" dirty="0">
              <a:solidFill>
                <a:schemeClr val="tx1"/>
              </a:solidFill>
              <a:latin typeface="Nunito Black" pitchFamily="2" charset="0"/>
            </a:endParaRPr>
          </a:p>
        </p:txBody>
      </p:sp>
      <p:sp>
        <p:nvSpPr>
          <p:cNvPr id="27" name="TextBox 26">
            <a:extLst>
              <a:ext uri="{FF2B5EF4-FFF2-40B4-BE49-F238E27FC236}">
                <a16:creationId xmlns:a16="http://schemas.microsoft.com/office/drawing/2014/main" id="{4FAEF9A1-8A6E-5257-C2B0-174A007AFF63}"/>
              </a:ext>
            </a:extLst>
          </p:cNvPr>
          <p:cNvSpPr txBox="1"/>
          <p:nvPr/>
        </p:nvSpPr>
        <p:spPr>
          <a:xfrm>
            <a:off x="3503220" y="1836032"/>
            <a:ext cx="4700836" cy="1191816"/>
          </a:xfrm>
          <a:prstGeom prst="roundRect">
            <a:avLst/>
          </a:prstGeom>
          <a:solidFill>
            <a:srgbClr val="FFFF00"/>
          </a:solidFill>
          <a:ln w="25400" cap="flat" cmpd="sng" algn="ctr">
            <a:solidFill>
              <a:srgbClr val="FFFFFF"/>
            </a:solidFill>
            <a:prstDash val="solid"/>
          </a:ln>
          <a:effectLst/>
        </p:spPr>
        <p:txBody>
          <a:bodyPr wrap="square">
            <a:spAutoFit/>
          </a:bodyPr>
          <a:lstStyle/>
          <a:p>
            <a:pPr lvl="0" algn="ctr">
              <a:buClr>
                <a:srgbClr val="000000"/>
              </a:buClr>
            </a:pPr>
            <a:r>
              <a:rPr lang="en-US" sz="3200" dirty="0" err="1">
                <a:solidFill>
                  <a:srgbClr val="C00000"/>
                </a:solidFill>
                <a:latin typeface="Nunito Black" pitchFamily="2" charset="0"/>
                <a:ea typeface="Cambria" panose="02040503050406030204" pitchFamily="18" charset="0"/>
                <a:sym typeface="Arial"/>
              </a:rPr>
              <a:t>Đọc</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thầm</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đoạn</a:t>
            </a:r>
            <a:r>
              <a:rPr lang="en-US" sz="3200" dirty="0">
                <a:solidFill>
                  <a:srgbClr val="C00000"/>
                </a:solidFill>
                <a:latin typeface="Nunito Black" pitchFamily="2" charset="0"/>
                <a:ea typeface="Cambria" panose="02040503050406030204" pitchFamily="18" charset="0"/>
                <a:sym typeface="Arial"/>
              </a:rPr>
              <a:t> 2 </a:t>
            </a:r>
            <a:r>
              <a:rPr lang="en-US" sz="3200" dirty="0" err="1">
                <a:solidFill>
                  <a:srgbClr val="C00000"/>
                </a:solidFill>
                <a:latin typeface="Nunito Black" pitchFamily="2" charset="0"/>
                <a:ea typeface="Cambria" panose="02040503050406030204" pitchFamily="18" charset="0"/>
                <a:sym typeface="Arial"/>
              </a:rPr>
              <a:t>để</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trả</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lời</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câu</a:t>
            </a:r>
            <a:r>
              <a:rPr lang="en-US" sz="3200" dirty="0">
                <a:solidFill>
                  <a:srgbClr val="C00000"/>
                </a:solidFill>
                <a:latin typeface="Nunito Black" pitchFamily="2" charset="0"/>
                <a:ea typeface="Cambria" panose="02040503050406030204" pitchFamily="18" charset="0"/>
                <a:sym typeface="Arial"/>
              </a:rPr>
              <a:t> </a:t>
            </a:r>
            <a:r>
              <a:rPr lang="en-US" sz="3200" dirty="0" err="1">
                <a:solidFill>
                  <a:srgbClr val="C00000"/>
                </a:solidFill>
                <a:latin typeface="Nunito Black" pitchFamily="2" charset="0"/>
                <a:ea typeface="Cambria" panose="02040503050406030204" pitchFamily="18" charset="0"/>
                <a:sym typeface="Arial"/>
              </a:rPr>
              <a:t>hỏi</a:t>
            </a:r>
            <a:endParaRPr kumimoji="0" lang="en-US" sz="2800" b="1" i="0" u="none" strike="noStrike" kern="0" cap="none" spc="0" normalizeH="0" baseline="0" noProof="0" dirty="0">
              <a:ln>
                <a:noFill/>
              </a:ln>
              <a:solidFill>
                <a:srgbClr val="C00000"/>
              </a:solidFill>
              <a:effectLst/>
              <a:uLnTx/>
              <a:uFillTx/>
              <a:latin typeface="Nunito Black" pitchFamily="2" charset="0"/>
              <a:ea typeface="Cambria" panose="02040503050406030204" pitchFamily="18" charset="0"/>
              <a:sym typeface="Arial"/>
            </a:endParaRPr>
          </a:p>
        </p:txBody>
      </p:sp>
      <p:sp>
        <p:nvSpPr>
          <p:cNvPr id="8" name="Rectangle 7"/>
          <p:cNvSpPr/>
          <p:nvPr/>
        </p:nvSpPr>
        <p:spPr>
          <a:xfrm>
            <a:off x="0" y="0"/>
            <a:ext cx="12192000" cy="15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Wave 30"/>
          <p:cNvSpPr/>
          <p:nvPr/>
        </p:nvSpPr>
        <p:spPr>
          <a:xfrm>
            <a:off x="232139" y="274938"/>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3</a:t>
            </a:r>
          </a:p>
        </p:txBody>
      </p:sp>
      <p:pic>
        <p:nvPicPr>
          <p:cNvPr id="2" name="Picture 1"/>
          <p:cNvPicPr>
            <a:picLocks noChangeAspect="1"/>
          </p:cNvPicPr>
          <p:nvPr/>
        </p:nvPicPr>
        <p:blipFill>
          <a:blip r:embed="rId3"/>
          <a:stretch>
            <a:fillRect/>
          </a:stretch>
        </p:blipFill>
        <p:spPr>
          <a:xfrm>
            <a:off x="11271424" y="0"/>
            <a:ext cx="920576" cy="835224"/>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0" y="2943737"/>
            <a:ext cx="12192000" cy="1736646"/>
          </a:xfrm>
          <a:prstGeom prst="roundRect">
            <a:avLst/>
          </a:prstGeom>
          <a:solidFill>
            <a:srgbClr val="FFCCFF"/>
          </a:solidFill>
          <a:ln w="25400" cap="flat" cmpd="sng" algn="ctr">
            <a:solidFill>
              <a:srgbClr val="FFFFFF"/>
            </a:solidFill>
            <a:prstDash val="solid"/>
          </a:ln>
          <a:effectLst/>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Mẹ đã kể cho chị em Thư về công việc của mẹ, về những ngày mẹ còn bé</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chị</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em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Thư</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việc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chuyện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còn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bé</a:t>
            </a:r>
            <a:r>
              <a:rPr lang="en-US" sz="3200" b="1" dirty="0">
                <a:solidFill>
                  <a:srgbClr val="002060"/>
                </a:solidFill>
                <a:latin typeface="Cambria" panose="02040503050406030204" pitchFamily="18" charset="0"/>
                <a:ea typeface="Cambria" panose="02040503050406030204" pitchFamily="18" charset="0"/>
              </a:rPr>
              <a:t>.</a:t>
            </a:r>
          </a:p>
        </p:txBody>
      </p:sp>
      <p:sp>
        <p:nvSpPr>
          <p:cNvPr id="12" name="Rectangle 11"/>
          <p:cNvSpPr/>
          <p:nvPr/>
        </p:nvSpPr>
        <p:spPr>
          <a:xfrm>
            <a:off x="1798245" y="481237"/>
            <a:ext cx="9737615" cy="646331"/>
          </a:xfrm>
          <a:prstGeom prst="rect">
            <a:avLst/>
          </a:prstGeom>
        </p:spPr>
        <p:txBody>
          <a:bodyPr wrap="square">
            <a:spAutoFit/>
          </a:bodyPr>
          <a:lstStyle/>
          <a:p>
            <a:pPr lvl="0"/>
            <a:r>
              <a:rPr lang="vi-VN" sz="3600" b="1" dirty="0">
                <a:solidFill>
                  <a:prstClr val="black"/>
                </a:solidFill>
                <a:latin typeface="Nunito Black" pitchFamily="2" charset="0"/>
              </a:rPr>
              <a:t>Mẹ đã kể cho chị em Thư những chuyện gì?</a:t>
            </a:r>
            <a:endParaRPr lang="en-US" sz="3600" dirty="0">
              <a:solidFill>
                <a:prstClr val="black"/>
              </a:solidFill>
              <a:latin typeface="Nunito Black" pitchFamily="2" charset="0"/>
            </a:endParaRPr>
          </a:p>
        </p:txBody>
      </p:sp>
    </p:spTree>
    <p:extLst>
      <p:ext uri="{BB962C8B-B14F-4D97-AF65-F5344CB8AC3E}">
        <p14:creationId xmlns:p14="http://schemas.microsoft.com/office/powerpoint/2010/main" val="7510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290049"/>
            <a:ext cx="12217301" cy="55679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724805" y="196410"/>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9" name="Rounded Rectangle 8"/>
          <p:cNvSpPr/>
          <p:nvPr/>
        </p:nvSpPr>
        <p:spPr>
          <a:xfrm>
            <a:off x="2180181" y="139086"/>
            <a:ext cx="8087757"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Nunito Black" pitchFamily="2" charset="0"/>
              </a:rPr>
              <a:t>Đóng vai Thư hoặc Hân nhắc lại những chuyện mình đã kể cho mẹ nghe.</a:t>
            </a:r>
            <a:endParaRPr lang="vi-VN" sz="3200" dirty="0">
              <a:solidFill>
                <a:schemeClr val="tx1"/>
              </a:solidFill>
              <a:latin typeface="Nunito Black" pitchFamily="2" charset="0"/>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a16="http://schemas.microsoft.com/office/drawing/2014/main" id="{4FAEF9A1-8A6E-5257-C2B0-174A007AFF63}"/>
              </a:ext>
            </a:extLst>
          </p:cNvPr>
          <p:cNvSpPr txBox="1"/>
          <p:nvPr/>
        </p:nvSpPr>
        <p:spPr>
          <a:xfrm>
            <a:off x="273132" y="3361049"/>
            <a:ext cx="5130141" cy="2962513"/>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r>
              <a:rPr lang="vi-VN" sz="2800" dirty="0">
                <a:solidFill>
                  <a:prstClr val="black"/>
                </a:solidFill>
                <a:latin typeface="Cambria" panose="02040503050406030204" pitchFamily="18" charset="0"/>
                <a:ea typeface="Cambria" panose="02040503050406030204" pitchFamily="18" charset="0"/>
              </a:rPr>
              <a:t>Tớ đã kể cho mẹ nghe về các bạn ở lớp mẫu giáo của mình, về những trò chơi mà tớ được cô dạy và cả những món quà chiều mà tớ ăn rồi nhưng cứ muốn ăn thêm nữa.</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2184" l="2837" r="98404">
                        <a14:foregroundMark x1="38830" y1="34943" x2="51241" y2="37586"/>
                        <a14:foregroundMark x1="15248" y1="41149" x2="19858" y2="44713"/>
                        <a14:foregroundMark x1="84929" y1="39425" x2="85461" y2="43103"/>
                        <a14:foregroundMark x1="28901" y1="39885" x2="72518" y2="79080"/>
                        <a14:foregroundMark x1="56028" y1="36437" x2="79787" y2="73563"/>
                        <a14:foregroundMark x1="21809" y1="45287" x2="46454" y2="77126"/>
                        <a14:foregroundMark x1="44326" y1="88276" x2="47518" y2="88851"/>
                        <a14:foregroundMark x1="52837" y1="87701" x2="56915" y2="89195"/>
                        <a14:backgroundMark x1="39007" y1="31724" x2="39007" y2="31724"/>
                        <a14:backgroundMark x1="37057" y1="33103" x2="37057" y2="33103"/>
                        <a14:backgroundMark x1="32447" y1="36897" x2="32447" y2="36897"/>
                      </a14:backgroundRemoval>
                    </a14:imgEffect>
                  </a14:imgLayer>
                </a14:imgProps>
              </a:ext>
            </a:extLst>
          </a:blip>
          <a:stretch>
            <a:fillRect/>
          </a:stretch>
        </p:blipFill>
        <p:spPr>
          <a:xfrm>
            <a:off x="7017438" y="1290049"/>
            <a:ext cx="3972182" cy="6127302"/>
          </a:xfrm>
          <a:prstGeom prst="rect">
            <a:avLst/>
          </a:prstGeom>
        </p:spPr>
      </p:pic>
      <p:sp>
        <p:nvSpPr>
          <p:cNvPr id="28" name="TextBox 27">
            <a:extLst>
              <a:ext uri="{FF2B5EF4-FFF2-40B4-BE49-F238E27FC236}">
                <a16:creationId xmlns:a16="http://schemas.microsoft.com/office/drawing/2014/main" id="{4FAEF9A1-8A6E-5257-C2B0-174A007AFF63}"/>
              </a:ext>
            </a:extLst>
          </p:cNvPr>
          <p:cNvSpPr txBox="1"/>
          <p:nvPr/>
        </p:nvSpPr>
        <p:spPr>
          <a:xfrm>
            <a:off x="6360954" y="3361049"/>
            <a:ext cx="5285150" cy="2962513"/>
          </a:xfrm>
          <a:prstGeom prst="roundRect">
            <a:avLst/>
          </a:prstGeom>
          <a:solidFill>
            <a:srgbClr val="00B050"/>
          </a:solidFill>
          <a:ln w="25400" cap="flat" cmpd="sng" algn="ctr">
            <a:solidFill>
              <a:srgbClr val="FFFFFF"/>
            </a:solidFill>
            <a:prstDash val="solid"/>
          </a:ln>
          <a:effectLst/>
        </p:spPr>
        <p:txBody>
          <a:bodyPr wrap="square">
            <a:spAutoFit/>
          </a:bodyPr>
          <a:lstStyle/>
          <a:p>
            <a:pPr lvl="0" algn="just"/>
            <a:r>
              <a:rPr lang="vi-VN" sz="2400" b="1" dirty="0">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Mình kể cho mẹ nghe về chuyện mình được cô giáo mời đọc bài văn trước cả lớp và cả những bài toán thử trí thông minh các bạn trong lớp thường đố nhau vào giờ ra chơi.</a:t>
            </a:r>
          </a:p>
        </p:txBody>
      </p:sp>
    </p:spTree>
    <p:extLst>
      <p:ext uri="{BB962C8B-B14F-4D97-AF65-F5344CB8AC3E}">
        <p14:creationId xmlns:p14="http://schemas.microsoft.com/office/powerpoint/2010/main" val="225463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5912192" y="2320671"/>
            <a:ext cx="6279808" cy="4489564"/>
          </a:xfrm>
          <a:prstGeom prst="rect">
            <a:avLst/>
          </a:prstGeom>
          <a:ln>
            <a:noFill/>
          </a:ln>
          <a:effectLst>
            <a:softEdge rad="112500"/>
          </a:effectLst>
        </p:spPr>
      </p:pic>
      <p:sp>
        <p:nvSpPr>
          <p:cNvPr id="12" name="Wave 11"/>
          <p:cNvSpPr/>
          <p:nvPr/>
        </p:nvSpPr>
        <p:spPr>
          <a:xfrm>
            <a:off x="331315" y="28195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a:solidFill>
                  <a:schemeClr val="accent4">
                    <a:lumMod val="20000"/>
                    <a:lumOff val="80000"/>
                  </a:schemeClr>
                </a:solidFill>
                <a:latin typeface="Nunito Black" pitchFamily="2" charset="0"/>
              </a:rPr>
              <a:t>Câu</a:t>
            </a:r>
            <a:r>
              <a:rPr lang="en-US" sz="2800" dirty="0">
                <a:solidFill>
                  <a:schemeClr val="accent4">
                    <a:lumMod val="20000"/>
                    <a:lumOff val="80000"/>
                  </a:schemeClr>
                </a:solidFill>
                <a:latin typeface="Nunito Black" pitchFamily="2" charset="0"/>
              </a:rPr>
              <a:t> 4</a:t>
            </a:r>
          </a:p>
        </p:txBody>
      </p:sp>
      <p:sp>
        <p:nvSpPr>
          <p:cNvPr id="14" name="Rounded Rectangle 13"/>
          <p:cNvSpPr/>
          <p:nvPr/>
        </p:nvSpPr>
        <p:spPr>
          <a:xfrm>
            <a:off x="1727757" y="281952"/>
            <a:ext cx="9350759" cy="1118730"/>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Nunito Black" pitchFamily="2" charset="0"/>
              </a:rPr>
              <a:t>Nêu cảm nghĩ của em sau khi đọc câu chuyện.</a:t>
            </a:r>
            <a:endParaRPr lang="vi-VN" sz="3200" dirty="0">
              <a:solidFill>
                <a:schemeClr val="tx1"/>
              </a:solidFill>
              <a:latin typeface="Nunito Black" pitchFamily="2" charset="0"/>
            </a:endParaRPr>
          </a:p>
        </p:txBody>
      </p:sp>
      <p:grpSp>
        <p:nvGrpSpPr>
          <p:cNvPr id="9" name="Group 8"/>
          <p:cNvGrpSpPr/>
          <p:nvPr/>
        </p:nvGrpSpPr>
        <p:grpSpPr>
          <a:xfrm>
            <a:off x="-1191643" y="1506849"/>
            <a:ext cx="9668865" cy="5550046"/>
            <a:chOff x="-1191643" y="1506849"/>
            <a:chExt cx="9668865" cy="5550046"/>
          </a:xfrm>
        </p:grpSpPr>
        <p:sp>
          <p:nvSpPr>
            <p:cNvPr id="7" name="Oval Callout 6"/>
            <p:cNvSpPr/>
            <p:nvPr/>
          </p:nvSpPr>
          <p:spPr>
            <a:xfrm>
              <a:off x="1090771" y="1506849"/>
              <a:ext cx="7386451" cy="2774351"/>
            </a:xfrm>
            <a:prstGeom prst="wedgeEllipseCallout">
              <a:avLst>
                <a:gd name="adj1" fmla="val -39701"/>
                <a:gd name="adj2" fmla="val 57146"/>
              </a:avLst>
            </a:prstGeom>
            <a:solidFill>
              <a:schemeClr val="accent1">
                <a:lumMod val="20000"/>
                <a:lumOff val="80000"/>
              </a:schemeClr>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498587" y="1948031"/>
              <a:ext cx="6570821" cy="2246769"/>
            </a:xfrm>
            <a:prstGeom prst="rect">
              <a:avLst/>
            </a:prstGeom>
          </p:spPr>
          <p:txBody>
            <a:bodyPr wrap="square">
              <a:spAutoFit/>
            </a:bodyPr>
            <a:lstStyle/>
            <a:p>
              <a:pPr lvl="0" algn="ctr"/>
              <a:r>
                <a:rPr lang="vi-VN" sz="2800" b="1" dirty="0">
                  <a:solidFill>
                    <a:srgbClr val="002060"/>
                  </a:solidFill>
                  <a:latin typeface="Cambria" panose="02040503050406030204" pitchFamily="18" charset="0"/>
                  <a:ea typeface="Cambria" panose="02040503050406030204" pitchFamily="18" charset="0"/>
                </a:rPr>
                <a:t>Em cảm thấy ba mẹ con nhà Thư rất thân thiết với nhau. Em mong gia đình em cũng có những buổi trò chuyện thân thiết như vậy để cả nhà có thể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hiểu nhau hơn</a:t>
              </a:r>
              <a:r>
                <a:rPr lang="vi-VN" sz="2800" dirty="0">
                  <a:solidFill>
                    <a:prstClr val="black"/>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0" b="96952" l="3355" r="96805">
                          <a14:foregroundMark x1="40096" y1="31640" x2="42812" y2="32511"/>
                          <a14:foregroundMark x1="53355" y1="30624" x2="58147" y2="33091"/>
                          <a14:foregroundMark x1="26198" y1="47460" x2="35942" y2="50798"/>
                          <a14:foregroundMark x1="39137" y1="88389" x2="46486" y2="89695"/>
                          <a14:foregroundMark x1="51118" y1="82293" x2="54792" y2="88534"/>
                          <a14:foregroundMark x1="44089" y1="82583" x2="45208" y2="86067"/>
                          <a14:foregroundMark x1="40575" y1="88970" x2="43610" y2="86938"/>
                          <a14:foregroundMark x1="41214" y1="87373" x2="41214" y2="87373"/>
                          <a14:foregroundMark x1="55431" y1="87808" x2="57029" y2="87808"/>
                        </a14:backgroundRemoval>
                      </a14:imgEffect>
                    </a14:imgLayer>
                  </a14:imgProps>
                </a:ext>
              </a:extLst>
            </a:blip>
            <a:stretch>
              <a:fillRect/>
            </a:stretch>
          </p:blipFill>
          <p:spPr>
            <a:xfrm>
              <a:off x="-1191643" y="2239145"/>
              <a:ext cx="4377230" cy="4817750"/>
            </a:xfrm>
            <a:prstGeom prst="rect">
              <a:avLst/>
            </a:prstGeom>
          </p:spPr>
        </p:pic>
      </p:grpSp>
    </p:spTree>
    <p:extLst>
      <p:ext uri="{BB962C8B-B14F-4D97-AF65-F5344CB8AC3E}">
        <p14:creationId xmlns:p14="http://schemas.microsoft.com/office/powerpoint/2010/main" val="308826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474262"/>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sp>
        <p:nvSpPr>
          <p:cNvPr id="16" name="Rectangle 15"/>
          <p:cNvSpPr/>
          <p:nvPr/>
        </p:nvSpPr>
        <p:spPr>
          <a:xfrm>
            <a:off x="171364" y="1474262"/>
            <a:ext cx="11849269" cy="1877437"/>
          </a:xfrm>
          <a:prstGeom prst="rect">
            <a:avLst/>
          </a:prstGeom>
        </p:spPr>
        <p:txBody>
          <a:bodyPr wrap="square">
            <a:spAutoFit/>
          </a:bodyPr>
          <a:lstStyle/>
          <a:p>
            <a:pPr algn="just"/>
            <a:r>
              <a:rPr lang="en-US" sz="44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Bài đọc kể về thời gian vui nhất trong buổi tối của Thư và Hân là trước khi đi ngủ. </a:t>
            </a:r>
            <a:r>
              <a:rPr lang="en-US" sz="3600" b="1" dirty="0">
                <a:solidFill>
                  <a:srgbClr val="002060"/>
                </a:solidFill>
                <a:latin typeface="Cambria" panose="02040503050406030204" pitchFamily="18" charset="0"/>
                <a:ea typeface="Cambria" panose="02040503050406030204" pitchFamily="18" charset="0"/>
              </a:rPr>
              <a:t>L</a:t>
            </a:r>
            <a:r>
              <a:rPr lang="vi-VN" sz="3600" b="1" dirty="0">
                <a:solidFill>
                  <a:srgbClr val="002060"/>
                </a:solidFill>
                <a:latin typeface="Cambria" panose="02040503050406030204" pitchFamily="18" charset="0"/>
                <a:ea typeface="Cambria" panose="02040503050406030204" pitchFamily="18" charset="0"/>
              </a:rPr>
              <a:t>úc đó ba mẹ con đọc sách rồi thủ thỉ chuyện trò.</a:t>
            </a:r>
            <a:endParaRPr lang="en-US"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274086" y="3057040"/>
            <a:ext cx="5746547" cy="4082696"/>
          </a:xfrm>
          <a:prstGeom prst="rect">
            <a:avLst/>
          </a:prstGeom>
        </p:spPr>
      </p:pic>
    </p:spTree>
    <p:extLst>
      <p:ext uri="{BB962C8B-B14F-4D97-AF65-F5344CB8AC3E}">
        <p14:creationId xmlns:p14="http://schemas.microsoft.com/office/powerpoint/2010/main" val="146368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552269" y="1509034"/>
            <a:ext cx="5087461" cy="1015663"/>
          </a:xfrm>
          <a:prstGeom prst="rect">
            <a:avLst/>
          </a:prstGeom>
          <a:noFill/>
        </p:spPr>
        <p:txBody>
          <a:bodyPr wrap="square" rtlCol="0">
            <a:spAutoFit/>
          </a:bodyPr>
          <a:lstStyle/>
          <a:p>
            <a:r>
              <a:rPr lang="en-US" sz="6000" b="1" dirty="0" err="1">
                <a:solidFill>
                  <a:srgbClr val="C00000"/>
                </a:solidFill>
                <a:latin typeface="Great Vibes" pitchFamily="2" charset="0"/>
              </a:rPr>
              <a:t>Luyện</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lại</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842217" y="3032529"/>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solidFill>
                  <a:prstClr val="black"/>
                </a:solidFill>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Font typeface="Arial" panose="020B0604020202020204" pitchFamily="34" charset="0"/>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233759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3818443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77440" y="221381"/>
            <a:ext cx="7632834" cy="1837759"/>
          </a:xfrm>
          <a:prstGeom prst="rect">
            <a:avLst/>
          </a:prstGeom>
        </p:spPr>
      </p:pic>
      <p:sp>
        <p:nvSpPr>
          <p:cNvPr id="8" name="TextBox 7"/>
          <p:cNvSpPr txBox="1"/>
          <p:nvPr/>
        </p:nvSpPr>
        <p:spPr>
          <a:xfrm>
            <a:off x="2737433" y="416985"/>
            <a:ext cx="6912848" cy="1446550"/>
          </a:xfrm>
          <a:prstGeom prst="rect">
            <a:avLst/>
          </a:prstGeom>
          <a:noFill/>
        </p:spPr>
        <p:txBody>
          <a:bodyPr wrap="square" rtlCol="0">
            <a:spAutoFit/>
          </a:bodyPr>
          <a:lstStyle/>
          <a:p>
            <a:pPr algn="ctr"/>
            <a:r>
              <a:rPr lang="en-US" sz="8800" b="1" dirty="0" err="1">
                <a:solidFill>
                  <a:srgbClr val="002060"/>
                </a:solidFill>
                <a:latin typeface="Great Vibes" pitchFamily="2" charset="0"/>
              </a:rPr>
              <a:t>Đọc</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mở</a:t>
            </a:r>
            <a:r>
              <a:rPr lang="en-US" sz="8800" b="1" dirty="0">
                <a:solidFill>
                  <a:srgbClr val="002060"/>
                </a:solidFill>
                <a:latin typeface="Great Vibes" pitchFamily="2" charset="0"/>
              </a:rPr>
              <a:t> </a:t>
            </a:r>
            <a:r>
              <a:rPr lang="en-US" sz="8800" b="1" dirty="0" err="1">
                <a:solidFill>
                  <a:srgbClr val="002060"/>
                </a:solidFill>
                <a:latin typeface="Great Vibes" pitchFamily="2" charset="0"/>
              </a:rPr>
              <a:t>rộng</a:t>
            </a:r>
            <a:endParaRPr lang="en-US" sz="8800" b="1" dirty="0">
              <a:solidFill>
                <a:srgbClr val="002060"/>
              </a:solidFill>
              <a:latin typeface="Great Vibes" pitchFamily="2" charset="0"/>
            </a:endParaRPr>
          </a:p>
        </p:txBody>
      </p:sp>
      <p:pic>
        <p:nvPicPr>
          <p:cNvPr id="4" name="Picture 3"/>
          <p:cNvPicPr>
            <a:picLocks noChangeAspect="1"/>
          </p:cNvPicPr>
          <p:nvPr/>
        </p:nvPicPr>
        <p:blipFill>
          <a:blip r:embed="rId4"/>
          <a:stretch>
            <a:fillRect/>
          </a:stretch>
        </p:blipFill>
        <p:spPr>
          <a:xfrm>
            <a:off x="1848634" y="1266772"/>
            <a:ext cx="8071804" cy="5383235"/>
          </a:xfrm>
          <a:prstGeom prst="rect">
            <a:avLst/>
          </a:prstGeom>
        </p:spPr>
      </p:pic>
    </p:spTree>
    <p:extLst>
      <p:ext uri="{BB962C8B-B14F-4D97-AF65-F5344CB8AC3E}">
        <p14:creationId xmlns:p14="http://schemas.microsoft.com/office/powerpoint/2010/main" val="3886981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pic>
        <p:nvPicPr>
          <p:cNvPr id="3" name="Picture 2"/>
          <p:cNvPicPr>
            <a:picLocks noChangeAspect="1"/>
          </p:cNvPicPr>
          <p:nvPr/>
        </p:nvPicPr>
        <p:blipFill>
          <a:blip r:embed="rId6"/>
          <a:stretch>
            <a:fillRect/>
          </a:stretch>
        </p:blipFill>
        <p:spPr>
          <a:xfrm>
            <a:off x="1286863" y="2282919"/>
            <a:ext cx="9110471" cy="3221364"/>
          </a:xfrm>
          <a:prstGeom prst="rect">
            <a:avLst/>
          </a:prstGeom>
        </p:spPr>
      </p:pic>
      <p:sp>
        <p:nvSpPr>
          <p:cNvPr id="12" name="Rounded Rectangle 11"/>
          <p:cNvSpPr/>
          <p:nvPr/>
        </p:nvSpPr>
        <p:spPr>
          <a:xfrm>
            <a:off x="1430309" y="5518816"/>
            <a:ext cx="9331381" cy="1055608"/>
          </a:xfrm>
          <a:prstGeom prst="roundRect">
            <a:avLst/>
          </a:prstGeom>
          <a:solidFill>
            <a:schemeClr val="accent4">
              <a:lumMod val="20000"/>
              <a:lumOff val="80000"/>
            </a:schemeClr>
          </a:solidFill>
        </p:spPr>
        <p:txBody>
          <a:bodyPr wrap="square">
            <a:spAutoFit/>
          </a:bodyPr>
          <a:lstStyle/>
          <a:p>
            <a:pPr algn="just"/>
            <a:r>
              <a:rPr lang="vi-VN" sz="2800" b="1" dirty="0">
                <a:solidFill>
                  <a:schemeClr val="accent2">
                    <a:lumMod val="50000"/>
                  </a:schemeClr>
                </a:solidFill>
                <a:latin typeface="Cambria" panose="02040503050406030204" pitchFamily="18" charset="0"/>
                <a:ea typeface="Cambria" panose="02040503050406030204" pitchFamily="18" charset="0"/>
              </a:rPr>
              <a:t>Em tìm đọc ở sách báo, trên mạng hoặc hỏi người thân trong gia đình và điền thông tin vào phiếu đọc sách.</a:t>
            </a:r>
            <a:endParaRPr lang="en-US" sz="28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257134" y="-104275"/>
            <a:ext cx="9925215" cy="1627773"/>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sp>
        <p:nvSpPr>
          <p:cNvPr id="14" name="Google Shape;1910;p31">
            <a:extLst>
              <a:ext uri="{FF2B5EF4-FFF2-40B4-BE49-F238E27FC236}">
                <a16:creationId xmlns:a16="http://schemas.microsoft.com/office/drawing/2014/main" id="{B4486D36-6C53-75D6-BF08-C59D05FCF23A}"/>
              </a:ext>
            </a:extLst>
          </p:cNvPr>
          <p:cNvSpPr txBox="1">
            <a:spLocks/>
          </p:cNvSpPr>
          <p:nvPr/>
        </p:nvSpPr>
        <p:spPr>
          <a:xfrm>
            <a:off x="2752726" y="123825"/>
            <a:ext cx="7172324" cy="1171575"/>
          </a:xfrm>
          <a:prstGeom prst="rect">
            <a:avLst/>
          </a:prstGeom>
          <a:noFill/>
          <a:ln>
            <a:noFill/>
          </a:ln>
        </p:spPr>
        <p:txBody>
          <a:bodyPr spcFirstLastPara="1" wrap="square" lIns="91425" tIns="91425" rIns="91425" bIns="91425" numCol="1" anchor="ctr" anchorCtr="0">
            <a:prstTxWarp prst="textPlain">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dirty="0">
                <a:ln w="0"/>
                <a:solidFill>
                  <a:srgbClr val="FF3399"/>
                </a:solidFill>
                <a:effectLst>
                  <a:outerShdw blurRad="38100" dist="19050" dir="2700000" algn="tl" rotWithShape="0">
                    <a:schemeClr val="dk1">
                      <a:alpha val="40000"/>
                    </a:schemeClr>
                  </a:outerShdw>
                </a:effectLst>
                <a:latin typeface="Sigmar One" panose="00000500000000000000" pitchFamily="2" charset="0"/>
              </a:rPr>
              <a:t>KHỞI ĐỘNG</a:t>
            </a:r>
          </a:p>
        </p:txBody>
      </p:sp>
    </p:spTree>
    <p:extLst>
      <p:ext uri="{BB962C8B-B14F-4D97-AF65-F5344CB8AC3E}">
        <p14:creationId xmlns:p14="http://schemas.microsoft.com/office/powerpoint/2010/main" val="1408262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4" name="Rectangle 3"/>
          <p:cNvSpPr/>
          <p:nvPr/>
        </p:nvSpPr>
        <p:spPr>
          <a:xfrm>
            <a:off x="2910840" y="2282919"/>
            <a:ext cx="6096000" cy="4154984"/>
          </a:xfrm>
          <a:prstGeom prst="rect">
            <a:avLst/>
          </a:prstGeom>
        </p:spPr>
        <p:txBody>
          <a:bodyPr>
            <a:spAutoFit/>
          </a:bodyPr>
          <a:lstStyle/>
          <a:p>
            <a:pPr algn="ctr"/>
            <a:r>
              <a:rPr lang="vi-VN" sz="2400" b="1" dirty="0">
                <a:solidFill>
                  <a:srgbClr val="FF0000"/>
                </a:solidFill>
                <a:latin typeface="Cambria" panose="02040503050406030204" pitchFamily="18" charset="0"/>
                <a:ea typeface="Cambria" panose="02040503050406030204" pitchFamily="18" charset="0"/>
              </a:rPr>
              <a:t>Bài thơ: </a:t>
            </a:r>
            <a:r>
              <a:rPr lang="vi-VN" sz="2400" b="1" i="1" dirty="0">
                <a:solidFill>
                  <a:srgbClr val="FF0000"/>
                </a:solidFill>
                <a:latin typeface="Cambria" panose="02040503050406030204" pitchFamily="18" charset="0"/>
                <a:ea typeface="Cambria" panose="02040503050406030204" pitchFamily="18" charset="0"/>
              </a:rPr>
              <a:t>Mẹ tôi – Phạm Văn Ngoạn</a:t>
            </a:r>
            <a:endParaRPr lang="vi-VN" sz="2400" b="1" dirty="0">
              <a:solidFill>
                <a:srgbClr val="FF0000"/>
              </a:solidFill>
              <a:latin typeface="Cambria" panose="02040503050406030204" pitchFamily="18" charset="0"/>
              <a:ea typeface="Cambria" panose="02040503050406030204" pitchFamily="18" charset="0"/>
            </a:endParaRPr>
          </a:p>
          <a:p>
            <a:pPr algn="ctr"/>
            <a:r>
              <a:rPr lang="vi-VN" sz="2400" dirty="0">
                <a:solidFill>
                  <a:srgbClr val="000000"/>
                </a:solidFill>
                <a:latin typeface="Cambria" panose="02040503050406030204" pitchFamily="18" charset="0"/>
                <a:ea typeface="Cambria" panose="02040503050406030204" pitchFamily="18" charset="0"/>
              </a:rPr>
              <a:t>Con cò lặn lội bờ sông</a:t>
            </a:r>
          </a:p>
          <a:p>
            <a:pPr algn="ctr"/>
            <a:r>
              <a:rPr lang="vi-VN" sz="2400" dirty="0">
                <a:solidFill>
                  <a:srgbClr val="000000"/>
                </a:solidFill>
                <a:latin typeface="Cambria" panose="02040503050406030204" pitchFamily="18" charset="0"/>
                <a:ea typeface="Cambria" panose="02040503050406030204" pitchFamily="18" charset="0"/>
              </a:rPr>
              <a:t>Lam lũ nuôi chồng, nuôi cả đàn con</a:t>
            </a:r>
          </a:p>
          <a:p>
            <a:pPr algn="ctr"/>
            <a:r>
              <a:rPr lang="vi-VN" sz="2400" dirty="0">
                <a:solidFill>
                  <a:srgbClr val="000000"/>
                </a:solidFill>
                <a:latin typeface="Cambria" panose="02040503050406030204" pitchFamily="18" charset="0"/>
                <a:ea typeface="Cambria" panose="02040503050406030204" pitchFamily="18" charset="0"/>
              </a:rPr>
              <a:t>Tháng năm thân mẹ hao mòn</a:t>
            </a:r>
          </a:p>
          <a:p>
            <a:pPr algn="ctr"/>
            <a:r>
              <a:rPr lang="vi-VN" sz="2400" dirty="0">
                <a:solidFill>
                  <a:srgbClr val="000000"/>
                </a:solidFill>
                <a:latin typeface="Cambria" panose="02040503050406030204" pitchFamily="18" charset="0"/>
                <a:ea typeface="Cambria" panose="02040503050406030204" pitchFamily="18" charset="0"/>
              </a:rPr>
              <a:t>Sớm khuya vất vả, héo hon khô gầy</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br>
              <a:rPr lang="vi-VN" sz="2400" dirty="0">
                <a:latin typeface="Cambria" panose="02040503050406030204" pitchFamily="18" charset="0"/>
                <a:ea typeface="Cambria" panose="02040503050406030204" pitchFamily="18" charset="0"/>
              </a:rPr>
            </a:br>
            <a:r>
              <a:rPr lang="vi-VN" sz="2400" dirty="0">
                <a:solidFill>
                  <a:srgbClr val="000000"/>
                </a:solidFill>
                <a:latin typeface="Cambria" panose="02040503050406030204" pitchFamily="18" charset="0"/>
                <a:ea typeface="Cambria" panose="02040503050406030204" pitchFamily="18" charset="0"/>
              </a:rPr>
              <a:t>Cho con cuộc sống hàng ngày</a:t>
            </a:r>
          </a:p>
          <a:p>
            <a:pPr algn="ctr"/>
            <a:r>
              <a:rPr lang="vi-VN" sz="2400" dirty="0">
                <a:solidFill>
                  <a:srgbClr val="000000"/>
                </a:solidFill>
                <a:latin typeface="Cambria" panose="02040503050406030204" pitchFamily="18" charset="0"/>
                <a:ea typeface="Cambria" panose="02040503050406030204" pitchFamily="18" charset="0"/>
              </a:rPr>
              <a:t>Dạy con khôn lớn dựng xây cuộc đời</a:t>
            </a:r>
          </a:p>
          <a:p>
            <a:pPr algn="ctr"/>
            <a:r>
              <a:rPr lang="vi-VN" sz="2400" dirty="0">
                <a:solidFill>
                  <a:srgbClr val="000000"/>
                </a:solidFill>
                <a:latin typeface="Cambria" panose="02040503050406030204" pitchFamily="18" charset="0"/>
                <a:ea typeface="Cambria" panose="02040503050406030204" pitchFamily="18" charset="0"/>
              </a:rPr>
              <a:t>Lẽ thường nước mắt chảy xuôi</a:t>
            </a:r>
          </a:p>
          <a:p>
            <a:pPr algn="ctr"/>
            <a:r>
              <a:rPr lang="vi-VN" sz="2400" dirty="0">
                <a:solidFill>
                  <a:srgbClr val="000000"/>
                </a:solidFill>
                <a:latin typeface="Cambria" panose="02040503050406030204" pitchFamily="18" charset="0"/>
                <a:ea typeface="Cambria" panose="02040503050406030204" pitchFamily="18" charset="0"/>
              </a:rPr>
              <a:t>Vu Lan nhớ mẹ, con ngồi lệ tuôn</a:t>
            </a:r>
            <a:r>
              <a:rPr lang="en-US" sz="2400" dirty="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a:t>
            </a:r>
            <a:endParaRPr lang="vi-VN" sz="240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931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44379" y="1068155"/>
            <a:ext cx="11059427" cy="1089457"/>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1</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Tìm đọc câu chuyện, bài văn, bài thơ,… về tình cảm của người thân trong gia đình và viết phiếu đọc sách theo mẫu.</a:t>
            </a:r>
            <a:endParaRPr lang="vi-VN" sz="2800" dirty="0">
              <a:solidFill>
                <a:srgbClr val="0070C0"/>
              </a:solidFill>
              <a:latin typeface="Nunito Black" pitchFamily="2" charset="0"/>
            </a:endParaRPr>
          </a:p>
        </p:txBody>
      </p:sp>
      <p:pic>
        <p:nvPicPr>
          <p:cNvPr id="11" name="Picture 10"/>
          <p:cNvPicPr>
            <a:picLocks noChangeAspect="1"/>
          </p:cNvPicPr>
          <p:nvPr/>
        </p:nvPicPr>
        <p:blipFill>
          <a:blip r:embed="rId3"/>
          <a:stretch>
            <a:fillRect/>
          </a:stretch>
        </p:blipFill>
        <p:spPr>
          <a:xfrm>
            <a:off x="11271424" y="53812"/>
            <a:ext cx="920576" cy="835224"/>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6109" b="96785" l="5140" r="91620"/>
                    </a14:imgEffect>
                  </a14:imgLayer>
                </a14:imgProps>
              </a:ext>
            </a:extLst>
          </a:blip>
          <a:stretch>
            <a:fillRect/>
          </a:stretch>
        </p:blipFill>
        <p:spPr>
          <a:xfrm>
            <a:off x="-170992" y="-158313"/>
            <a:ext cx="1806681" cy="125559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64609583"/>
              </p:ext>
            </p:extLst>
          </p:nvPr>
        </p:nvGraphicFramePr>
        <p:xfrm>
          <a:off x="2155144" y="2479961"/>
          <a:ext cx="7147624" cy="3430111"/>
        </p:xfrm>
        <a:graphic>
          <a:graphicData uri="http://schemas.openxmlformats.org/drawingml/2006/table">
            <a:tbl>
              <a:tblPr/>
              <a:tblGrid>
                <a:gridCol w="2197400">
                  <a:extLst>
                    <a:ext uri="{9D8B030D-6E8A-4147-A177-3AD203B41FA5}">
                      <a16:colId xmlns:a16="http://schemas.microsoft.com/office/drawing/2014/main" val="20000"/>
                    </a:ext>
                  </a:extLst>
                </a:gridCol>
                <a:gridCol w="4950224">
                  <a:extLst>
                    <a:ext uri="{9D8B030D-6E8A-4147-A177-3AD203B41FA5}">
                      <a16:colId xmlns:a16="http://schemas.microsoft.com/office/drawing/2014/main" val="20001"/>
                    </a:ext>
                  </a:extLst>
                </a:gridCol>
              </a:tblGrid>
              <a:tr h="473551">
                <a:tc gridSpan="2">
                  <a:txBody>
                    <a:bodyPr/>
                    <a:lstStyle/>
                    <a:p>
                      <a:pPr algn="ctr" fontAlgn="t"/>
                      <a:r>
                        <a:rPr lang="en-US" sz="2400" b="1" dirty="0">
                          <a:solidFill>
                            <a:srgbClr val="000000"/>
                          </a:solidFill>
                          <a:effectLst/>
                          <a:latin typeface="Nunito Black" pitchFamily="2" charset="0"/>
                        </a:rPr>
                        <a:t>PHIẾU ĐỌC SÁCH</a:t>
                      </a:r>
                      <a:endParaRPr lang="en-US" sz="2400" dirty="0">
                        <a:solidFill>
                          <a:srgbClr val="000000"/>
                        </a:solidFill>
                        <a:effectLst/>
                        <a:latin typeface="Nunito Black" pitchFamily="2"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endParaRPr lang="en-US"/>
                    </a:p>
                  </a:txBody>
                  <a:tcPr/>
                </a:tc>
                <a:extLst>
                  <a:ext uri="{0D108BD9-81ED-4DB2-BD59-A6C34878D82A}">
                    <a16:rowId xmlns:a16="http://schemas.microsoft.com/office/drawing/2014/main" val="10000"/>
                  </a:ext>
                </a:extLst>
              </a:tr>
              <a:tr h="0">
                <a:tc gridSpan="2">
                  <a:txBody>
                    <a:bodyPr/>
                    <a:lstStyle/>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Ngày</a:t>
                      </a:r>
                      <a:r>
                        <a:rPr lang="en-US" sz="2400" baseline="0" dirty="0">
                          <a:solidFill>
                            <a:srgbClr val="000000"/>
                          </a:solidFill>
                          <a:effectLst/>
                          <a:latin typeface="Nunito Black" pitchFamily="2" charset="0"/>
                        </a:rPr>
                        <a:t> </a:t>
                      </a:r>
                      <a:r>
                        <a:rPr lang="en-US" sz="2400" baseline="0" dirty="0" err="1">
                          <a:solidFill>
                            <a:srgbClr val="000000"/>
                          </a:solidFill>
                          <a:effectLst/>
                          <a:latin typeface="Nunito Black" pitchFamily="2" charset="0"/>
                        </a:rPr>
                        <a:t>đọc</a:t>
                      </a:r>
                      <a:r>
                        <a:rPr lang="en-US" sz="2400" baseline="0" dirty="0">
                          <a:solidFill>
                            <a:srgbClr val="000000"/>
                          </a:solidFill>
                          <a:effectLst/>
                          <a:latin typeface="Nunito Black" pitchFamily="2" charset="0"/>
                        </a:rPr>
                        <a:t>: 16/11/2022</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Tên</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bài</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Mẹ</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tôi</a:t>
                      </a:r>
                      <a:endParaRPr lang="en-US" sz="2400" dirty="0">
                        <a:solidFill>
                          <a:srgbClr val="000000"/>
                        </a:solidFill>
                        <a:effectLst/>
                        <a:latin typeface="Nunito Black" pitchFamily="2" charset="0"/>
                      </a:endParaRPr>
                    </a:p>
                    <a:p>
                      <a:pPr algn="just" fontAlgn="t"/>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Tác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giả</a:t>
                      </a:r>
                      <a:r>
                        <a:rPr lang="en-US" sz="2400" dirty="0">
                          <a:solidFill>
                            <a:srgbClr val="000000"/>
                          </a:solidFill>
                          <a:effectLst/>
                          <a:latin typeface="Nunito Black" pitchFamily="2" charset="0"/>
                        </a:rPr>
                        <a:t>: </a:t>
                      </a:r>
                      <a:r>
                        <a:rPr lang="en-US" sz="2400" i="1" dirty="0" err="1">
                          <a:solidFill>
                            <a:srgbClr val="000000"/>
                          </a:solidFill>
                          <a:effectLst/>
                          <a:latin typeface="Nunito Black" pitchFamily="2" charset="0"/>
                        </a:rPr>
                        <a:t>Phạm</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Văn</a:t>
                      </a:r>
                      <a:r>
                        <a:rPr lang="en-US" sz="2400" i="1" dirty="0">
                          <a:solidFill>
                            <a:srgbClr val="000000"/>
                          </a:solidFill>
                          <a:effectLst/>
                          <a:latin typeface="Nunito Black" pitchFamily="2" charset="0"/>
                        </a:rPr>
                        <a:t> </a:t>
                      </a:r>
                      <a:r>
                        <a:rPr lang="en-US" sz="2400" i="1" dirty="0" err="1">
                          <a:solidFill>
                            <a:srgbClr val="000000"/>
                          </a:solidFill>
                          <a:effectLst/>
                          <a:latin typeface="Nunito Black" pitchFamily="2" charset="0"/>
                        </a:rPr>
                        <a:t>Ngoạn</a:t>
                      </a:r>
                      <a:endParaRPr lang="en-US" sz="2400" dirty="0">
                        <a:solidFill>
                          <a:srgbClr val="000000"/>
                        </a:solidFill>
                        <a:effectLst/>
                        <a:latin typeface="Nunito Black" pitchFamily="2"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1"/>
                  </a:ext>
                </a:extLst>
              </a:tr>
              <a:tr h="0">
                <a:tc>
                  <a:txBody>
                    <a:bodyPr/>
                    <a:lstStyle/>
                    <a:p>
                      <a:pPr algn="just" fontAlgn="t"/>
                      <a:r>
                        <a:rPr lang="en-US" sz="2400">
                          <a:solidFill>
                            <a:srgbClr val="000000"/>
                          </a:solidFill>
                          <a:effectLst/>
                          <a:latin typeface="Nunito Black" pitchFamily="2" charset="0"/>
                        </a:rPr>
                        <a:t>Nhân vật em thích nhất: Nhân vật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fontAlgn="t"/>
                      <a:r>
                        <a:rPr lang="vi-VN" sz="2400" dirty="0">
                          <a:solidFill>
                            <a:srgbClr val="000000"/>
                          </a:solidFill>
                          <a:effectLst/>
                          <a:latin typeface="Nunito Black" pitchFamily="2" charset="0"/>
                        </a:rPr>
                        <a:t>Lí do em thích nhân vật: Vì em yêu mẹ, mẹ thương và nuôi em thành người. Em rất biết ơn mẹ!</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6410">
                <a:tc gridSpan="2">
                  <a:txBody>
                    <a:bodyPr/>
                    <a:lstStyle/>
                    <a:p>
                      <a:pPr algn="just"/>
                      <a:r>
                        <a:rPr lang="en-US" sz="2400" dirty="0" err="1">
                          <a:solidFill>
                            <a:srgbClr val="000000"/>
                          </a:solidFill>
                          <a:effectLst/>
                          <a:latin typeface="Nunito Black" pitchFamily="2" charset="0"/>
                        </a:rPr>
                        <a:t>Mức</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độ</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yêu</a:t>
                      </a:r>
                      <a:r>
                        <a:rPr lang="en-US" sz="2400" dirty="0">
                          <a:solidFill>
                            <a:srgbClr val="000000"/>
                          </a:solidFill>
                          <a:effectLst/>
                          <a:latin typeface="Nunito Black" pitchFamily="2" charset="0"/>
                        </a:rPr>
                        <a:t> </a:t>
                      </a:r>
                      <a:r>
                        <a:rPr lang="en-US" sz="2400" dirty="0" err="1">
                          <a:solidFill>
                            <a:srgbClr val="000000"/>
                          </a:solidFill>
                          <a:effectLst/>
                          <a:latin typeface="Nunito Black" pitchFamily="2" charset="0"/>
                        </a:rPr>
                        <a:t>thích</a:t>
                      </a:r>
                      <a:r>
                        <a:rPr lang="en-US" sz="2400" dirty="0">
                          <a:solidFill>
                            <a:srgbClr val="000000"/>
                          </a:solidFill>
                          <a:effectLst/>
                          <a:latin typeface="Nunito Black" pitchFamily="2" charset="0"/>
                        </a:rPr>
                        <a:t>: </a:t>
                      </a:r>
                      <a:r>
                        <a:rPr lang="en-US" sz="3200" dirty="0">
                          <a:solidFill>
                            <a:srgbClr val="FFFF00"/>
                          </a:solidFill>
                          <a:effectLst/>
                          <a:latin typeface="Nunito Black" pitchFamily="2" charset="0"/>
                        </a:rPr>
                        <a:t>⭐⭐⭐⭐⭐</a:t>
                      </a: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00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18115" y="1005805"/>
            <a:ext cx="11523365" cy="1444788"/>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Nunito Black" pitchFamily="2" charset="0"/>
              </a:rPr>
              <a:t>Câu </a:t>
            </a:r>
            <a:r>
              <a:rPr lang="en-US" sz="2800" b="1" dirty="0">
                <a:solidFill>
                  <a:srgbClr val="FF0000"/>
                </a:solidFill>
                <a:latin typeface="Nunito Black" pitchFamily="2" charset="0"/>
              </a:rPr>
              <a:t>2</a:t>
            </a:r>
            <a:r>
              <a:rPr lang="en-US" sz="2800" dirty="0">
                <a:solidFill>
                  <a:srgbClr val="FF0000"/>
                </a:solidFill>
                <a:latin typeface="Nunito Black" pitchFamily="2" charset="0"/>
              </a:rPr>
              <a:t>:</a:t>
            </a:r>
            <a:r>
              <a:rPr lang="en-US" sz="2800" dirty="0">
                <a:solidFill>
                  <a:srgbClr val="0070C0"/>
                </a:solidFill>
                <a:latin typeface="Nunito Black" pitchFamily="2" charset="0"/>
              </a:rPr>
              <a:t> </a:t>
            </a:r>
            <a:r>
              <a:rPr lang="vi-VN" sz="2800" b="1" dirty="0">
                <a:solidFill>
                  <a:srgbClr val="0070C0"/>
                </a:solidFill>
                <a:latin typeface="Nunito Black" pitchFamily="2" charset="0"/>
              </a:rPr>
              <a:t>Chia sẻ với bạn về những nhân vật em yêu thích nhất: Nhân vật đó làm gì? Nhân vật đó có gì thú vị? Em học hỏi được điều gì ở nhân vật đó?</a:t>
            </a:r>
            <a:endParaRPr lang="en-US" sz="2800" dirty="0">
              <a:solidFill>
                <a:srgbClr val="0070C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99" b="98657" l="0" r="100000"/>
                    </a14:imgEffect>
                  </a14:imgLayer>
                </a14:imgProps>
              </a:ext>
            </a:extLst>
          </a:blip>
          <a:stretch>
            <a:fillRect/>
          </a:stretch>
        </p:blipFill>
        <p:spPr>
          <a:xfrm>
            <a:off x="5393048" y="1864943"/>
            <a:ext cx="5377138" cy="4993057"/>
          </a:xfrm>
          <a:prstGeom prst="rect">
            <a:avLst/>
          </a:prstGeom>
        </p:spPr>
      </p:pic>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OpenSansBold"/>
              </a:rPr>
              <a:t> </a:t>
            </a:r>
            <a:endParaRPr kumimoji="0" lang="id-ID" sz="4800" b="1" i="0" u="none" strike="noStrike" kern="0" cap="none" spc="0" normalizeH="0" baseline="0" noProof="0" dirty="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1937268" y="270720"/>
            <a:ext cx="4831882" cy="672128"/>
          </a:xfrm>
          <a:prstGeom prst="rect">
            <a:avLst/>
          </a:prstGeom>
        </p:spPr>
        <p:txBody>
          <a:bodyPr wrap="square">
            <a:prstTxWarp prst="textPlain">
              <a:avLst>
                <a:gd name="adj" fmla="val 50215"/>
              </a:avLst>
            </a:prstTxWarp>
            <a:spAutoFit/>
          </a:bodyPr>
          <a:lstStyle/>
          <a:p>
            <a:pPr>
              <a:spcAft>
                <a:spcPts val="1200"/>
              </a:spcAft>
            </a:pPr>
            <a:r>
              <a:rPr lang="en-US" b="1" dirty="0">
                <a:ln w="22225">
                  <a:solidFill>
                    <a:schemeClr val="accent2"/>
                  </a:solidFill>
                  <a:prstDash val="solid"/>
                </a:ln>
                <a:solidFill>
                  <a:srgbClr val="FFC000"/>
                </a:solidFill>
                <a:latin typeface="Nunito Black" pitchFamily="2" charset="0"/>
              </a:rPr>
              <a:t>ĐỌC</a:t>
            </a:r>
            <a:r>
              <a:rPr lang="en-US" b="1" dirty="0">
                <a:ln w="22225">
                  <a:solidFill>
                    <a:schemeClr val="accent2"/>
                  </a:solidFill>
                  <a:prstDash val="solid"/>
                </a:ln>
                <a:solidFill>
                  <a:schemeClr val="accent2">
                    <a:lumMod val="40000"/>
                    <a:lumOff val="60000"/>
                  </a:schemeClr>
                </a:solidFill>
                <a:latin typeface="Nunito Black" pitchFamily="2" charset="0"/>
              </a:rPr>
              <a:t> </a:t>
            </a:r>
            <a:r>
              <a:rPr lang="en-US" b="1" dirty="0">
                <a:ln w="22225">
                  <a:solidFill>
                    <a:schemeClr val="accent2"/>
                  </a:solidFill>
                  <a:prstDash val="solid"/>
                </a:ln>
                <a:solidFill>
                  <a:srgbClr val="00B0F0"/>
                </a:solidFill>
                <a:latin typeface="Nunito Black" pitchFamily="2" charset="0"/>
              </a:rPr>
              <a:t>MỞ </a:t>
            </a:r>
            <a:r>
              <a:rPr lang="en-US" b="1" dirty="0">
                <a:ln w="22225">
                  <a:solidFill>
                    <a:schemeClr val="accent2"/>
                  </a:solidFill>
                  <a:prstDash val="solid"/>
                </a:ln>
                <a:solidFill>
                  <a:srgbClr val="FF3399"/>
                </a:solidFill>
                <a:latin typeface="Nunito Black" pitchFamily="2" charset="0"/>
              </a:rPr>
              <a:t>RỘNG</a:t>
            </a:r>
            <a:endParaRPr lang="vi-VN" b="1" dirty="0">
              <a:ln w="22225">
                <a:solidFill>
                  <a:schemeClr val="accent2"/>
                </a:solidFill>
                <a:prstDash val="solid"/>
              </a:ln>
              <a:solidFill>
                <a:srgbClr val="FF3399"/>
              </a:solidFill>
              <a:latin typeface="Nunito Black" pitchFamily="2" charset="0"/>
            </a:endParaRPr>
          </a:p>
        </p:txBody>
      </p:sp>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109" b="96785" l="5140" r="91620"/>
                    </a14:imgEffect>
                  </a14:imgLayer>
                </a14:imgProps>
              </a:ext>
            </a:extLst>
          </a:blip>
          <a:stretch>
            <a:fillRect/>
          </a:stretch>
        </p:blipFill>
        <p:spPr>
          <a:xfrm>
            <a:off x="-170992" y="-158313"/>
            <a:ext cx="1806681" cy="1255593"/>
          </a:xfrm>
          <a:prstGeom prst="rect">
            <a:avLst/>
          </a:prstGeom>
        </p:spPr>
      </p:pic>
      <p:sp>
        <p:nvSpPr>
          <p:cNvPr id="3" name="Rectangle 2"/>
          <p:cNvSpPr/>
          <p:nvPr/>
        </p:nvSpPr>
        <p:spPr>
          <a:xfrm>
            <a:off x="5796002" y="3575513"/>
            <a:ext cx="4571229" cy="3108543"/>
          </a:xfrm>
          <a:prstGeom prst="rect">
            <a:avLst/>
          </a:prstGeom>
        </p:spPr>
        <p:txBody>
          <a:bodyPr wrap="square">
            <a:spAutoFit/>
          </a:bodyPr>
          <a:lstStyle/>
          <a:p>
            <a:pPr lvl="0" algn="just"/>
            <a:r>
              <a:rPr lang="en-US" sz="2800" dirty="0">
                <a:solidFill>
                  <a:prstClr val="black"/>
                </a:solidFill>
                <a:latin typeface="Nunito" pitchFamily="2" charset="0"/>
              </a:rPr>
              <a:t>      </a:t>
            </a:r>
            <a:r>
              <a:rPr lang="vi-VN" sz="2400" b="1" dirty="0">
                <a:solidFill>
                  <a:prstClr val="black"/>
                </a:solidFill>
                <a:latin typeface="Cambria" panose="02040503050406030204" pitchFamily="18" charset="0"/>
                <a:ea typeface="Cambria" panose="02040503050406030204" pitchFamily="18" charset="0"/>
              </a:rPr>
              <a:t>Nhân vật mà mình yêu thích nhất là người cháu trong bài Thương ông. Người cháu dù còn nhỏ nhưng đã biết giúp đỡ, quan tâm và chăm sóc khi ông mình bị đau chân. Qua bài thơ đó, mình học được ở người cháu sự hiếu thảo.</a:t>
            </a:r>
            <a:endParaRPr lang="en-US" sz="2400" b="1" dirty="0">
              <a:solidFill>
                <a:prstClr val="black"/>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7231" y="4488383"/>
            <a:ext cx="2931447" cy="2295261"/>
          </a:xfrm>
          <a:prstGeom prst="rect">
            <a:avLst/>
          </a:prstGeom>
        </p:spPr>
      </p:pic>
      <p:grpSp>
        <p:nvGrpSpPr>
          <p:cNvPr id="13" name="Group 12"/>
          <p:cNvGrpSpPr/>
          <p:nvPr/>
        </p:nvGrpSpPr>
        <p:grpSpPr>
          <a:xfrm>
            <a:off x="652263" y="2980638"/>
            <a:ext cx="4320250" cy="1816803"/>
            <a:chOff x="318115" y="2671579"/>
            <a:chExt cx="4320250" cy="1816803"/>
          </a:xfrm>
        </p:grpSpPr>
        <p:sp>
          <p:nvSpPr>
            <p:cNvPr id="10" name="Cloud 9"/>
            <p:cNvSpPr/>
            <p:nvPr/>
          </p:nvSpPr>
          <p:spPr>
            <a:xfrm>
              <a:off x="318115" y="2671579"/>
              <a:ext cx="4320249" cy="1816803"/>
            </a:xfrm>
            <a:prstGeom prst="cloud">
              <a:avLst/>
            </a:prstGeom>
            <a:solidFill>
              <a:srgbClr val="00B050"/>
            </a:solidFill>
          </p:spPr>
          <p:txBody>
            <a:bodyPr wrap="square">
              <a:spAutoFit/>
            </a:bodyPr>
            <a:lstStyle/>
            <a:p>
              <a:endParaRPr lang="en-US" sz="2400" dirty="0">
                <a:solidFill>
                  <a:schemeClr val="bg1"/>
                </a:solidFill>
                <a:latin typeface="Nunito Black" pitchFamily="2" charset="0"/>
              </a:endParaRPr>
            </a:p>
          </p:txBody>
        </p:sp>
        <p:sp>
          <p:nvSpPr>
            <p:cNvPr id="7" name="Rectangle 6"/>
            <p:cNvSpPr/>
            <p:nvPr/>
          </p:nvSpPr>
          <p:spPr>
            <a:xfrm>
              <a:off x="738651" y="2975348"/>
              <a:ext cx="3899714" cy="1200329"/>
            </a:xfrm>
            <a:prstGeom prst="rect">
              <a:avLst/>
            </a:prstGeom>
          </p:spPr>
          <p:txBody>
            <a:bodyPr wrap="square">
              <a:spAutoFit/>
            </a:bodyPr>
            <a:lstStyle/>
            <a:p>
              <a:pPr lvl="0"/>
              <a:r>
                <a:rPr lang="vi-VN" sz="2400" dirty="0">
                  <a:solidFill>
                    <a:prstClr val="white"/>
                  </a:solidFill>
                  <a:latin typeface="Nunito Black" pitchFamily="2" charset="0"/>
                </a:rPr>
                <a:t>Em dựa vào bài đọc mà mình đã tìm đọc ở bài tập trước để chia sẻ.</a:t>
              </a:r>
              <a:endParaRPr lang="en-US" sz="2400" dirty="0">
                <a:solidFill>
                  <a:prstClr val="white"/>
                </a:solidFill>
                <a:latin typeface="Nunito Black" pitchFamily="2" charset="0"/>
              </a:endParaRPr>
            </a:p>
          </p:txBody>
        </p:sp>
      </p:grpSp>
    </p:spTree>
    <p:extLst>
      <p:ext uri="{BB962C8B-B14F-4D97-AF65-F5344CB8AC3E}">
        <p14:creationId xmlns:p14="http://schemas.microsoft.com/office/powerpoint/2010/main" val="2826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Cloud 12"/>
          <p:cNvSpPr/>
          <p:nvPr/>
        </p:nvSpPr>
        <p:spPr>
          <a:xfrm>
            <a:off x="3670306" y="2233590"/>
            <a:ext cx="4390762" cy="165818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pic>
        <p:nvPicPr>
          <p:cNvPr id="6" name="Picture 5"/>
          <p:cNvPicPr>
            <a:picLocks noChangeAspect="1"/>
          </p:cNvPicPr>
          <p:nvPr/>
        </p:nvPicPr>
        <p:blipFill>
          <a:blip r:embed="rId3"/>
          <a:stretch>
            <a:fillRect/>
          </a:stretch>
        </p:blipFill>
        <p:spPr>
          <a:xfrm>
            <a:off x="3267970" y="-166511"/>
            <a:ext cx="5502128" cy="4415525"/>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9" name="Picture 8"/>
          <p:cNvPicPr>
            <a:picLocks noChangeAspect="1"/>
          </p:cNvPicPr>
          <p:nvPr/>
        </p:nvPicPr>
        <p:blipFill>
          <a:blip r:embed="rId6"/>
          <a:stretch>
            <a:fillRect/>
          </a:stretch>
        </p:blipFill>
        <p:spPr>
          <a:xfrm rot="730109">
            <a:off x="9107926" y="4118763"/>
            <a:ext cx="3191826" cy="2541262"/>
          </a:xfrm>
          <a:prstGeom prst="rect">
            <a:avLst/>
          </a:prstGeom>
        </p:spPr>
      </p:pic>
      <p:pic>
        <p:nvPicPr>
          <p:cNvPr id="10" name="Picture 9"/>
          <p:cNvPicPr>
            <a:picLocks noChangeAspect="1"/>
          </p:cNvPicPr>
          <p:nvPr/>
        </p:nvPicPr>
        <p:blipFill>
          <a:blip r:embed="rId7"/>
          <a:stretch>
            <a:fillRect/>
          </a:stretch>
        </p:blipFill>
        <p:spPr>
          <a:xfrm rot="20983717">
            <a:off x="62338" y="1639138"/>
            <a:ext cx="2573111" cy="2039578"/>
          </a:xfrm>
          <a:prstGeom prst="rect">
            <a:avLst/>
          </a:prstGeom>
        </p:spPr>
      </p:pic>
      <p:sp>
        <p:nvSpPr>
          <p:cNvPr id="12" name="Rectangle 11"/>
          <p:cNvSpPr/>
          <p:nvPr/>
        </p:nvSpPr>
        <p:spPr>
          <a:xfrm>
            <a:off x="1935175" y="3943102"/>
            <a:ext cx="8569975" cy="923330"/>
          </a:xfrm>
          <a:prstGeom prst="rect">
            <a:avLst/>
          </a:prstGeom>
        </p:spPr>
        <p:txBody>
          <a:bodyPr wrap="none">
            <a:spAutoFit/>
          </a:bodyPr>
          <a:lstStyle/>
          <a:p>
            <a:pPr algn="ctr"/>
            <a:r>
              <a:rPr lang="en-US" sz="5400" dirty="0">
                <a:solidFill>
                  <a:srgbClr val="0070C0"/>
                </a:solidFill>
                <a:latin typeface="Sigmar One" panose="00000500000000000000" pitchFamily="2" charset="0"/>
              </a:rPr>
              <a:t>HẸN GẶP LẠI CÁC EM</a:t>
            </a:r>
          </a:p>
        </p:txBody>
      </p:sp>
    </p:spTree>
    <p:extLst>
      <p:ext uri="{BB962C8B-B14F-4D97-AF65-F5344CB8AC3E}">
        <p14:creationId xmlns:p14="http://schemas.microsoft.com/office/powerpoint/2010/main" val="4182587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009653" y="2799740"/>
            <a:ext cx="4304713" cy="4304713"/>
          </a:xfrm>
          <a:prstGeom prst="rect">
            <a:avLst/>
          </a:prstGeom>
        </p:spPr>
      </p:pic>
      <p:pic>
        <p:nvPicPr>
          <p:cNvPr id="6" name="Picture 5"/>
          <p:cNvPicPr>
            <a:picLocks noChangeAspect="1"/>
          </p:cNvPicPr>
          <p:nvPr/>
        </p:nvPicPr>
        <p:blipFill>
          <a:blip r:embed="rId4"/>
          <a:stretch>
            <a:fillRect/>
          </a:stretch>
        </p:blipFill>
        <p:spPr>
          <a:xfrm>
            <a:off x="2601498" y="2609850"/>
            <a:ext cx="4816310" cy="4816310"/>
          </a:xfrm>
          <a:prstGeom prst="rect">
            <a:avLst/>
          </a:prstGeom>
        </p:spPr>
      </p:pic>
      <p:sp>
        <p:nvSpPr>
          <p:cNvPr id="10" name="Rounded Rectangle 9"/>
          <p:cNvSpPr/>
          <p:nvPr/>
        </p:nvSpPr>
        <p:spPr>
          <a:xfrm>
            <a:off x="-31172" y="-4225"/>
            <a:ext cx="12223171" cy="1156750"/>
          </a:xfrm>
          <a:prstGeom prst="roundRect">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
        <p:nvSpPr>
          <p:cNvPr id="4" name="Rectangle 3"/>
          <p:cNvSpPr/>
          <p:nvPr/>
        </p:nvSpPr>
        <p:spPr>
          <a:xfrm>
            <a:off x="690745" y="342680"/>
            <a:ext cx="10277474" cy="534072"/>
          </a:xfrm>
          <a:prstGeom prst="rect">
            <a:avLst/>
          </a:prstGeom>
        </p:spPr>
        <p:txBody>
          <a:bodyPr wrap="square">
            <a:spAutoFit/>
          </a:bodyPr>
          <a:lstStyle/>
          <a:p>
            <a:pPr lvl="0" algn="just">
              <a:buClr>
                <a:srgbClr val="FFFFFF"/>
              </a:buClr>
            </a:pPr>
            <a:r>
              <a:rPr lang="en-US" sz="2800" dirty="0" err="1">
                <a:solidFill>
                  <a:srgbClr val="FF0000"/>
                </a:solidFill>
                <a:latin typeface="Nunito Black" pitchFamily="2" charset="0"/>
              </a:rPr>
              <a:t>Kể</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một</a:t>
            </a:r>
            <a:r>
              <a:rPr lang="en-US" sz="2800" dirty="0">
                <a:solidFill>
                  <a:srgbClr val="FF0000"/>
                </a:solidFill>
                <a:latin typeface="Nunito Black" pitchFamily="2" charset="0"/>
              </a:rPr>
              <a:t> </a:t>
            </a:r>
            <a:r>
              <a:rPr lang="en-US" sz="2800" dirty="0" err="1">
                <a:solidFill>
                  <a:srgbClr val="FF0000"/>
                </a:solidFill>
                <a:latin typeface="Nunito Black" pitchFamily="2" charset="0"/>
              </a:rPr>
              <a:t>hoạt</a:t>
            </a:r>
            <a:r>
              <a:rPr lang="en-US" sz="2800" dirty="0">
                <a:solidFill>
                  <a:srgbClr val="FF0000"/>
                </a:solidFill>
                <a:latin typeface="Nunito Black" pitchFamily="2" charset="0"/>
              </a:rPr>
              <a:t> </a:t>
            </a:r>
            <a:r>
              <a:rPr lang="en-US" sz="2800" dirty="0" err="1">
                <a:solidFill>
                  <a:srgbClr val="FF0000"/>
                </a:solidFill>
                <a:latin typeface="Nunito Black" pitchFamily="2" charset="0"/>
              </a:rPr>
              <a:t>động</a:t>
            </a:r>
            <a:r>
              <a:rPr lang="en-US" sz="2800" dirty="0">
                <a:solidFill>
                  <a:srgbClr val="FF0000"/>
                </a:solidFill>
                <a:latin typeface="Nunito Black" pitchFamily="2" charset="0"/>
              </a:rPr>
              <a:t> </a:t>
            </a:r>
            <a:r>
              <a:rPr lang="en-US" sz="2800" dirty="0" err="1">
                <a:solidFill>
                  <a:srgbClr val="FF0000"/>
                </a:solidFill>
                <a:latin typeface="Nunito Black" pitchFamily="2" charset="0"/>
              </a:rPr>
              <a:t>chung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gia</a:t>
            </a:r>
            <a:r>
              <a:rPr lang="en-US" sz="2800" dirty="0">
                <a:solidFill>
                  <a:srgbClr val="FF0000"/>
                </a:solidFill>
                <a:latin typeface="Nunito Black" pitchFamily="2" charset="0"/>
              </a:rPr>
              <a:t> </a:t>
            </a:r>
            <a:r>
              <a:rPr lang="en-US" sz="2800" dirty="0" err="1">
                <a:solidFill>
                  <a:srgbClr val="FF0000"/>
                </a:solidFill>
                <a:latin typeface="Nunito Black" pitchFamily="2" charset="0"/>
              </a:rPr>
              <a:t>đình</a:t>
            </a:r>
            <a:r>
              <a:rPr lang="en-US" sz="2800" dirty="0">
                <a:solidFill>
                  <a:srgbClr val="FF0000"/>
                </a:solidFill>
                <a:latin typeface="Nunito Black" pitchFamily="2" charset="0"/>
              </a:rPr>
              <a:t> </a:t>
            </a:r>
            <a:r>
              <a:rPr lang="en-US" sz="2800" dirty="0" err="1">
                <a:solidFill>
                  <a:srgbClr val="FF0000"/>
                </a:solidFill>
                <a:latin typeface="Nunito Black" pitchFamily="2" charset="0"/>
              </a:rPr>
              <a:t>em</a:t>
            </a:r>
            <a:r>
              <a:rPr lang="en-US" sz="2800" dirty="0">
                <a:solidFill>
                  <a:srgbClr val="FF0000"/>
                </a:solidFill>
                <a:latin typeface="Nunito Black" pitchFamily="2" charset="0"/>
              </a:rPr>
              <a:t> </a:t>
            </a:r>
            <a:r>
              <a:rPr lang="en-US" sz="2800" dirty="0" err="1">
                <a:solidFill>
                  <a:srgbClr val="FF0000"/>
                </a:solidFill>
                <a:latin typeface="Nunito Black" pitchFamily="2" charset="0"/>
              </a:rPr>
              <a:t>vào</a:t>
            </a:r>
            <a:r>
              <a:rPr lang="en-US" sz="2800" dirty="0">
                <a:solidFill>
                  <a:srgbClr val="FF0000"/>
                </a:solidFill>
                <a:latin typeface="Nunito Black" pitchFamily="2" charset="0"/>
              </a:rPr>
              <a:t> </a:t>
            </a:r>
            <a:r>
              <a:rPr lang="en-US" sz="2800" dirty="0" err="1">
                <a:solidFill>
                  <a:srgbClr val="FF0000"/>
                </a:solidFill>
                <a:latin typeface="Nunito Black" pitchFamily="2" charset="0"/>
              </a:rPr>
              <a:t>buổi</a:t>
            </a:r>
            <a:r>
              <a:rPr lang="en-US" sz="2800" dirty="0">
                <a:solidFill>
                  <a:srgbClr val="FF0000"/>
                </a:solidFill>
                <a:latin typeface="Nunito Black" pitchFamily="2" charset="0"/>
              </a:rPr>
              <a:t> </a:t>
            </a:r>
            <a:r>
              <a:rPr lang="en-US" sz="2800" dirty="0" err="1">
                <a:solidFill>
                  <a:srgbClr val="FF0000"/>
                </a:solidFill>
                <a:latin typeface="Nunito Black" pitchFamily="2" charset="0"/>
              </a:rPr>
              <a:t>tối</a:t>
            </a:r>
            <a:r>
              <a:rPr lang="en-US" sz="2800" dirty="0">
                <a:solidFill>
                  <a:srgbClr val="FF0000"/>
                </a:solidFill>
                <a:latin typeface="Nunito Black" pitchFamily="2" charset="0"/>
              </a:rPr>
              <a:t>.</a:t>
            </a:r>
            <a:endParaRPr lang="vi-VN" sz="2800" b="1" kern="0" dirty="0">
              <a:ln/>
              <a:solidFill>
                <a:srgbClr val="FF0000"/>
              </a:solidFill>
              <a:latin typeface="Nunito Black" pitchFamily="2" charset="0"/>
              <a:sym typeface="Chango"/>
            </a:endParaRPr>
          </a:p>
        </p:txBody>
      </p:sp>
      <p:sp>
        <p:nvSpPr>
          <p:cNvPr id="16" name="Flowchart: Terminator 15"/>
          <p:cNvSpPr/>
          <p:nvPr/>
        </p:nvSpPr>
        <p:spPr>
          <a:xfrm>
            <a:off x="-126421" y="1339724"/>
            <a:ext cx="4429125" cy="2524124"/>
          </a:xfrm>
          <a:prstGeom prst="flowChartTerminator">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90000"/>
              </a:lnSpc>
              <a:spcBef>
                <a:spcPts val="1000"/>
              </a:spcBef>
            </a:pPr>
            <a:r>
              <a:rPr lang="vi-VN" sz="2400" b="1" dirty="0">
                <a:solidFill>
                  <a:srgbClr val="002060"/>
                </a:solidFill>
                <a:latin typeface="Cambria" panose="02040503050406030204" pitchFamily="18" charset="0"/>
                <a:ea typeface="Cambria" panose="02040503050406030204" pitchFamily="18" charset="0"/>
              </a:rPr>
              <a:t>Buổi tối trước khi đi ngủ, cả gia đình mình thường cùng nhau trò chuyện. Bố và mẹ sẽ hỏi về một ngày đi học của em và em trai. Sau đó bố mẹ sẽ động viên chúng em cố gắng học tập.</a:t>
            </a:r>
          </a:p>
        </p:txBody>
      </p:sp>
      <p:sp>
        <p:nvSpPr>
          <p:cNvPr id="20" name="Flowchart: Terminator 19"/>
          <p:cNvSpPr/>
          <p:nvPr/>
        </p:nvSpPr>
        <p:spPr>
          <a:xfrm>
            <a:off x="7756400" y="1339724"/>
            <a:ext cx="4429125" cy="2524124"/>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7030A0"/>
                </a:solidFill>
                <a:latin typeface="Cambria" panose="02040503050406030204" pitchFamily="18" charset="0"/>
                <a:ea typeface="Cambria" panose="02040503050406030204" pitchFamily="18" charset="0"/>
              </a:rPr>
              <a:t>Tối nào bố cũng kể chuyện cho anh em em trước khi đi ngủ. Anh em em sẽ lựa chọn một cuốn truyện trong giá sách và bố sẽ là người kể câu chuyện đó.</a:t>
            </a:r>
          </a:p>
        </p:txBody>
      </p:sp>
    </p:spTree>
    <p:extLst>
      <p:ext uri="{BB962C8B-B14F-4D97-AF65-F5344CB8AC3E}">
        <p14:creationId xmlns:p14="http://schemas.microsoft.com/office/powerpoint/2010/main" val="108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3005134" y="1479086"/>
            <a:ext cx="7584208" cy="1015663"/>
          </a:xfrm>
          <a:prstGeom prst="rect">
            <a:avLst/>
          </a:prstGeom>
          <a:noFill/>
        </p:spPr>
        <p:txBody>
          <a:bodyPr wrap="square" rtlCol="0">
            <a:spAutoFit/>
          </a:bodyPr>
          <a:lstStyle/>
          <a:p>
            <a:r>
              <a:rPr lang="en-US" sz="6000" b="1" dirty="0" err="1">
                <a:solidFill>
                  <a:srgbClr val="C00000"/>
                </a:solidFill>
                <a:latin typeface="Great Vibes" pitchFamily="2" charset="0"/>
              </a:rPr>
              <a:t>Đọc</a:t>
            </a:r>
            <a:r>
              <a:rPr lang="en-US" sz="6000" b="1" dirty="0">
                <a:solidFill>
                  <a:srgbClr val="C00000"/>
                </a:solidFill>
                <a:latin typeface="Great Vibes" pitchFamily="2" charset="0"/>
              </a:rPr>
              <a:t> </a:t>
            </a:r>
            <a:r>
              <a:rPr lang="en-US" sz="6000" b="1" dirty="0" err="1">
                <a:solidFill>
                  <a:srgbClr val="C00000"/>
                </a:solidFill>
                <a:latin typeface="Great Vibes" pitchFamily="2" charset="0"/>
              </a:rPr>
              <a:t>vănbản</a:t>
            </a:r>
            <a:endParaRPr lang="en-US" sz="6000" b="1" dirty="0">
              <a:solidFill>
                <a:srgbClr val="C00000"/>
              </a:solidFill>
              <a:latin typeface="Great Vibes" pitchFamily="2"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3670201" y="2651027"/>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95057"/>
            <a:ext cx="12192000" cy="465348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nvGrpSpPr>
          <p:cNvPr id="3" name="Group 2"/>
          <p:cNvGrpSpPr/>
          <p:nvPr/>
        </p:nvGrpSpPr>
        <p:grpSpPr>
          <a:xfrm>
            <a:off x="2678930" y="-18106"/>
            <a:ext cx="6834140" cy="1213164"/>
            <a:chOff x="2678930" y="-18106"/>
            <a:chExt cx="6834140" cy="1213164"/>
          </a:xfrm>
        </p:grpSpPr>
        <p:sp>
          <p:nvSpPr>
            <p:cNvPr id="18" name="Cloud 17"/>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5" name="Rectangle 14"/>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17" name="Subtitle 2"/>
          <p:cNvSpPr txBox="1">
            <a:spLocks/>
          </p:cNvSpPr>
          <p:nvPr/>
        </p:nvSpPr>
        <p:spPr>
          <a:xfrm>
            <a:off x="360582" y="1610058"/>
            <a:ext cx="11268075" cy="45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Nunito" pitchFamily="2" charset="0"/>
              </a:rPr>
              <a:t>       </a:t>
            </a:r>
            <a:r>
              <a:rPr lang="vi-VN" dirty="0">
                <a:solidFill>
                  <a:srgbClr val="002060"/>
                </a:solidFill>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dirty="0">
                <a:solidFill>
                  <a:srgbClr val="002060"/>
                </a:solidFill>
                <a:latin typeface="Cambria" panose="02040503050406030204" pitchFamily="18" charset="0"/>
                <a:ea typeface="Cambria" panose="02040503050406030204" pitchFamily="18" charset="0"/>
              </a:rPr>
              <a:t>e</a:t>
            </a:r>
            <a:r>
              <a:rPr lang="vi-VN" dirty="0">
                <a:solidFill>
                  <a:srgbClr val="002060"/>
                </a:solidFill>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ràng rọt từng chữ: Năm phút nữa thôi nhé. Nhưng đôi khi chính mẹ nấn ná nghe chuyện của con, làm năm phút cứ được cộng thêm mãi.</a:t>
            </a:r>
            <a:r>
              <a:rPr lang="en-US" dirty="0">
                <a:solidFill>
                  <a:srgbClr val="002060"/>
                </a:solidFill>
                <a:latin typeface="Cambria" panose="02040503050406030204" pitchFamily="18" charset="0"/>
                <a:ea typeface="Cambria" panose="02040503050406030204" pitchFamily="18" charset="0"/>
              </a:rPr>
              <a:t>       </a:t>
            </a:r>
          </a:p>
          <a:p>
            <a:pPr marL="0" indent="0" algn="just">
              <a:buNone/>
            </a:pPr>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spTree>
    <p:extLst>
      <p:ext uri="{BB962C8B-B14F-4D97-AF65-F5344CB8AC3E}">
        <p14:creationId xmlns:p14="http://schemas.microsoft.com/office/powerpoint/2010/main" val="136207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Rectangle 5"/>
          <p:cNvSpPr/>
          <p:nvPr/>
        </p:nvSpPr>
        <p:spPr>
          <a:xfrm>
            <a:off x="0" y="1175236"/>
            <a:ext cx="12192000" cy="47568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endParaRPr lang="vi-VN" dirty="0">
              <a:solidFill>
                <a:prstClr val="black"/>
              </a:solidFill>
              <a:latin typeface="Nunito" pitchFamily="2" charset="0"/>
            </a:endParaRPr>
          </a:p>
        </p:txBody>
      </p:sp>
      <p:pic>
        <p:nvPicPr>
          <p:cNvPr id="2" name="Picture 1"/>
          <p:cNvPicPr>
            <a:picLocks noChangeAspect="1"/>
          </p:cNvPicPr>
          <p:nvPr/>
        </p:nvPicPr>
        <p:blipFill>
          <a:blip r:embed="rId3"/>
          <a:stretch>
            <a:fillRect/>
          </a:stretch>
        </p:blipFill>
        <p:spPr>
          <a:xfrm>
            <a:off x="11050730" y="172899"/>
            <a:ext cx="920576" cy="835224"/>
          </a:xfrm>
          <a:prstGeom prst="rect">
            <a:avLst/>
          </a:prstGeom>
        </p:spPr>
      </p:pic>
      <p:sp>
        <p:nvSpPr>
          <p:cNvPr id="4" name="TextBox 3"/>
          <p:cNvSpPr txBox="1"/>
          <p:nvPr/>
        </p:nvSpPr>
        <p:spPr>
          <a:xfrm>
            <a:off x="386014" y="1698003"/>
            <a:ext cx="11125004" cy="4401205"/>
          </a:xfrm>
          <a:prstGeom prst="rect">
            <a:avLst/>
          </a:prstGeom>
          <a:noFill/>
        </p:spPr>
        <p:txBody>
          <a:bodyPr wrap="square" rtlCol="0">
            <a:spAutoFit/>
          </a:bodyPr>
          <a:lstStyle/>
          <a:p>
            <a:pPr lvl="0" indent="914400" algn="just"/>
            <a:r>
              <a:rPr lang="vi-VN" sz="2800" dirty="0">
                <a:solidFill>
                  <a:srgbClr val="002060"/>
                </a:solidFill>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mình các bạn thường đố nhau trong giờ ra chơi…</a:t>
            </a:r>
            <a:endParaRPr lang="en-US" sz="2800" dirty="0">
              <a:solidFill>
                <a:srgbClr val="002060"/>
              </a:solidFill>
              <a:latin typeface="Cambria" panose="02040503050406030204" pitchFamily="18" charset="0"/>
              <a:ea typeface="Cambria" panose="02040503050406030204" pitchFamily="18" charset="0"/>
            </a:endParaRPr>
          </a:p>
          <a:p>
            <a:pPr lvl="0" indent="914400"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Ba mẹ con rúc rích mãi không chán. Chỉ là đến giờ ngủ thì phải ngủ thôi.</a:t>
            </a:r>
            <a:r>
              <a:rPr lang="en-US" sz="2800" dirty="0">
                <a:solidFill>
                  <a:srgbClr val="002060"/>
                </a:solidFill>
                <a:latin typeface="Cambria" panose="02040503050406030204" pitchFamily="18" charset="0"/>
                <a:ea typeface="Cambria" panose="02040503050406030204" pitchFamily="18" charset="0"/>
              </a:rPr>
              <a:t> </a:t>
            </a:r>
          </a:p>
          <a:p>
            <a:pPr indent="914400" algn="r"/>
            <a:r>
              <a:rPr lang="vi-VN" sz="2800" dirty="0">
                <a:solidFill>
                  <a:srgbClr val="002060"/>
                </a:solidFill>
                <a:latin typeface="Cambria" panose="02040503050406030204" pitchFamily="18" charset="0"/>
                <a:ea typeface="Cambria" panose="02040503050406030204" pitchFamily="18" charset="0"/>
              </a:rPr>
              <a:t>(Diệu Thúy)</a:t>
            </a:r>
          </a:p>
          <a:p>
            <a:pPr lvl="0" indent="914400" algn="r"/>
            <a:endParaRPr lang="vi-VN" sz="2800" dirty="0">
              <a:solidFill>
                <a:srgbClr val="002060"/>
              </a:solidFill>
              <a:latin typeface="Cambria" panose="02040503050406030204" pitchFamily="18" charset="0"/>
              <a:ea typeface="Cambria" panose="02040503050406030204" pitchFamily="18" charset="0"/>
            </a:endParaRPr>
          </a:p>
        </p:txBody>
      </p:sp>
      <p:grpSp>
        <p:nvGrpSpPr>
          <p:cNvPr id="8" name="Group 7"/>
          <p:cNvGrpSpPr/>
          <p:nvPr/>
        </p:nvGrpSpPr>
        <p:grpSpPr>
          <a:xfrm>
            <a:off x="2678930" y="-18107"/>
            <a:ext cx="6834140" cy="1484767"/>
            <a:chOff x="2678930" y="-18106"/>
            <a:chExt cx="6834140" cy="1213164"/>
          </a:xfrm>
        </p:grpSpPr>
        <p:sp>
          <p:nvSpPr>
            <p:cNvPr id="9" name="Cloud 8"/>
            <p:cNvSpPr/>
            <p:nvPr/>
          </p:nvSpPr>
          <p:spPr>
            <a:xfrm>
              <a:off x="2678930" y="-18106"/>
              <a:ext cx="6834140" cy="1213164"/>
            </a:xfrm>
            <a:prstGeom prst="cloud">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3399"/>
                </a:solidFill>
                <a:latin typeface="Sigmar One" panose="00000500000000000000" pitchFamily="2" charset="0"/>
              </a:endParaRPr>
            </a:p>
          </p:txBody>
        </p:sp>
        <p:sp>
          <p:nvSpPr>
            <p:cNvPr id="10" name="Rectangle 9"/>
            <p:cNvSpPr/>
            <p:nvPr/>
          </p:nvSpPr>
          <p:spPr>
            <a:xfrm>
              <a:off x="3165695" y="286550"/>
              <a:ext cx="5657850"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r">
                <a:buClr>
                  <a:srgbClr val="FFFFFF"/>
                </a:buClr>
              </a:pP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Trò</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chuyện</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cùng</a:t>
              </a: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 </a:t>
              </a:r>
              <a:r>
                <a:rPr lang="en-US" sz="3200" kern="0" dirty="0" err="1">
                  <a:ln>
                    <a:solidFill>
                      <a:srgbClr val="FFCCA9">
                        <a:lumMod val="10000"/>
                      </a:srgbClr>
                    </a:solidFill>
                  </a:ln>
                  <a:solidFill>
                    <a:srgbClr val="FF3300"/>
                  </a:solidFill>
                  <a:effectLst>
                    <a:glow rad="101600">
                      <a:srgbClr val="EC9684">
                        <a:lumMod val="60000"/>
                        <a:lumOff val="40000"/>
                        <a:alpha val="60000"/>
                      </a:srgbClr>
                    </a:glow>
                  </a:effectLst>
                  <a:latin typeface="Great Vibes" pitchFamily="2" charset="0"/>
                </a:rPr>
                <a:t>mẹ</a:t>
              </a:r>
              <a:endPar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Great Vibes" pitchFamily="2" charset="0"/>
              </a:endParaRPr>
            </a:p>
          </p:txBody>
        </p:sp>
      </p:grpSp>
    </p:spTree>
    <p:extLst>
      <p:ext uri="{BB962C8B-B14F-4D97-AF65-F5344CB8AC3E}">
        <p14:creationId xmlns:p14="http://schemas.microsoft.com/office/powerpoint/2010/main" val="1401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799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0" name="Rectangle 9"/>
          <p:cNvSpPr/>
          <p:nvPr/>
        </p:nvSpPr>
        <p:spPr>
          <a:xfrm>
            <a:off x="2590566" y="356366"/>
            <a:ext cx="7320351"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từ</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khó</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4" name="TextBox 13">
            <a:extLst>
              <a:ext uri="{FF2B5EF4-FFF2-40B4-BE49-F238E27FC236}">
                <a16:creationId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rành</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rọt</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7" name="TextBox 16">
            <a:extLst>
              <a:ext uri="{FF2B5EF4-FFF2-40B4-BE49-F238E27FC236}">
                <a16:creationId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bàn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luận</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8" name="TextBox 17">
            <a:extLst>
              <a:ext uri="{FF2B5EF4-FFF2-40B4-BE49-F238E27FC236}">
                <a16:creationId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nấn</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ná</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19" name="TextBox 18">
            <a:extLst>
              <a:ext uri="{FF2B5EF4-FFF2-40B4-BE49-F238E27FC236}">
                <a16:creationId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líu</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lo</a:t>
            </a:r>
          </a:p>
        </p:txBody>
      </p:sp>
      <p:sp>
        <p:nvSpPr>
          <p:cNvPr id="20" name="TextBox 19">
            <a:extLst>
              <a:ext uri="{FF2B5EF4-FFF2-40B4-BE49-F238E27FC236}">
                <a16:creationId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nắc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nẻ</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sp>
        <p:nvSpPr>
          <p:cNvPr id="21" name="TextBox 11">
            <a:extLst>
              <a:ext uri="{FF2B5EF4-FFF2-40B4-BE49-F238E27FC236}">
                <a16:creationId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rúc</a:t>
            </a:r>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Baloo 2 SemiBold" pitchFamily="2" charset="0"/>
              </a:rPr>
              <a:t>rích</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SemiBold" pitchFamily="2" charset="0"/>
            </a:endParaRPr>
          </a:p>
        </p:txBody>
      </p:sp>
      <p:pic>
        <p:nvPicPr>
          <p:cNvPr id="2" name="Picture 1"/>
          <p:cNvPicPr>
            <a:picLocks noChangeAspect="1"/>
          </p:cNvPicPr>
          <p:nvPr/>
        </p:nvPicPr>
        <p:blipFill>
          <a:blip r:embed="rId3"/>
          <a:stretch>
            <a:fillRect/>
          </a:stretch>
        </p:blipFill>
        <p:spPr>
          <a:xfrm>
            <a:off x="11113486" y="164901"/>
            <a:ext cx="920576" cy="835224"/>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0851" y1="39130" x2="30213" y2="44565"/>
                        <a14:foregroundMark x1="36596" y1="34783" x2="45532" y2="42391"/>
                        <a14:foregroundMark x1="31064" y1="72283" x2="31489" y2="92391"/>
                      </a14:backgroundRemoval>
                    </a14:imgEffect>
                  </a14:imgLayer>
                </a14:imgProps>
              </a:ext>
            </a:extLst>
          </a:blip>
          <a:stretch>
            <a:fillRect/>
          </a:stretch>
        </p:blipFill>
        <p:spPr>
          <a:xfrm>
            <a:off x="0" y="4561535"/>
            <a:ext cx="2931447" cy="2295261"/>
          </a:xfrm>
          <a:prstGeom prst="rect">
            <a:avLst/>
          </a:prstGeom>
        </p:spPr>
      </p:pic>
    </p:spTree>
    <p:extLst>
      <p:ext uri="{BB962C8B-B14F-4D97-AF65-F5344CB8AC3E}">
        <p14:creationId xmlns:p14="http://schemas.microsoft.com/office/powerpoint/2010/main" val="5849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230266" y="1759124"/>
            <a:ext cx="5961734" cy="4969585"/>
          </a:xfrm>
          <a:prstGeom prst="rect">
            <a:avLst/>
          </a:prstGeom>
          <a:ln>
            <a:noFill/>
          </a:ln>
          <a:effectLst>
            <a:softEdge rad="112500"/>
          </a:effectLst>
        </p:spPr>
      </p:pic>
      <p:sp>
        <p:nvSpPr>
          <p:cNvPr id="10" name="Rectangle 9"/>
          <p:cNvSpPr/>
          <p:nvPr/>
        </p:nvSpPr>
        <p:spPr>
          <a:xfrm>
            <a:off x="5912192" y="381260"/>
            <a:ext cx="6078339" cy="861774"/>
          </a:xfrm>
          <a:prstGeom prst="rect">
            <a:avLst/>
          </a:prstGeom>
        </p:spPr>
        <p:txBody>
          <a:bodyPr wrap="square">
            <a:spAutoFit/>
          </a:bodyPr>
          <a:lstStyle/>
          <a:p>
            <a:pPr algn="ctr">
              <a:buClr>
                <a:srgbClr val="000000"/>
              </a:buClr>
            </a:pPr>
            <a:r>
              <a:rPr lang="en-US" sz="5000" b="1" kern="0" dirty="0" err="1">
                <a:ln w="22225">
                  <a:solidFill>
                    <a:srgbClr val="C0504D"/>
                  </a:solidFill>
                  <a:prstDash val="solid"/>
                </a:ln>
                <a:solidFill>
                  <a:srgbClr val="C00000"/>
                </a:solidFill>
                <a:latin typeface="Great Vibes" pitchFamily="2" charset="0"/>
                <a:cs typeface="Arial"/>
                <a:sym typeface="Arial"/>
              </a:rPr>
              <a:t>Luyện</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đọc</a:t>
            </a:r>
            <a:r>
              <a:rPr lang="en-US" sz="5000" b="1" kern="0" dirty="0">
                <a:ln w="22225">
                  <a:solidFill>
                    <a:srgbClr val="C0504D"/>
                  </a:solidFill>
                  <a:prstDash val="solid"/>
                </a:ln>
                <a:solidFill>
                  <a:srgbClr val="C00000"/>
                </a:solidFill>
                <a:latin typeface="Great Vibes" pitchFamily="2" charset="0"/>
                <a:cs typeface="Arial"/>
                <a:sym typeface="Arial"/>
              </a:rPr>
              <a:t> </a:t>
            </a:r>
            <a:r>
              <a:rPr lang="en-US" sz="5000" b="1" kern="0" dirty="0" err="1">
                <a:ln w="22225">
                  <a:solidFill>
                    <a:srgbClr val="C0504D"/>
                  </a:solidFill>
                  <a:prstDash val="solid"/>
                </a:ln>
                <a:solidFill>
                  <a:srgbClr val="C00000"/>
                </a:solidFill>
                <a:latin typeface="Great Vibes" pitchFamily="2" charset="0"/>
                <a:cs typeface="Arial"/>
                <a:sym typeface="Arial"/>
              </a:rPr>
              <a:t>câu</a:t>
            </a:r>
            <a:endParaRPr lang="en-US" sz="5000" b="1" kern="0" dirty="0">
              <a:ln w="22225">
                <a:solidFill>
                  <a:srgbClr val="C0504D"/>
                </a:solidFill>
                <a:prstDash val="solid"/>
              </a:ln>
              <a:solidFill>
                <a:srgbClr val="C00000"/>
              </a:solidFill>
              <a:latin typeface="Great Vibes" pitchFamily="2" charset="0"/>
              <a:cs typeface="Arial"/>
              <a:sym typeface="Arial"/>
            </a:endParaRPr>
          </a:p>
        </p:txBody>
      </p:sp>
      <p:sp>
        <p:nvSpPr>
          <p:cNvPr id="11" name="TextBox 10">
            <a:extLst>
              <a:ext uri="{FF2B5EF4-FFF2-40B4-BE49-F238E27FC236}">
                <a16:creationId xmlns:a16="http://schemas.microsoft.com/office/drawing/2014/main" id="{2D9E22BA-1147-6B37-2480-A90B3680939E}"/>
              </a:ext>
            </a:extLst>
          </p:cNvPr>
          <p:cNvSpPr txBox="1"/>
          <p:nvPr/>
        </p:nvSpPr>
        <p:spPr>
          <a:xfrm>
            <a:off x="906688" y="1112139"/>
            <a:ext cx="4859277" cy="64698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Cambria" panose="02040503050406030204" pitchFamily="18" charset="0"/>
                <a:ea typeface="Cambria" panose="02040503050406030204" pitchFamily="18" charset="0"/>
              </a:rPr>
              <a:t>Năm phút nữa thôi nhé.</a:t>
            </a:r>
            <a:endParaRPr lang="vi-VN" sz="4000" b="1" dirty="0">
              <a:solidFill>
                <a:srgbClr val="00206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2D9E22BA-1147-6B37-2480-A90B3680939E}"/>
              </a:ext>
            </a:extLst>
          </p:cNvPr>
          <p:cNvSpPr txBox="1"/>
          <p:nvPr/>
        </p:nvSpPr>
        <p:spPr>
          <a:xfrm>
            <a:off x="977779" y="2239145"/>
            <a:ext cx="4717094" cy="1191816"/>
          </a:xfrm>
          <a:prstGeom prst="roundRect">
            <a:avLst/>
          </a:prstGeom>
          <a:solidFill>
            <a:schemeClr val="accent4">
              <a:lumMod val="60000"/>
              <a:lumOff val="40000"/>
            </a:schemeClr>
          </a:solidFill>
          <a:ln w="38100">
            <a:noFill/>
            <a:prstDash val="lgDashDot"/>
          </a:ln>
        </p:spPr>
        <p:txBody>
          <a:bodyPr wrap="square">
            <a:spAutoFit/>
          </a:bodyPr>
          <a:lstStyle/>
          <a:p>
            <a:pPr lvl="0" algn="just"/>
            <a:r>
              <a:rPr lang="vi-VN" sz="3200" b="1" dirty="0">
                <a:solidFill>
                  <a:srgbClr val="002060"/>
                </a:solidFill>
                <a:latin typeface="Cambria" panose="02040503050406030204" pitchFamily="18" charset="0"/>
                <a:ea typeface="Cambria" panose="02040503050406030204" pitchFamily="18" charset="0"/>
              </a:rPr>
              <a:t>Chỉ là đến giờ ngủ thì phải ngủ thôi.</a:t>
            </a:r>
            <a:r>
              <a:rPr lang="en-US" sz="3200" b="1" dirty="0">
                <a:solidFill>
                  <a:srgbClr val="00206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4"/>
          <a:stretch>
            <a:fillRect/>
          </a:stretch>
        </p:blipFill>
        <p:spPr>
          <a:xfrm>
            <a:off x="222377" y="4353028"/>
            <a:ext cx="2932430" cy="2298391"/>
          </a:xfrm>
          <a:prstGeom prst="rect">
            <a:avLst/>
          </a:prstGeom>
        </p:spPr>
      </p:pic>
      <p:grpSp>
        <p:nvGrpSpPr>
          <p:cNvPr id="18" name="Group 17"/>
          <p:cNvGrpSpPr/>
          <p:nvPr/>
        </p:nvGrpSpPr>
        <p:grpSpPr>
          <a:xfrm>
            <a:off x="2900679" y="3623936"/>
            <a:ext cx="3245993" cy="1508310"/>
            <a:chOff x="2900679" y="3623936"/>
            <a:chExt cx="3245993" cy="1508310"/>
          </a:xfrm>
        </p:grpSpPr>
        <p:sp>
          <p:nvSpPr>
            <p:cNvPr id="15" name="TextBox 14">
              <a:extLst>
                <a:ext uri="{FF2B5EF4-FFF2-40B4-BE49-F238E27FC236}">
                  <a16:creationId xmlns:a16="http://schemas.microsoft.com/office/drawing/2014/main" id="{F5BD5560-E7D2-6AC8-9D2C-A6505DFA0F3C}"/>
                </a:ext>
              </a:extLst>
            </p:cNvPr>
            <p:cNvSpPr txBox="1"/>
            <p:nvPr/>
          </p:nvSpPr>
          <p:spPr>
            <a:xfrm>
              <a:off x="2900679" y="3623936"/>
              <a:ext cx="3245993" cy="1508310"/>
            </a:xfrm>
            <a:prstGeom prst="flowChartTerminator">
              <a:avLst/>
            </a:prstGeom>
            <a:noFill/>
            <a:ln w="25400" cap="flat" cmpd="sng" algn="ctr">
              <a:solidFill>
                <a:srgbClr val="CC99FF"/>
              </a:solid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44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Arial"/>
              </a:endParaRPr>
            </a:p>
          </p:txBody>
        </p:sp>
        <p:sp>
          <p:nvSpPr>
            <p:cNvPr id="17" name="Rectangle 16"/>
            <p:cNvSpPr/>
            <p:nvPr/>
          </p:nvSpPr>
          <p:spPr>
            <a:xfrm>
              <a:off x="2999010" y="3722007"/>
              <a:ext cx="2999105" cy="1077218"/>
            </a:xfrm>
            <a:prstGeom prst="rect">
              <a:avLst/>
            </a:prstGeom>
          </p:spPr>
          <p:txBody>
            <a:bodyPr wrap="square">
              <a:spAutoFit/>
            </a:bodyPr>
            <a:lstStyle/>
            <a:p>
              <a:pPr lvl="0" algn="ctr">
                <a:buClr>
                  <a:srgbClr val="000000"/>
                </a:buClr>
                <a:defRPr/>
              </a:pPr>
              <a:r>
                <a:rPr lang="en-US" sz="3200" b="1" kern="0" dirty="0" err="1">
                  <a:solidFill>
                    <a:srgbClr val="C00000"/>
                  </a:solidFill>
                  <a:latin typeface="Great Vibes" pitchFamily="2" charset="0"/>
                  <a:ea typeface="Cambria" panose="02040503050406030204" pitchFamily="18" charset="0"/>
                  <a:sym typeface="Arial"/>
                </a:rPr>
                <a:t>Đọc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nhấn</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mạnh</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các</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câu</a:t>
              </a:r>
              <a:r>
                <a:rPr lang="en-US" sz="3200" b="1" kern="0" dirty="0">
                  <a:solidFill>
                    <a:srgbClr val="C00000"/>
                  </a:solidFill>
                  <a:latin typeface="Great Vibes" pitchFamily="2" charset="0"/>
                  <a:ea typeface="Cambria" panose="02040503050406030204" pitchFamily="18" charset="0"/>
                  <a:sym typeface="Arial"/>
                </a:rPr>
                <a:t> </a:t>
              </a:r>
              <a:r>
                <a:rPr lang="en-US" sz="3200" b="1" kern="0" dirty="0" err="1">
                  <a:solidFill>
                    <a:srgbClr val="C00000"/>
                  </a:solidFill>
                  <a:latin typeface="Great Vibes" pitchFamily="2" charset="0"/>
                  <a:ea typeface="Cambria" panose="02040503050406030204" pitchFamily="18" charset="0"/>
                  <a:sym typeface="Arial"/>
                </a:rPr>
                <a:t>trên</a:t>
              </a:r>
              <a:r>
                <a:rPr lang="en-US" sz="3200" b="1" kern="0" dirty="0">
                  <a:solidFill>
                    <a:srgbClr val="C00000"/>
                  </a:solidFill>
                  <a:latin typeface="Great Vibes" pitchFamily="2" charset="0"/>
                  <a:ea typeface="Cambria" panose="02040503050406030204" pitchFamily="18" charset="0"/>
                  <a:sym typeface="Arial"/>
                </a:rPr>
                <a:t>.</a:t>
              </a:r>
              <a:endParaRPr lang="vi-VN" sz="3200" b="1" kern="0" dirty="0">
                <a:solidFill>
                  <a:srgbClr val="C0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60931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plus(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TotalTime>
  <Words>2726</Words>
  <Application>Microsoft Office PowerPoint</Application>
  <PresentationFormat>Widescreen</PresentationFormat>
  <Paragraphs>147</Paragraphs>
  <Slides>33</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33</vt:i4>
      </vt:variant>
    </vt:vector>
  </HeadingPairs>
  <TitlesOfParts>
    <vt:vector size="49" baseType="lpstr">
      <vt:lpstr>KaiTi</vt:lpstr>
      <vt:lpstr>宋体</vt:lpstr>
      <vt:lpstr>Arial</vt:lpstr>
      <vt:lpstr>Calibri</vt:lpstr>
      <vt:lpstr>Calibri Light</vt:lpstr>
      <vt:lpstr>Cambria</vt:lpstr>
      <vt:lpstr>Chango</vt:lpstr>
      <vt:lpstr>Great Vibes</vt:lpstr>
      <vt:lpstr>Nunito</vt:lpstr>
      <vt:lpstr>Nunito Black</vt:lpstr>
      <vt:lpstr>OpenSansBold</vt:lpstr>
      <vt:lpstr>Sigmar One</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113</cp:revision>
  <dcterms:created xsi:type="dcterms:W3CDTF">2022-08-13T14:24:05Z</dcterms:created>
  <dcterms:modified xsi:type="dcterms:W3CDTF">2023-11-15T02:20:28Z</dcterms:modified>
</cp:coreProperties>
</file>