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8" r:id="rId3"/>
    <p:sldMasterId id="2147483691" r:id="rId4"/>
    <p:sldMasterId id="2147483696" r:id="rId5"/>
  </p:sldMasterIdLst>
  <p:notesMasterIdLst>
    <p:notesMasterId r:id="rId27"/>
  </p:notesMasterIdLst>
  <p:sldIdLst>
    <p:sldId id="282" r:id="rId6"/>
    <p:sldId id="257" r:id="rId7"/>
    <p:sldId id="284" r:id="rId8"/>
    <p:sldId id="320" r:id="rId9"/>
    <p:sldId id="259" r:id="rId10"/>
    <p:sldId id="318" r:id="rId11"/>
    <p:sldId id="285" r:id="rId12"/>
    <p:sldId id="319" r:id="rId13"/>
    <p:sldId id="378" r:id="rId14"/>
    <p:sldId id="321" r:id="rId15"/>
    <p:sldId id="261" r:id="rId16"/>
    <p:sldId id="394" r:id="rId17"/>
    <p:sldId id="323" r:id="rId18"/>
    <p:sldId id="395" r:id="rId19"/>
    <p:sldId id="322" r:id="rId20"/>
    <p:sldId id="382" r:id="rId21"/>
    <p:sldId id="381" r:id="rId22"/>
    <p:sldId id="396" r:id="rId23"/>
    <p:sldId id="397" r:id="rId24"/>
    <p:sldId id="480" r:id="rId25"/>
    <p:sldId id="3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70308-C4D4-4283-8799-59D40C54FC80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FB2CF-D95C-4142-94E2-3742A43D9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9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3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99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EAE7D-2F8F-48FB-896C-80680C2D58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74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9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7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27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724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360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915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150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EE71D-9AC6-4DA1-B36B-8791E484DC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89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6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3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3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9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3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07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9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0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1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3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74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15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9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3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6E1195F4-E633-47A9-AB37-E1DE266EB2DC}"/>
              </a:ext>
            </a:extLst>
          </p:cNvPr>
          <p:cNvGrpSpPr/>
          <p:nvPr userDrawn="1"/>
        </p:nvGrpSpPr>
        <p:grpSpPr>
          <a:xfrm>
            <a:off x="2720087" y="197418"/>
            <a:ext cx="6748563" cy="1899924"/>
            <a:chOff x="2720087" y="197418"/>
            <a:chExt cx="6748563" cy="18999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A05ABFFE-FCD1-4EF2-9E54-6F56079D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076"/>
            <a:stretch>
              <a:fillRect/>
            </a:stretch>
          </p:blipFill>
          <p:spPr>
            <a:xfrm>
              <a:off x="2723351" y="197418"/>
              <a:ext cx="6745299" cy="1899924"/>
            </a:xfrm>
            <a:custGeom>
              <a:avLst/>
              <a:gdLst>
                <a:gd name="connsiteX0" fmla="*/ 0 w 6745299"/>
                <a:gd name="connsiteY0" fmla="*/ 0 h 1899924"/>
                <a:gd name="connsiteX1" fmla="*/ 6745299 w 6745299"/>
                <a:gd name="connsiteY1" fmla="*/ 0 h 1899924"/>
                <a:gd name="connsiteX2" fmla="*/ 6745299 w 6745299"/>
                <a:gd name="connsiteY2" fmla="*/ 1899924 h 1899924"/>
                <a:gd name="connsiteX3" fmla="*/ 0 w 6745299"/>
                <a:gd name="connsiteY3" fmla="*/ 1899924 h 189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5299" h="1899924">
                  <a:moveTo>
                    <a:pt x="0" y="0"/>
                  </a:moveTo>
                  <a:lnTo>
                    <a:pt x="6745299" y="0"/>
                  </a:lnTo>
                  <a:lnTo>
                    <a:pt x="6745299" y="1899924"/>
                  </a:lnTo>
                  <a:lnTo>
                    <a:pt x="0" y="1899924"/>
                  </a:lnTo>
                  <a:close/>
                </a:path>
              </a:pathLst>
            </a:cu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781F25A9-8352-4175-84D8-00469482404D}"/>
                </a:ext>
              </a:extLst>
            </p:cNvPr>
            <p:cNvGrpSpPr/>
            <p:nvPr userDrawn="1"/>
          </p:nvGrpSpPr>
          <p:grpSpPr>
            <a:xfrm>
              <a:off x="3484377" y="646447"/>
              <a:ext cx="1184645" cy="307801"/>
              <a:chOff x="3038977" y="1027812"/>
              <a:chExt cx="1584910" cy="496187"/>
            </a:xfrm>
          </p:grpSpPr>
          <p:sp>
            <p:nvSpPr>
              <p:cNvPr id="22" name="流程图: 终止 21">
                <a:extLst>
                  <a:ext uri="{FF2B5EF4-FFF2-40B4-BE49-F238E27FC236}">
                    <a16:creationId xmlns:a16="http://schemas.microsoft.com/office/drawing/2014/main" xmlns="" id="{8E5A9236-9BDD-4D6B-833E-2800103E242C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流程图: 终止 21">
                <a:extLst>
                  <a:ext uri="{FF2B5EF4-FFF2-40B4-BE49-F238E27FC236}">
                    <a16:creationId xmlns:a16="http://schemas.microsoft.com/office/drawing/2014/main" xmlns="" id="{D855F008-D64C-4F7C-B6A6-63634BC65D5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xmlns="" id="{C86B94C0-C6AA-4722-A29C-A84D30BB4324}"/>
                </a:ext>
              </a:extLst>
            </p:cNvPr>
            <p:cNvGrpSpPr/>
            <p:nvPr userDrawn="1"/>
          </p:nvGrpSpPr>
          <p:grpSpPr>
            <a:xfrm>
              <a:off x="7871365" y="1003285"/>
              <a:ext cx="983170" cy="307801"/>
              <a:chOff x="3038977" y="1027812"/>
              <a:chExt cx="1584910" cy="496187"/>
            </a:xfrm>
          </p:grpSpPr>
          <p:sp>
            <p:nvSpPr>
              <p:cNvPr id="33" name="流程图: 终止 21">
                <a:extLst>
                  <a:ext uri="{FF2B5EF4-FFF2-40B4-BE49-F238E27FC236}">
                    <a16:creationId xmlns:a16="http://schemas.microsoft.com/office/drawing/2014/main" xmlns="" id="{C0DB5CAD-633E-42BB-9B8A-9BCBE16C6F5D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1405409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482" h="21600">
                    <a:moveTo>
                      <a:pt x="33482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流程图: 终止 21">
                <a:extLst>
                  <a:ext uri="{FF2B5EF4-FFF2-40B4-BE49-F238E27FC236}">
                    <a16:creationId xmlns:a16="http://schemas.microsoft.com/office/drawing/2014/main" xmlns="" id="{EFF4023B-609E-4D4C-ADCF-54E612A0C6F9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75000"/>
                    <a:alpha val="6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xmlns="" id="{73A80577-0808-4E47-90B4-266E89628D15}"/>
                </a:ext>
              </a:extLst>
            </p:cNvPr>
            <p:cNvGrpSpPr/>
            <p:nvPr userDrawn="1"/>
          </p:nvGrpSpPr>
          <p:grpSpPr>
            <a:xfrm>
              <a:off x="2720087" y="1200967"/>
              <a:ext cx="5382625" cy="496187"/>
              <a:chOff x="3038977" y="1027812"/>
              <a:chExt cx="2878876" cy="496187"/>
            </a:xfrm>
          </p:grpSpPr>
          <p:sp>
            <p:nvSpPr>
              <p:cNvPr id="36" name="流程图: 终止 21">
                <a:extLst>
                  <a:ext uri="{FF2B5EF4-FFF2-40B4-BE49-F238E27FC236}">
                    <a16:creationId xmlns:a16="http://schemas.microsoft.com/office/drawing/2014/main" xmlns="" id="{6232EC60-284B-4D86-83C7-986DFB458185}"/>
                  </a:ext>
                </a:extLst>
              </p:cNvPr>
              <p:cNvSpPr/>
              <p:nvPr userDrawn="1"/>
            </p:nvSpPr>
            <p:spPr>
              <a:xfrm>
                <a:off x="3218478" y="1275208"/>
                <a:ext cx="2699375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64309 w 64309"/>
                  <a:gd name="connsiteY0" fmla="*/ 21600 h 21600"/>
                  <a:gd name="connsiteX1" fmla="*/ 3475 w 64309"/>
                  <a:gd name="connsiteY1" fmla="*/ 21600 h 21600"/>
                  <a:gd name="connsiteX2" fmla="*/ 0 w 64309"/>
                  <a:gd name="connsiteY2" fmla="*/ 10800 h 21600"/>
                  <a:gd name="connsiteX3" fmla="*/ 3475 w 64309"/>
                  <a:gd name="connsiteY3" fmla="*/ 0 h 21600"/>
                  <a:gd name="connsiteX4" fmla="*/ 8103 w 6430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09" h="21600">
                    <a:moveTo>
                      <a:pt x="64309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8103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流程图: 终止 21">
                <a:extLst>
                  <a:ext uri="{FF2B5EF4-FFF2-40B4-BE49-F238E27FC236}">
                    <a16:creationId xmlns:a16="http://schemas.microsoft.com/office/drawing/2014/main" xmlns="" id="{9771D7AD-C58C-436F-8AB4-976F6AB2D48D}"/>
                  </a:ext>
                </a:extLst>
              </p:cNvPr>
              <p:cNvSpPr/>
              <p:nvPr userDrawn="1"/>
            </p:nvSpPr>
            <p:spPr>
              <a:xfrm flipH="1" flipV="1">
                <a:off x="3038977" y="1027812"/>
                <a:ext cx="748961" cy="248791"/>
              </a:xfrm>
              <a:custGeom>
                <a:avLst/>
                <a:gdLst>
                  <a:gd name="connsiteX0" fmla="*/ 3475 w 21600"/>
                  <a:gd name="connsiteY0" fmla="*/ 0 h 21600"/>
                  <a:gd name="connsiteX1" fmla="*/ 18125 w 21600"/>
                  <a:gd name="connsiteY1" fmla="*/ 0 h 21600"/>
                  <a:gd name="connsiteX2" fmla="*/ 21600 w 21600"/>
                  <a:gd name="connsiteY2" fmla="*/ 10800 h 21600"/>
                  <a:gd name="connsiteX3" fmla="*/ 18125 w 21600"/>
                  <a:gd name="connsiteY3" fmla="*/ 21600 h 21600"/>
                  <a:gd name="connsiteX4" fmla="*/ 3475 w 21600"/>
                  <a:gd name="connsiteY4" fmla="*/ 21600 h 21600"/>
                  <a:gd name="connsiteX5" fmla="*/ 0 w 21600"/>
                  <a:gd name="connsiteY5" fmla="*/ 10800 h 21600"/>
                  <a:gd name="connsiteX6" fmla="*/ 3475 w 21600"/>
                  <a:gd name="connsiteY6" fmla="*/ 0 h 21600"/>
                  <a:gd name="connsiteX0" fmla="*/ 21600 w 22429"/>
                  <a:gd name="connsiteY0" fmla="*/ 10800 h 21600"/>
                  <a:gd name="connsiteX1" fmla="*/ 18125 w 22429"/>
                  <a:gd name="connsiteY1" fmla="*/ 21600 h 21600"/>
                  <a:gd name="connsiteX2" fmla="*/ 3475 w 22429"/>
                  <a:gd name="connsiteY2" fmla="*/ 21600 h 21600"/>
                  <a:gd name="connsiteX3" fmla="*/ 0 w 22429"/>
                  <a:gd name="connsiteY3" fmla="*/ 10800 h 21600"/>
                  <a:gd name="connsiteX4" fmla="*/ 3475 w 22429"/>
                  <a:gd name="connsiteY4" fmla="*/ 0 h 21600"/>
                  <a:gd name="connsiteX5" fmla="*/ 18125 w 22429"/>
                  <a:gd name="connsiteY5" fmla="*/ 0 h 21600"/>
                  <a:gd name="connsiteX6" fmla="*/ 22429 w 22429"/>
                  <a:gd name="connsiteY6" fmla="*/ 14497 h 21600"/>
                  <a:gd name="connsiteX0" fmla="*/ 18125 w 22429"/>
                  <a:gd name="connsiteY0" fmla="*/ 21600 h 21600"/>
                  <a:gd name="connsiteX1" fmla="*/ 3475 w 22429"/>
                  <a:gd name="connsiteY1" fmla="*/ 21600 h 21600"/>
                  <a:gd name="connsiteX2" fmla="*/ 0 w 22429"/>
                  <a:gd name="connsiteY2" fmla="*/ 10800 h 21600"/>
                  <a:gd name="connsiteX3" fmla="*/ 3475 w 22429"/>
                  <a:gd name="connsiteY3" fmla="*/ 0 h 21600"/>
                  <a:gd name="connsiteX4" fmla="*/ 18125 w 22429"/>
                  <a:gd name="connsiteY4" fmla="*/ 0 h 21600"/>
                  <a:gd name="connsiteX5" fmla="*/ 22429 w 22429"/>
                  <a:gd name="connsiteY5" fmla="*/ 14497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18125 w 18125"/>
                  <a:gd name="connsiteY4" fmla="*/ 0 h 21600"/>
                  <a:gd name="connsiteX0" fmla="*/ 18125 w 18125"/>
                  <a:gd name="connsiteY0" fmla="*/ 21600 h 21600"/>
                  <a:gd name="connsiteX1" fmla="*/ 3475 w 18125"/>
                  <a:gd name="connsiteY1" fmla="*/ 21600 h 21600"/>
                  <a:gd name="connsiteX2" fmla="*/ 0 w 18125"/>
                  <a:gd name="connsiteY2" fmla="*/ 10800 h 21600"/>
                  <a:gd name="connsiteX3" fmla="*/ 3475 w 18125"/>
                  <a:gd name="connsiteY3" fmla="*/ 0 h 21600"/>
                  <a:gd name="connsiteX4" fmla="*/ 8103 w 18125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8103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4584 w 33482"/>
                  <a:gd name="connsiteY4" fmla="*/ 0 h 21600"/>
                  <a:gd name="connsiteX0" fmla="*/ 33482 w 33482"/>
                  <a:gd name="connsiteY0" fmla="*/ 21600 h 21600"/>
                  <a:gd name="connsiteX1" fmla="*/ 3475 w 33482"/>
                  <a:gd name="connsiteY1" fmla="*/ 21600 h 21600"/>
                  <a:gd name="connsiteX2" fmla="*/ 0 w 33482"/>
                  <a:gd name="connsiteY2" fmla="*/ 10800 h 21600"/>
                  <a:gd name="connsiteX3" fmla="*/ 3475 w 33482"/>
                  <a:gd name="connsiteY3" fmla="*/ 0 h 21600"/>
                  <a:gd name="connsiteX4" fmla="*/ 10639 w 33482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10639 w 17843"/>
                  <a:gd name="connsiteY4" fmla="*/ 0 h 21600"/>
                  <a:gd name="connsiteX0" fmla="*/ 17843 w 17843"/>
                  <a:gd name="connsiteY0" fmla="*/ 21600 h 21600"/>
                  <a:gd name="connsiteX1" fmla="*/ 3475 w 17843"/>
                  <a:gd name="connsiteY1" fmla="*/ 21600 h 21600"/>
                  <a:gd name="connsiteX2" fmla="*/ 0 w 17843"/>
                  <a:gd name="connsiteY2" fmla="*/ 10800 h 21600"/>
                  <a:gd name="connsiteX3" fmla="*/ 3475 w 17843"/>
                  <a:gd name="connsiteY3" fmla="*/ 0 h 21600"/>
                  <a:gd name="connsiteX4" fmla="*/ 6101 w 17843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43" h="21600">
                    <a:moveTo>
                      <a:pt x="17843" y="21600"/>
                    </a:moveTo>
                    <a:lnTo>
                      <a:pt x="3475" y="21600"/>
                    </a:lnTo>
                    <a:cubicBezTo>
                      <a:pt x="1556" y="21600"/>
                      <a:pt x="0" y="16765"/>
                      <a:pt x="0" y="10800"/>
                    </a:cubicBezTo>
                    <a:cubicBezTo>
                      <a:pt x="0" y="4835"/>
                      <a:pt x="1556" y="0"/>
                      <a:pt x="3475" y="0"/>
                    </a:cubicBezTo>
                    <a:lnTo>
                      <a:pt x="6101" y="0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E431ACCF-8886-4760-B564-931FAAAE7A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211676" y="5930690"/>
            <a:ext cx="515868" cy="5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CBC63-B2F9-1676-03A5-6E5F4635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D8C77E-D307-714C-2036-CF272536B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4C853-880D-39C2-3F57-DBF3C408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A7D972-1807-1E14-406B-A6C27DC2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402980-5254-B416-6282-B639A5F4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0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14E968-D994-3BB6-EE58-8E2DC150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E100F1-FF16-E81E-6BE0-CAED505A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C47FF-1D82-04D2-15B3-077A403D0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FBA2A9-C4BD-27DD-2E91-880AB8E1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754A68-BC0B-FF6B-5B6D-F6BEEF502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7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EDAD5A-037B-CE35-2750-37E05F809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C0B61B-7F6C-AF1E-E9F3-795B1DDD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6D7783-4B50-36DE-6BAB-3E4946E37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831E51-34B8-8E95-510E-7A09FC69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CE6954-B7AD-E6CE-9B2C-A85AFE640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122909-591E-D5C2-0756-48539AFC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2B15AB-9AE3-412C-6BE9-43D61DFD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C025B4-CFC3-DE33-7079-D3E2DF229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B82E7A-B899-29F2-4C3A-55EB1440D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F786166-DCD0-E4A7-787C-0B6BB24CE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84DE8F9-570D-E061-09B9-065195F70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3FC002F-4B29-060D-70FE-F425C1B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63F0C9-4489-0875-AC47-B3ACED1C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FC4AC2A-43BE-4E49-004E-230EDE1CC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7DADD-B9A7-113A-0FE4-C8DABF49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2FB207-55E7-FF9C-181C-AE22684A9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AA024F-D16F-C49A-DDCE-714A8ECF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010061-70B6-9170-1807-A0C5B8BD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B26CB70-0F3E-4FD4-2DBA-422992B0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085378-82C3-B7AB-AE64-749FDC23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8593D7-D05C-B6E7-3BEC-FA89526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9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31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25880-D88C-0051-D473-897DD766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4AD09-3D7B-303D-3AAC-3D338C45F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42A0A2-241D-5F54-3998-4208B3CAB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333356-E5A0-1860-13D8-9EFEE7BF9B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DD49FB-C9E2-16FC-D8A9-4BE3A32F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CB61CC-7BA8-3B20-C1A9-1DCAB9D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8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DA541-C38D-9C3E-187C-A2524431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209C5BA-3497-5170-8CD7-A0FB6D8CA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2C325C-00B2-63EE-B5BE-D92AF8C63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31C62C-41B0-8245-28CC-73BD117C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C0F3F5-C62A-AC84-A396-A124CDEC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197CF3-B7DA-CB6D-C927-9D58163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30EB1E-6F50-34DC-6779-8736C5EC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A2F4E7-F7B3-0C64-C7D2-AF95AA444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86647D-79F8-F12F-132D-63425BE5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95454A-E208-9504-6E3B-234B4626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C6F363-AA4F-42F9-654E-3FEFBFB4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F5D7D4-4F11-F5E7-FBF6-B8DE36A0D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A27A3B-4AB7-3318-E623-EBD23F38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8C3653-0230-E11D-2BBB-ECE97EB5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40D8B0-D019-49CC-BE6C-91C1AFC45649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36EBFB-0D8F-91CB-B35C-EA23781C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619C76-EEF9-8347-3B15-61466026B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E0808D-2AC0-401A-AE06-086483A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2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2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2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4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ED1F1FFE-BD8C-4728-BCC0-BC27A0900F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4191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50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9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5DA1D20-0838-4C74-AD78-36BF085EC1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399" y="367748"/>
            <a:ext cx="1088865" cy="10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8A11C25-654C-4BCD-AEB6-CAEE8160B0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73A4BE39-69EB-4129-B44C-59A5CC8F6B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4857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5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0" Type="http://schemas.openxmlformats.org/officeDocument/2006/relationships/image" Target="../media/image57.emf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E6DCCA7-2F5E-4C34-83D2-809690702507}"/>
              </a:ext>
            </a:extLst>
          </p:cNvPr>
          <p:cNvSpPr/>
          <p:nvPr/>
        </p:nvSpPr>
        <p:spPr>
          <a:xfrm>
            <a:off x="1056640" y="1351280"/>
            <a:ext cx="10322560" cy="441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C39E30F-09CC-42CA-A806-0380BAB2E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5615" y="4402523"/>
            <a:ext cx="2408129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22B62C-4C74-4D33-8212-080227593B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5115" y="2866965"/>
            <a:ext cx="865707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>
            <a:extLst>
              <a:ext uri="{FF2B5EF4-FFF2-40B4-BE49-F238E27FC236}">
                <a16:creationId xmlns:a16="http://schemas.microsoft.com/office/drawing/2014/main" xmlns="" id="{BCF4A12A-5039-49DA-AC11-18FA3D73AF60}"/>
              </a:ext>
            </a:extLst>
          </p:cNvPr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27F36D-95C4-4F76-9A1A-3CE5EE9E5A26}"/>
              </a:ext>
            </a:extLst>
          </p:cNvPr>
          <p:cNvSpPr txBox="1"/>
          <p:nvPr/>
        </p:nvSpPr>
        <p:spPr>
          <a:xfrm>
            <a:off x="1366847" y="2548391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Tìm hiểu về một số hoạt động sản xuất thủ công.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7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ECC2F0D-E7A0-45F6-91FC-DE8118A38645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nói về những hoạt động sản xuất thủ công trong các hình dưới đây? Hoạt động đó mang lại lợi ích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F6F44CA-8082-48E3-B1D2-0F5C8D80B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421A69-D9DC-4FDD-96AC-B76EE4C5B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0" y="1681162"/>
            <a:ext cx="9715500" cy="345757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FC6476A-6447-4875-B076-E6E9E86A9A61}"/>
              </a:ext>
            </a:extLst>
          </p:cNvPr>
          <p:cNvGrpSpPr/>
          <p:nvPr/>
        </p:nvGrpSpPr>
        <p:grpSpPr>
          <a:xfrm>
            <a:off x="8192224" y="4682999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CD007246-7C4C-4DF7-A0A5-712AA68BF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B661274F-7F38-4212-A4B7-5C939E0A8D3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9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2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83D55C-22C2-47C4-B512-0E804F3C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29" y="835025"/>
            <a:ext cx="3686175" cy="36042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7CF4902-247B-4334-A216-95C4CA30FD75}"/>
              </a:ext>
            </a:extLst>
          </p:cNvPr>
          <p:cNvSpPr/>
          <p:nvPr/>
        </p:nvSpPr>
        <p:spPr>
          <a:xfrm>
            <a:off x="714375" y="4572000"/>
            <a:ext cx="340042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cô đang chăm chỉ dệt luạ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A97A1B-2FBB-4167-AC5B-E96F4DF8F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737" y="838200"/>
            <a:ext cx="3557588" cy="35885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22DB5F4-7224-4F75-92F5-94B839E2BE4D}"/>
              </a:ext>
            </a:extLst>
          </p:cNvPr>
          <p:cNvSpPr/>
          <p:nvPr/>
        </p:nvSpPr>
        <p:spPr>
          <a:xfrm>
            <a:off x="4305300" y="4533900"/>
            <a:ext cx="340042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nhân đang tỉ mỉ khắc hình người trên đá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9A51B3-93B1-43D8-AF9C-3B7F3DD4D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687" y="842962"/>
            <a:ext cx="3481388" cy="34607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18C2C08-F33F-4320-AE69-A4C58201F032}"/>
              </a:ext>
            </a:extLst>
          </p:cNvPr>
          <p:cNvSpPr/>
          <p:nvPr/>
        </p:nvSpPr>
        <p:spPr>
          <a:xfrm>
            <a:off x="8258175" y="4476749"/>
            <a:ext cx="3400425" cy="1171575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 thợ đang khéo léo tạo ra các sản phẩm từ gốm.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E6DCCA7-2F5E-4C34-83D2-809690702507}"/>
              </a:ext>
            </a:extLst>
          </p:cNvPr>
          <p:cNvSpPr/>
          <p:nvPr/>
        </p:nvSpPr>
        <p:spPr>
          <a:xfrm>
            <a:off x="2464435" y="1637771"/>
            <a:ext cx="7813040" cy="31051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D8FD2C-6FB6-4D95-A15D-A8628DF91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0754" y="2453201"/>
            <a:ext cx="598679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98EC95AD-B740-4978-AB6F-15367E1BAD7E}"/>
              </a:ext>
            </a:extLst>
          </p:cNvPr>
          <p:cNvSpPr/>
          <p:nvPr/>
        </p:nvSpPr>
        <p:spPr>
          <a:xfrm>
            <a:off x="4889023" y="1681913"/>
            <a:ext cx="662670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kể tên và ích lợi của một số hoạt động công nghiệp và thủ công mà em biết? </a:t>
            </a:r>
            <a:endParaRPr lang="en-US" sz="36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E01472-1558-458D-9BA5-DC2017E1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590" y="645654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83D4C1E-1EDE-4C28-AE90-9BF37A30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BFD75D9E-32EC-45E2-ADB8-5D9FC77B9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9838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>
            <a:extLst>
              <a:ext uri="{FF2B5EF4-FFF2-40B4-BE49-F238E27FC236}">
                <a16:creationId xmlns:a16="http://schemas.microsoft.com/office/drawing/2014/main" xmlns="" id="{73EDB3DA-AEF0-428A-A317-C42827E6C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4" name="Rectangle 2058">
            <a:extLst>
              <a:ext uri="{FF2B5EF4-FFF2-40B4-BE49-F238E27FC236}">
                <a16:creationId xmlns:a16="http://schemas.microsoft.com/office/drawing/2014/main" xmlns="" id="{4A06AD8B-0227-4FF6-AEB4-C66C5A539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5" name="Rectangle 2060">
            <a:extLst>
              <a:ext uri="{FF2B5EF4-FFF2-40B4-BE49-F238E27FC236}">
                <a16:creationId xmlns:a16="http://schemas.microsoft.com/office/drawing/2014/main" xmlns="" id="{5DFACEB2-7564-4FB9-B739-C2CE339BA3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9D5420-613A-4742-B673-158C7AD6E30C}"/>
              </a:ext>
            </a:extLst>
          </p:cNvPr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Lụa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ủ phủ gốm sứ Bát Tràng rộn ràng Tết Nhâm Dần | baoninhbinh.org.vn">
            <a:extLst>
              <a:ext uri="{FF2B5EF4-FFF2-40B4-BE49-F238E27FC236}">
                <a16:creationId xmlns:a16="http://schemas.microsoft.com/office/drawing/2014/main" xmlns="" id="{883D4C1E-1EDE-4C28-AE90-9BF37A301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r="-3" b="3889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nét đặc trưng của gốm sứ Bát Tràng | Cửa hàng Minh Long">
            <a:extLst>
              <a:ext uri="{FF2B5EF4-FFF2-40B4-BE49-F238E27FC236}">
                <a16:creationId xmlns:a16="http://schemas.microsoft.com/office/drawing/2014/main" xmlns="" id="{BFD75D9E-32EC-45E2-ADB8-5D9FC77B9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56">
            <a:extLst>
              <a:ext uri="{FF2B5EF4-FFF2-40B4-BE49-F238E27FC236}">
                <a16:creationId xmlns:a16="http://schemas.microsoft.com/office/drawing/2014/main" xmlns="" id="{73EDB3DA-AEF0-428A-A317-C42827E6C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4" name="Rectangle 2058">
            <a:extLst>
              <a:ext uri="{FF2B5EF4-FFF2-40B4-BE49-F238E27FC236}">
                <a16:creationId xmlns:a16="http://schemas.microsoft.com/office/drawing/2014/main" xmlns="" id="{4A06AD8B-0227-4FF6-AEB4-C66C5A539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65" name="Rectangle 2060">
            <a:extLst>
              <a:ext uri="{FF2B5EF4-FFF2-40B4-BE49-F238E27FC236}">
                <a16:creationId xmlns:a16="http://schemas.microsoft.com/office/drawing/2014/main" xmlns="" id="{5DFACEB2-7564-4FB9-B739-C2CE339BA3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65C2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19D5420-613A-4742-B673-158C7AD6E30C}"/>
              </a:ext>
            </a:extLst>
          </p:cNvPr>
          <p:cNvSpPr txBox="1"/>
          <p:nvPr/>
        </p:nvSpPr>
        <p:spPr>
          <a:xfrm>
            <a:off x="1219200" y="4480560"/>
            <a:ext cx="3129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Gốm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4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E6DCCA7-2F5E-4C34-83D2-809690702507}"/>
              </a:ext>
            </a:extLst>
          </p:cNvPr>
          <p:cNvSpPr/>
          <p:nvPr/>
        </p:nvSpPr>
        <p:spPr>
          <a:xfrm>
            <a:off x="2464435" y="1637771"/>
            <a:ext cx="7813040" cy="31051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12D008-97EE-439A-AB2A-6B87B046C7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391" y="2446338"/>
            <a:ext cx="567586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98EC95AD-B740-4978-AB6F-15367E1BAD7E}"/>
              </a:ext>
            </a:extLst>
          </p:cNvPr>
          <p:cNvSpPr/>
          <p:nvPr/>
        </p:nvSpPr>
        <p:spPr>
          <a:xfrm>
            <a:off x="4889023" y="1681913"/>
            <a:ext cx="662670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6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 những đồ dùng trong gia đình được làm thủ công hay qua sản xuất công nghiệp.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E01472-1558-458D-9BA5-DC2017E18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590" y="645654"/>
            <a:ext cx="6842560" cy="54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5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671CFB-E45C-4B12-B7CE-EAEFEED7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080" y="853440"/>
            <a:ext cx="657225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FB3B8C-DEAE-466C-A127-A4E1A179F0D2}"/>
              </a:ext>
            </a:extLst>
          </p:cNvPr>
          <p:cNvSpPr txBox="1"/>
          <p:nvPr/>
        </p:nvSpPr>
        <p:spPr>
          <a:xfrm>
            <a:off x="1920240" y="853440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iết bị điện dân dụng là gì? Danh sách thiết bị điện dân dụng phổ biến -  Dịch Vụ Sửa Chữa 24h Tại Hà Nội">
            <a:extLst>
              <a:ext uri="{FF2B5EF4-FFF2-40B4-BE49-F238E27FC236}">
                <a16:creationId xmlns:a16="http://schemas.microsoft.com/office/drawing/2014/main" xmlns="" id="{F08FF7EA-DCB1-47C4-BE07-A23FF534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504" y="2231708"/>
            <a:ext cx="8400415" cy="35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xmlns="" id="{E7D2EEB7-F193-496E-924F-236FF70477A5}"/>
              </a:ext>
            </a:extLst>
          </p:cNvPr>
          <p:cNvSpPr/>
          <p:nvPr/>
        </p:nvSpPr>
        <p:spPr>
          <a:xfrm>
            <a:off x="3530991" y="909558"/>
            <a:ext cx="4684542" cy="1641169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xmlns="" id="{C817C2C1-9AD4-4663-93EA-930060015A2D}"/>
              </a:ext>
            </a:extLst>
          </p:cNvPr>
          <p:cNvSpPr/>
          <p:nvPr/>
        </p:nvSpPr>
        <p:spPr>
          <a:xfrm>
            <a:off x="4660423" y="2967788"/>
            <a:ext cx="7274402" cy="2949287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buFontTx/>
              <a:buAutoNum type="arabicPeriod"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Về nhà </a:t>
            </a:r>
            <a:r>
              <a:rPr lang="nl-NL" sz="3200" b="1" dirty="0"/>
              <a:t>sưu tầm tranh ảnh, vật thật 1 số sản phẩm thủ công của địa 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mới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28238B-7B8B-4FF9-BB2E-6A01B0F27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190" y="1931529"/>
            <a:ext cx="6842560" cy="5473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67DC2F-B651-4BAC-908A-7204A8D50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760" y="648210"/>
            <a:ext cx="78950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E6DCCA7-2F5E-4C34-83D2-809690702507}"/>
              </a:ext>
            </a:extLst>
          </p:cNvPr>
          <p:cNvSpPr/>
          <p:nvPr/>
        </p:nvSpPr>
        <p:spPr>
          <a:xfrm>
            <a:off x="1056640" y="1351280"/>
            <a:ext cx="10322560" cy="4419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33D80A-E86E-48FF-B96D-9F9E08B70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953" y="4205742"/>
            <a:ext cx="2093828" cy="2675185"/>
          </a:xfrm>
          <a:prstGeom prst="rect">
            <a:avLst/>
          </a:prstGeom>
        </p:spPr>
      </p:pic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63A3574C-BF47-4BF9-B4ED-233FF23C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893" y="3669719"/>
            <a:ext cx="3214933" cy="353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EF23F90-ADEB-46E4-996C-AC23C7C77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8854" y="1791883"/>
            <a:ext cx="8163252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E6DCCA7-2F5E-4C34-83D2-809690702507}"/>
              </a:ext>
            </a:extLst>
          </p:cNvPr>
          <p:cNvSpPr/>
          <p:nvPr/>
        </p:nvSpPr>
        <p:spPr>
          <a:xfrm>
            <a:off x="2464435" y="1637771"/>
            <a:ext cx="7813040" cy="31051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C7F7159-8053-48F0-B3B2-6089AB95E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3118" y="2299060"/>
            <a:ext cx="731583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3630" y="847196"/>
            <a:ext cx="6925417" cy="5354104"/>
          </a:xfrm>
          <a:prstGeom prst="rect">
            <a:avLst/>
          </a:prstGeom>
        </p:spPr>
      </p:pic>
      <p:sp>
        <p:nvSpPr>
          <p:cNvPr id="14" name="Rounded Rectangle 2">
            <a:extLst>
              <a:ext uri="{FF2B5EF4-FFF2-40B4-BE49-F238E27FC236}">
                <a16:creationId xmlns:a16="http://schemas.microsoft.com/office/drawing/2014/main" xmlns="" id="{BCF4A12A-5039-49DA-AC11-18FA3D73AF60}"/>
              </a:ext>
            </a:extLst>
          </p:cNvPr>
          <p:cNvSpPr/>
          <p:nvPr/>
        </p:nvSpPr>
        <p:spPr>
          <a:xfrm>
            <a:off x="487025" y="2195454"/>
            <a:ext cx="1121794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27F36D-95C4-4F76-9A1A-3CE5EE9E5A26}"/>
              </a:ext>
            </a:extLst>
          </p:cNvPr>
          <p:cNvSpPr txBox="1"/>
          <p:nvPr/>
        </p:nvSpPr>
        <p:spPr>
          <a:xfrm>
            <a:off x="762000" y="2793971"/>
            <a:ext cx="10848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Một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số hoạt động </a:t>
            </a: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 xuất công</a:t>
            </a:r>
            <a:r>
              <a:rPr kumimoji="0" lang="nl-NL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nghiệp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9CEDF60-30CC-46D6-A5A0-B8A806A5DE34}"/>
              </a:ext>
            </a:extLst>
          </p:cNvPr>
          <p:cNvSpPr/>
          <p:nvPr/>
        </p:nvSpPr>
        <p:spPr>
          <a:xfrm>
            <a:off x="1412240" y="315477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trong hình dưới đây. Các hoạt động đó mang lại lợi ích gì?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455E0D-1EED-4A5D-9255-BA83949F6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F99565-4C18-4BC1-BA15-7E7E1845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928812"/>
            <a:ext cx="52197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9A5F51-53D2-4CA7-8679-8CFBF3B87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12" y="1909762"/>
            <a:ext cx="5076825" cy="21431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E3E37EC-E0FB-4E91-9FBE-1880FB5B249D}"/>
              </a:ext>
            </a:extLst>
          </p:cNvPr>
          <p:cNvGrpSpPr/>
          <p:nvPr/>
        </p:nvGrpSpPr>
        <p:grpSpPr>
          <a:xfrm>
            <a:off x="7134949" y="4357997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xmlns="" id="{1C9BC16C-6BAB-4BD9-8606-0F4DC4295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D642CF3-F19B-43C4-9103-C7A650F9A16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7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CB01BB-566D-499F-99EC-C0A4E9F24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800100"/>
            <a:ext cx="3438769" cy="304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E26EF81-2B47-4A0F-9561-011466F1C925}"/>
              </a:ext>
            </a:extLst>
          </p:cNvPr>
          <p:cNvSpPr/>
          <p:nvPr/>
        </p:nvSpPr>
        <p:spPr>
          <a:xfrm>
            <a:off x="571500" y="3981450"/>
            <a:ext cx="3543300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 chú công nhân đang may những bộ quần áo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D13CFF-5AB6-4C87-B3FD-64A093BF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0" y="819149"/>
            <a:ext cx="3489460" cy="296227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6CD0154-1D4D-47F8-9832-C8F0264736DE}"/>
              </a:ext>
            </a:extLst>
          </p:cNvPr>
          <p:cNvSpPr/>
          <p:nvPr/>
        </p:nvSpPr>
        <p:spPr>
          <a:xfrm>
            <a:off x="4448174" y="3924300"/>
            <a:ext cx="362902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 chú công nhân đang chế biến tôm để xuất khẩu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268679-119E-43BB-8926-4BE73173D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394" y="828676"/>
            <a:ext cx="3225689" cy="2819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4D4AFCF-0536-41D8-AB6D-A967521379C8}"/>
              </a:ext>
            </a:extLst>
          </p:cNvPr>
          <p:cNvSpPr/>
          <p:nvPr/>
        </p:nvSpPr>
        <p:spPr>
          <a:xfrm>
            <a:off x="8410574" y="3838575"/>
            <a:ext cx="3629025" cy="12382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chú công nhân đang sản xuất những chiếc phích để đựng nước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2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248495-757D-4A65-B6C8-F6014E1B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1295400"/>
            <a:ext cx="3941678" cy="32289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E77F9D5-D718-49CA-A098-17E35805B8C1}"/>
              </a:ext>
            </a:extLst>
          </p:cNvPr>
          <p:cNvSpPr/>
          <p:nvPr/>
        </p:nvSpPr>
        <p:spPr>
          <a:xfrm>
            <a:off x="457200" y="4876800"/>
            <a:ext cx="3724276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 chú công nhân đang sản xuất ô tô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5B321F-D27E-4322-9394-BF3264B90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7" y="1323975"/>
            <a:ext cx="3529013" cy="30664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87AC779-2250-4D0A-A349-47581858EFDE}"/>
              </a:ext>
            </a:extLst>
          </p:cNvPr>
          <p:cNvSpPr/>
          <p:nvPr/>
        </p:nvSpPr>
        <p:spPr>
          <a:xfrm>
            <a:off x="4400550" y="4867275"/>
            <a:ext cx="4105275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chiếc tàu đang khai thác dầu khí ở ngoài biển khơi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64EBA4-275A-41EE-9890-C90D0D72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112" y="1371600"/>
            <a:ext cx="3612931" cy="304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23B14FF-E452-4969-9D87-0B6508BFE492}"/>
              </a:ext>
            </a:extLst>
          </p:cNvPr>
          <p:cNvSpPr/>
          <p:nvPr/>
        </p:nvSpPr>
        <p:spPr>
          <a:xfrm>
            <a:off x="8772526" y="4781550"/>
            <a:ext cx="3581400" cy="819150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chiếc quạt khổng lồ để sản xuất điện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39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defRPr/>
            </a:pPr>
            <a:r>
              <a:rPr lang="vi-VN" alt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công nghiệp bao gồm: chế biến lương thực, thực phẩm; sản xuất hàng tiêu dùng máy móc; khai thác khoáng sản;...</a:t>
            </a:r>
            <a:endParaRPr lang="en-US" altLang="en-US" sz="33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Bef>
                <a:spcPct val="50000"/>
              </a:spcBef>
              <a:defRPr/>
            </a:pPr>
            <a:r>
              <a:rPr lang="vi-VN" altLang="en-US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đó tạo ra đồ dùng, thiết bị, nguyên vật liệu,... phục vụ đời sống sản xuất của con người và xuất khẩu.</a:t>
            </a:r>
            <a:endParaRPr kumimoji="0" lang="en-US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411</Words>
  <Application>Microsoft Office PowerPoint</Application>
  <PresentationFormat>Widescreen</PresentationFormat>
  <Paragraphs>47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Calibri Light</vt:lpstr>
      <vt:lpstr>Georgia</vt:lpstr>
      <vt:lpstr>Nunito black</vt:lpstr>
      <vt:lpstr>Times New Roman</vt:lpstr>
      <vt:lpstr>UTM American Sans</vt:lpstr>
      <vt:lpstr>字魂59号-创粗黑</vt:lpstr>
      <vt:lpstr>等线</vt:lpstr>
      <vt:lpstr>等线 Light</vt:lpstr>
      <vt:lpstr>Office 主题​​</vt:lpstr>
      <vt:lpstr>1_Simple Light</vt:lpstr>
      <vt:lpstr>3_Office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2022-11-03T02:50:45Z</dcterms:created>
  <dcterms:modified xsi:type="dcterms:W3CDTF">2022-11-21T10:10:11Z</dcterms:modified>
</cp:coreProperties>
</file>