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397" r:id="rId4"/>
    <p:sldId id="398" r:id="rId5"/>
    <p:sldId id="399" r:id="rId6"/>
    <p:sldId id="261" r:id="rId7"/>
    <p:sldId id="262" r:id="rId8"/>
    <p:sldId id="263" r:id="rId9"/>
    <p:sldId id="393" r:id="rId10"/>
    <p:sldId id="264" r:id="rId11"/>
    <p:sldId id="266" r:id="rId12"/>
    <p:sldId id="267" r:id="rId13"/>
    <p:sldId id="395" r:id="rId14"/>
    <p:sldId id="270" r:id="rId15"/>
    <p:sldId id="271" r:id="rId16"/>
    <p:sldId id="272" r:id="rId17"/>
    <p:sldId id="400"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showGuides="1">
      <p:cViewPr varScale="1">
        <p:scale>
          <a:sx n="49" d="100"/>
          <a:sy n="49" d="100"/>
        </p:scale>
        <p:origin x="42"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8B7C-2649-4837-8A8C-310E41721CA5}"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009E5-7A87-436A-98B6-D0D8723DFF90}" type="slidenum">
              <a:rPr lang="en-US" smtClean="0"/>
              <a:t>‹#›</a:t>
            </a:fld>
            <a:endParaRPr lang="en-US"/>
          </a:p>
        </p:txBody>
      </p:sp>
    </p:spTree>
    <p:extLst>
      <p:ext uri="{BB962C8B-B14F-4D97-AF65-F5344CB8AC3E}">
        <p14:creationId xmlns:p14="http://schemas.microsoft.com/office/powerpoint/2010/main" val="418653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235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2491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036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6817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650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4332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4196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302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05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8372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0679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4297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542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257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069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737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1CB011-0E9E-4BA4-B04F-C08E3862E949}"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89832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CB011-0E9E-4BA4-B04F-C08E3862E949}"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43423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CB011-0E9E-4BA4-B04F-C08E3862E949}"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846253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CB011-0E9E-4BA4-B04F-C08E3862E949}"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94003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1CB011-0E9E-4BA4-B04F-C08E3862E949}"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359655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1CB011-0E9E-4BA4-B04F-C08E3862E949}"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13929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1CB011-0E9E-4BA4-B04F-C08E3862E949}" type="datetimeFigureOut">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44880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1CB011-0E9E-4BA4-B04F-C08E3862E949}" type="datetimeFigureOut">
              <a:rPr lang="en-US" smtClean="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3852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CB011-0E9E-4BA4-B04F-C08E3862E949}"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10936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68570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20929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CB011-0E9E-4BA4-B04F-C08E3862E949}" type="datetimeFigureOut">
              <a:rPr lang="en-US" smtClean="0"/>
              <a:t>11/24/2022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6937E-A971-4FB6-BA1A-D5263C3C9F07}" type="slidenum">
              <a:rPr lang="en-US" smtClean="0"/>
              <a:t>‹#›</a:t>
            </a:fld>
            <a:endParaRPr lang="en-US"/>
          </a:p>
        </p:txBody>
      </p:sp>
    </p:spTree>
    <p:extLst>
      <p:ext uri="{BB962C8B-B14F-4D97-AF65-F5344CB8AC3E}">
        <p14:creationId xmlns:p14="http://schemas.microsoft.com/office/powerpoint/2010/main" val="1191648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8.png"/><Relationship Id="rId5" Type="http://schemas.openxmlformats.org/officeDocument/2006/relationships/image" Target="../media/image19.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0.png"/><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id="{7EB7B0B3-2914-4A5B-9729-6A46691004C6}"/>
              </a:ext>
            </a:extLst>
          </p:cNvPr>
          <p:cNvPicPr>
            <a:picLocks noChangeAspect="1"/>
          </p:cNvPicPr>
          <p:nvPr/>
        </p:nvPicPr>
        <p:blipFill>
          <a:blip r:embed="rId16"/>
          <a:stretch>
            <a:fillRect/>
          </a:stretch>
        </p:blipFill>
        <p:spPr>
          <a:xfrm>
            <a:off x="4019160"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id="{16FEA443-62BA-40DB-905F-42209B8E5B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9" name="TextBox 8">
            <a:extLst>
              <a:ext uri="{FF2B5EF4-FFF2-40B4-BE49-F238E27FC236}">
                <a16:creationId xmlns:a16="http://schemas.microsoft.com/office/drawing/2014/main" id="{4FEDFE6C-FF18-4536-A271-2447A2FF09AB}"/>
              </a:ext>
            </a:extLst>
          </p:cNvPr>
          <p:cNvSpPr txBox="1"/>
          <p:nvPr/>
        </p:nvSpPr>
        <p:spPr>
          <a:xfrm>
            <a:off x="4691074" y="1338363"/>
            <a:ext cx="3376601" cy="646331"/>
          </a:xfrm>
          <a:prstGeom prst="rect">
            <a:avLst/>
          </a:prstGeom>
          <a:noFill/>
        </p:spPr>
        <p:txBody>
          <a:bodyPr wrap="squar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24 – </a:t>
            </a:r>
            <a:r>
              <a:rPr lang="en-US" sz="3600" b="1" dirty="0" err="1">
                <a:latin typeface="Arial" panose="020B0604020202020204" pitchFamily="34" charset="0"/>
                <a:cs typeface="Arial" panose="020B0604020202020204" pitchFamily="34" charset="0"/>
              </a:rPr>
              <a:t>Tiết</a:t>
            </a:r>
            <a:r>
              <a:rPr lang="en-US" sz="3600" b="1" dirty="0">
                <a:latin typeface="Arial" panose="020B0604020202020204" pitchFamily="34" charset="0"/>
                <a:cs typeface="Arial" panose="020B0604020202020204" pitchFamily="34" charset="0"/>
              </a:rPr>
              <a:t> 3</a:t>
            </a:r>
          </a:p>
        </p:txBody>
      </p:sp>
      <p:sp>
        <p:nvSpPr>
          <p:cNvPr id="2" name="TextBox 1"/>
          <p:cNvSpPr txBox="1"/>
          <p:nvPr/>
        </p:nvSpPr>
        <p:spPr>
          <a:xfrm>
            <a:off x="2231378" y="2181260"/>
            <a:ext cx="7856113" cy="1938992"/>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Luyện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tập</a:t>
            </a:r>
            <a:r>
              <a:rPr lang="en-US" sz="4000" b="1" dirty="0">
                <a:solidFill>
                  <a:srgbClr val="0070C0"/>
                </a:solidFill>
                <a:latin typeface="Times New Roman" panose="02020603050405020304" pitchFamily="18" charset="0"/>
                <a:cs typeface="Times New Roman" panose="02020603050405020304" pitchFamily="18" charset="0"/>
              </a:rPr>
              <a:t>:</a:t>
            </a:r>
          </a:p>
          <a:p>
            <a:pPr algn="ctr"/>
            <a:r>
              <a:rPr lang="en-US" sz="4000" b="1" dirty="0" err="1">
                <a:solidFill>
                  <a:srgbClr val="0070C0"/>
                </a:solidFill>
                <a:latin typeface="Times New Roman" panose="02020603050405020304" pitchFamily="18" charset="0"/>
                <a:cs typeface="Times New Roman" panose="02020603050405020304" pitchFamily="18" charset="0"/>
              </a:rPr>
              <a:t>Mở</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rộng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vốn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từ</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về</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bạn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trong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nhà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Biện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pháp</a:t>
            </a:r>
            <a:r>
              <a:rPr lang="en-US" sz="4000" b="1" dirty="0">
                <a:solidFill>
                  <a:srgbClr val="0070C0"/>
                </a:solidFill>
                <a:latin typeface="Times New Roman" panose="02020603050405020304" pitchFamily="18" charset="0"/>
                <a:cs typeface="Times New Roman" panose="02020603050405020304" pitchFamily="18" charset="0"/>
              </a:rPr>
              <a:t> so </a:t>
            </a:r>
            <a:r>
              <a:rPr lang="en-US" sz="4000" b="1" dirty="0" err="1">
                <a:solidFill>
                  <a:srgbClr val="0070C0"/>
                </a:solidFill>
                <a:latin typeface="Times New Roman" panose="02020603050405020304" pitchFamily="18" charset="0"/>
                <a:cs typeface="Times New Roman" panose="02020603050405020304" pitchFamily="18" charset="0"/>
              </a:rPr>
              <a:t>sánh</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91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2" name="TextBox 21">
            <a:extLst>
              <a:ext uri="{FF2B5EF4-FFF2-40B4-BE49-F238E27FC236}">
                <a16:creationId xmlns:a16="http://schemas.microsoft.com/office/drawing/2014/main" id="{0B8DED3D-ABC6-47A7-8671-16ACF73AA9D2}"/>
              </a:ext>
            </a:extLst>
          </p:cNvPr>
          <p:cNvSpPr txBox="1"/>
          <p:nvPr/>
        </p:nvSpPr>
        <p:spPr>
          <a:xfrm>
            <a:off x="1449238" y="579924"/>
            <a:ext cx="9592573" cy="646331"/>
          </a:xfrm>
          <a:prstGeom prst="rect">
            <a:avLst/>
          </a:prstGeom>
          <a:noFill/>
        </p:spPr>
        <p:txBody>
          <a:bodyPr wrap="square">
            <a:spAutoFit/>
          </a:bodyPr>
          <a:lstStyle/>
          <a:p>
            <a:r>
              <a:rPr lang="nl-NL" sz="3600" b="1" dirty="0"/>
              <a:t>Bài 2: Đọc đoạn văn SGK và trả lời câu hỏi</a:t>
            </a:r>
            <a:r>
              <a:rPr lang="nl-NL" sz="3600" dirty="0"/>
              <a:t>. </a:t>
            </a:r>
            <a:endParaRPr lang="en-US" sz="3600" dirty="0"/>
          </a:p>
        </p:txBody>
      </p:sp>
      <p:sp>
        <p:nvSpPr>
          <p:cNvPr id="25" name="TextBox 24">
            <a:extLst>
              <a:ext uri="{FF2B5EF4-FFF2-40B4-BE49-F238E27FC236}">
                <a16:creationId xmlns:a16="http://schemas.microsoft.com/office/drawing/2014/main" id="{619AF07F-EACB-470C-B480-6AAC7E9B8ED3}"/>
              </a:ext>
            </a:extLst>
          </p:cNvPr>
          <p:cNvSpPr txBox="1"/>
          <p:nvPr/>
        </p:nvSpPr>
        <p:spPr>
          <a:xfrm>
            <a:off x="1108888" y="1394885"/>
            <a:ext cx="3860460" cy="1865126"/>
          </a:xfrm>
          <a:prstGeom prst="rect">
            <a:avLst/>
          </a:prstGeom>
          <a:noFill/>
        </p:spPr>
        <p:txBody>
          <a:bodyPr wrap="square" rtlCol="0" anchor="ctr">
            <a:spAutoFit/>
          </a:bodyPr>
          <a:lstStyle/>
          <a:p>
            <a:pPr algn="ctr">
              <a:lnSpc>
                <a:spcPct val="120000"/>
              </a:lnSpc>
            </a:pPr>
            <a:r>
              <a:rPr lang="en-US" sz="3200" dirty="0">
                <a:solidFill>
                  <a:srgbClr val="0033CC"/>
                </a:solidFill>
                <a:effectLst/>
                <a:latin typeface="Calibri" panose="020F0502020204030204" pitchFamily="34" charset="0"/>
                <a:cs typeface="Calibri" panose="020F0502020204030204" pitchFamily="34" charset="0"/>
              </a:rPr>
              <a:t>1. </a:t>
            </a:r>
            <a:r>
              <a:rPr lang="en-US" sz="3200" dirty="0" err="1">
                <a:solidFill>
                  <a:srgbClr val="0033CC"/>
                </a:solidFill>
                <a:effectLst/>
                <a:latin typeface="Calibri" panose="020F0502020204030204" pitchFamily="34" charset="0"/>
                <a:cs typeface="Calibri" panose="020F0502020204030204" pitchFamily="34" charset="0"/>
              </a:rPr>
              <a:t>Cánh</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buồm</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trên</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sông</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được</a:t>
            </a:r>
            <a:r>
              <a:rPr lang="en-US" sz="3200" dirty="0">
                <a:solidFill>
                  <a:srgbClr val="0033CC"/>
                </a:solidFill>
                <a:effectLst/>
                <a:latin typeface="Calibri" panose="020F0502020204030204" pitchFamily="34" charset="0"/>
                <a:cs typeface="Calibri" panose="020F0502020204030204" pitchFamily="34" charset="0"/>
              </a:rPr>
              <a:t> so </a:t>
            </a:r>
            <a:r>
              <a:rPr lang="en-US" sz="3200" dirty="0" err="1">
                <a:solidFill>
                  <a:srgbClr val="0033CC"/>
                </a:solidFill>
                <a:effectLst/>
                <a:latin typeface="Calibri" panose="020F0502020204030204" pitchFamily="34" charset="0"/>
                <a:cs typeface="Calibri" panose="020F0502020204030204" pitchFamily="34" charset="0"/>
              </a:rPr>
              <a:t>sánh</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với</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sự</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vật</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nào</a:t>
            </a:r>
            <a:r>
              <a:rPr lang="en-US" sz="3200" dirty="0">
                <a:solidFill>
                  <a:srgbClr val="0033CC"/>
                </a:solidFill>
                <a:effectLst/>
                <a:latin typeface="Calibri" panose="020F0502020204030204" pitchFamily="34" charset="0"/>
                <a:cs typeface="Calibri" panose="020F0502020204030204" pitchFamily="34" charset="0"/>
              </a:rPr>
              <a:t>?</a:t>
            </a:r>
          </a:p>
        </p:txBody>
      </p:sp>
      <p:sp>
        <p:nvSpPr>
          <p:cNvPr id="34" name="TextBox 33">
            <a:extLst>
              <a:ext uri="{FF2B5EF4-FFF2-40B4-BE49-F238E27FC236}">
                <a16:creationId xmlns:a16="http://schemas.microsoft.com/office/drawing/2014/main" id="{8DB50DF4-90AA-4AEE-A52B-E68E83CDFDE4}"/>
              </a:ext>
            </a:extLst>
          </p:cNvPr>
          <p:cNvSpPr txBox="1"/>
          <p:nvPr/>
        </p:nvSpPr>
        <p:spPr>
          <a:xfrm>
            <a:off x="5790887" y="1394885"/>
            <a:ext cx="4343115" cy="1274195"/>
          </a:xfrm>
          <a:prstGeom prst="rect">
            <a:avLst/>
          </a:prstGeom>
          <a:noFill/>
        </p:spPr>
        <p:txBody>
          <a:bodyPr wrap="square" rtlCol="0" anchor="ctr">
            <a:spAutoFit/>
          </a:bodyPr>
          <a:lstStyle/>
          <a:p>
            <a:pPr algn="ctr">
              <a:lnSpc>
                <a:spcPct val="120000"/>
              </a:lnSpc>
            </a:pPr>
            <a:r>
              <a:rPr lang="en-US" sz="3200" dirty="0">
                <a:solidFill>
                  <a:srgbClr val="0033CC"/>
                </a:solidFill>
                <a:latin typeface="Calibri" panose="020F0502020204030204" pitchFamily="34" charset="0"/>
                <a:cs typeface="Calibri" panose="020F0502020204030204" pitchFamily="34" charset="0"/>
              </a:rPr>
              <a:t>2</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Nước</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sông</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nhấp</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nháy</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được</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ví</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với</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sự</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vật</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nào</a:t>
            </a:r>
            <a:r>
              <a:rPr lang="en-US" sz="3200" dirty="0">
                <a:solidFill>
                  <a:srgbClr val="0033CC"/>
                </a:solidFill>
                <a:effectLst/>
                <a:latin typeface="Calibri" panose="020F0502020204030204" pitchFamily="34" charset="0"/>
                <a:cs typeface="Calibri" panose="020F0502020204030204" pitchFamily="34" charset="0"/>
              </a:rPr>
              <a:t>?</a:t>
            </a:r>
          </a:p>
        </p:txBody>
      </p:sp>
      <p:pic>
        <p:nvPicPr>
          <p:cNvPr id="18" name="Picture 17">
            <a:extLst>
              <a:ext uri="{FF2B5EF4-FFF2-40B4-BE49-F238E27FC236}">
                <a16:creationId xmlns:a16="http://schemas.microsoft.com/office/drawing/2014/main" id="{49594D16-5DFE-463D-ACC4-00F489D755D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contrast="-40000"/>
                    </a14:imgEffect>
                  </a14:imgLayer>
                </a14:imgProps>
              </a:ext>
            </a:extLst>
          </a:blip>
          <a:stretch>
            <a:fillRect/>
          </a:stretch>
        </p:blipFill>
        <p:spPr>
          <a:xfrm>
            <a:off x="3717117" y="3119888"/>
            <a:ext cx="4152872" cy="3199571"/>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322DC504-5F3E-46B5-A808-A17E31020EDC}"/>
              </a:ext>
            </a:extLst>
          </p:cNvPr>
          <p:cNvSpPr/>
          <p:nvPr/>
        </p:nvSpPr>
        <p:spPr>
          <a:xfrm>
            <a:off x="4566593" y="3554984"/>
            <a:ext cx="3006184" cy="1077218"/>
          </a:xfrm>
          <a:prstGeom prst="rect">
            <a:avLst/>
          </a:prstGeom>
        </p:spPr>
        <p:txBody>
          <a:bodyPr wrap="square">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Thảo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luận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nhóm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đôi</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68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1136046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a16="http://schemas.microsoft.com/office/drawing/2014/main" id="{69BBBCAE-0178-4FEC-B7C5-79BC23E5B9B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21420" y="1303826"/>
            <a:ext cx="674451" cy="457200"/>
          </a:xfrm>
          <a:prstGeom prst="rect">
            <a:avLst/>
          </a:prstGeom>
        </p:spPr>
      </p:pic>
      <p:sp>
        <p:nvSpPr>
          <p:cNvPr id="25" name="TextBox 24">
            <a:extLst>
              <a:ext uri="{FF2B5EF4-FFF2-40B4-BE49-F238E27FC236}">
                <a16:creationId xmlns:a16="http://schemas.microsoft.com/office/drawing/2014/main" id="{5CF9FCF8-7E6C-42C5-AE53-848C18905B10}"/>
              </a:ext>
            </a:extLst>
          </p:cNvPr>
          <p:cNvSpPr txBox="1"/>
          <p:nvPr/>
        </p:nvSpPr>
        <p:spPr>
          <a:xfrm>
            <a:off x="3554328" y="1065834"/>
            <a:ext cx="7749844" cy="1077218"/>
          </a:xfrm>
          <a:prstGeom prst="rect">
            <a:avLst/>
          </a:prstGeom>
          <a:noFill/>
        </p:spPr>
        <p:txBody>
          <a:bodyPr wrap="square">
            <a:spAutoFit/>
          </a:bodyPr>
          <a:lstStyle/>
          <a:p>
            <a:pPr lvl="0"/>
            <a:r>
              <a:rPr lang="nl-NL" sz="3200" dirty="0">
                <a:solidFill>
                  <a:srgbClr val="7030A0"/>
                </a:solidFill>
              </a:rPr>
              <a:t>Cánh buồm trên sông được so sánh với con bướm nhỏ</a:t>
            </a:r>
            <a:r>
              <a:rPr lang="nl-NL" sz="3200" dirty="0"/>
              <a:t>.</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pic>
        <p:nvPicPr>
          <p:cNvPr id="35" name="Picture 34" descr="A child reading a book&#10;&#10;Description automatically generated with medium confidence">
            <a:extLst>
              <a:ext uri="{FF2B5EF4-FFF2-40B4-BE49-F238E27FC236}">
                <a16:creationId xmlns:a16="http://schemas.microsoft.com/office/drawing/2014/main"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a16="http://schemas.microsoft.com/office/drawing/2014/main" id="{79F664B7-8B5C-412B-9AB8-E16D4B70A8F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01892" y="2565435"/>
            <a:ext cx="674451" cy="457200"/>
          </a:xfrm>
          <a:prstGeom prst="rect">
            <a:avLst/>
          </a:prstGeom>
        </p:spPr>
      </p:pic>
      <p:sp>
        <p:nvSpPr>
          <p:cNvPr id="38" name="TextBox 37">
            <a:extLst>
              <a:ext uri="{FF2B5EF4-FFF2-40B4-BE49-F238E27FC236}">
                <a16:creationId xmlns:a16="http://schemas.microsoft.com/office/drawing/2014/main" id="{645EB38A-F3D5-48FC-A078-43E1D83A0F02}"/>
              </a:ext>
            </a:extLst>
          </p:cNvPr>
          <p:cNvSpPr txBox="1"/>
          <p:nvPr/>
        </p:nvSpPr>
        <p:spPr>
          <a:xfrm>
            <a:off x="3497276" y="2501648"/>
            <a:ext cx="7749844" cy="584775"/>
          </a:xfrm>
          <a:prstGeom prst="rect">
            <a:avLst/>
          </a:prstGeom>
          <a:noFill/>
        </p:spPr>
        <p:txBody>
          <a:bodyPr wrap="square">
            <a:spAutoFit/>
          </a:bodyPr>
          <a:lstStyle/>
          <a:p>
            <a:pPr lvl="0"/>
            <a:r>
              <a:rPr lang="nl-NL" sz="3200" dirty="0">
                <a:solidFill>
                  <a:srgbClr val="7030A0"/>
                </a:solidFill>
              </a:rPr>
              <a:t>Nước sông nhấp nháy được ví với sao bay.</a:t>
            </a:r>
            <a:endParaRPr lang="vi-VN" sz="3200" dirty="0">
              <a:solidFill>
                <a:srgbClr val="7030A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5610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0693" y="110030"/>
            <a:ext cx="971686" cy="733527"/>
          </a:xfrm>
          <a:prstGeom prst="ellipse">
            <a:avLst/>
          </a:prstGeom>
        </p:spPr>
      </p:pic>
      <p:sp>
        <p:nvSpPr>
          <p:cNvPr id="8" name="Rounded Rectangle 7"/>
          <p:cNvSpPr/>
          <p:nvPr/>
        </p:nvSpPr>
        <p:spPr>
          <a:xfrm>
            <a:off x="1109918" y="150365"/>
            <a:ext cx="9496698" cy="1055608"/>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Câu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Tìm hình ảnh so sánh trong các đoạn thơ dưới đây. Nêu tác dụng của hình ảnh so sánh.</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grpSp>
        <p:nvGrpSpPr>
          <p:cNvPr id="4" name="Group 3"/>
          <p:cNvGrpSpPr/>
          <p:nvPr/>
        </p:nvGrpSpPr>
        <p:grpSpPr>
          <a:xfrm>
            <a:off x="1589688" y="1402853"/>
            <a:ext cx="3732436" cy="2485787"/>
            <a:chOff x="1727838" y="1402853"/>
            <a:chExt cx="3732436" cy="2485787"/>
          </a:xfrm>
        </p:grpSpPr>
        <p:sp>
          <p:nvSpPr>
            <p:cNvPr id="6" name="Rounded Rectangle 5"/>
            <p:cNvSpPr/>
            <p:nvPr/>
          </p:nvSpPr>
          <p:spPr>
            <a:xfrm>
              <a:off x="1727838" y="1402853"/>
              <a:ext cx="3732436" cy="2485787"/>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Cau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cao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cao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mãi</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Tàu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vươn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giữa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trời</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tay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xoè</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rộng</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Hứng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mưa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Ngô</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Viết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Dinh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grpSp>
          <p:nvGrpSpPr>
            <p:cNvPr id="3" name="Group 2"/>
            <p:cNvGrpSpPr/>
            <p:nvPr/>
          </p:nvGrpSpPr>
          <p:grpSpPr>
            <a:xfrm>
              <a:off x="1727838" y="1538258"/>
              <a:ext cx="367446" cy="735747"/>
              <a:chOff x="754994" y="2637019"/>
              <a:chExt cx="362832" cy="735747"/>
            </a:xfrm>
          </p:grpSpPr>
          <p:sp>
            <p:nvSpPr>
              <p:cNvPr id="10" name="Oval 9"/>
              <p:cNvSpPr/>
              <p:nvPr/>
            </p:nvSpPr>
            <p:spPr>
              <a:xfrm>
                <a:off x="754994" y="2637019"/>
                <a:ext cx="340448" cy="735747"/>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a:t>
                </a:r>
              </a:p>
            </p:txBody>
          </p:sp>
          <p:sp>
            <p:nvSpPr>
              <p:cNvPr id="2" name="Oval 1"/>
              <p:cNvSpPr/>
              <p:nvPr/>
            </p:nvSpPr>
            <p:spPr>
              <a:xfrm>
                <a:off x="809898"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pSp>
      </p:grpSp>
      <p:grpSp>
        <p:nvGrpSpPr>
          <p:cNvPr id="7" name="Group 6"/>
          <p:cNvGrpSpPr/>
          <p:nvPr/>
        </p:nvGrpSpPr>
        <p:grpSpPr>
          <a:xfrm>
            <a:off x="1303460" y="3992275"/>
            <a:ext cx="4645767" cy="2485787"/>
            <a:chOff x="1310896" y="3952422"/>
            <a:chExt cx="4645767" cy="2485787"/>
          </a:xfrm>
        </p:grpSpPr>
        <p:sp>
          <p:nvSpPr>
            <p:cNvPr id="11" name="Rounded Rectangle 10"/>
            <p:cNvSpPr/>
            <p:nvPr/>
          </p:nvSpPr>
          <p:spPr>
            <a:xfrm>
              <a:off x="1310896" y="3952422"/>
              <a:ext cx="4645767" cy="2485787"/>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Sương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trắng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viền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quanh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núi</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khăn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bông</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Ồ,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núi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ngủ</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lười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Giờ</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rửa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mặt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Thanh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Hào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310896" y="3960455"/>
              <a:ext cx="363342" cy="735747"/>
              <a:chOff x="754994" y="2637019"/>
              <a:chExt cx="362831" cy="735747"/>
            </a:xfrm>
          </p:grpSpPr>
          <p:sp>
            <p:nvSpPr>
              <p:cNvPr id="14" name="Oval 13"/>
              <p:cNvSpPr/>
              <p:nvPr/>
            </p:nvSpPr>
            <p:spPr>
              <a:xfrm>
                <a:off x="754994" y="2637019"/>
                <a:ext cx="340448" cy="735747"/>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a:t>
                </a:r>
              </a:p>
            </p:txBody>
          </p:sp>
          <p:sp>
            <p:nvSpPr>
              <p:cNvPr id="15" name="Oval 14"/>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pSp>
      </p:grpSp>
      <p:grpSp>
        <p:nvGrpSpPr>
          <p:cNvPr id="22" name="Group 21"/>
          <p:cNvGrpSpPr/>
          <p:nvPr/>
        </p:nvGrpSpPr>
        <p:grpSpPr>
          <a:xfrm>
            <a:off x="5803364" y="1368985"/>
            <a:ext cx="4728755" cy="2485787"/>
            <a:chOff x="5803364" y="1368985"/>
            <a:chExt cx="4728755" cy="2485787"/>
          </a:xfrm>
        </p:grpSpPr>
        <p:sp>
          <p:nvSpPr>
            <p:cNvPr id="9" name="Rounded Rectangle 8"/>
            <p:cNvSpPr/>
            <p:nvPr/>
          </p:nvSpPr>
          <p:spPr>
            <a:xfrm>
              <a:off x="5803364" y="1368985"/>
              <a:ext cx="4728755" cy="2485787"/>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Sân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sáng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quá</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Nhờ</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ánh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trăng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sáng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ngời</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Trăng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tròn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đĩa</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lửng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Nhược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Thuỷ-Phương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grpSp>
          <p:nvGrpSpPr>
            <p:cNvPr id="16" name="Group 15"/>
            <p:cNvGrpSpPr/>
            <p:nvPr/>
          </p:nvGrpSpPr>
          <p:grpSpPr>
            <a:xfrm>
              <a:off x="5803364" y="1587902"/>
              <a:ext cx="362831" cy="735747"/>
              <a:chOff x="754994" y="2637019"/>
              <a:chExt cx="362831" cy="735747"/>
            </a:xfrm>
          </p:grpSpPr>
          <p:sp>
            <p:nvSpPr>
              <p:cNvPr id="17" name="Oval 16"/>
              <p:cNvSpPr/>
              <p:nvPr/>
            </p:nvSpPr>
            <p:spPr>
              <a:xfrm>
                <a:off x="754994" y="2637019"/>
                <a:ext cx="340448" cy="735747"/>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a:t>
                </a:r>
              </a:p>
            </p:txBody>
          </p:sp>
          <p:sp>
            <p:nvSpPr>
              <p:cNvPr id="18" name="Oval 17"/>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pSp>
      </p:grpSp>
      <p:grpSp>
        <p:nvGrpSpPr>
          <p:cNvPr id="23" name="Group 22"/>
          <p:cNvGrpSpPr/>
          <p:nvPr/>
        </p:nvGrpSpPr>
        <p:grpSpPr>
          <a:xfrm>
            <a:off x="6189847" y="3894488"/>
            <a:ext cx="4139486" cy="2485787"/>
            <a:chOff x="6189847" y="3894488"/>
            <a:chExt cx="4139486" cy="2485787"/>
          </a:xfrm>
        </p:grpSpPr>
        <p:sp>
          <p:nvSpPr>
            <p:cNvPr id="12" name="Rounded Rectangle 11"/>
            <p:cNvSpPr/>
            <p:nvPr/>
          </p:nvSpPr>
          <p:spPr>
            <a:xfrm>
              <a:off x="6189847" y="3894488"/>
              <a:ext cx="4139486" cy="2485787"/>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hôm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mặt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đất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Mọc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bé</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nhỏ</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mềm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mây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Lâm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Mỹ</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grpSp>
          <p:nvGrpSpPr>
            <p:cNvPr id="19" name="Group 18"/>
            <p:cNvGrpSpPr/>
            <p:nvPr/>
          </p:nvGrpSpPr>
          <p:grpSpPr>
            <a:xfrm>
              <a:off x="6189848" y="3894488"/>
              <a:ext cx="364415" cy="735747"/>
              <a:chOff x="754994" y="2637019"/>
              <a:chExt cx="362831" cy="735747"/>
            </a:xfrm>
          </p:grpSpPr>
          <p:sp>
            <p:nvSpPr>
              <p:cNvPr id="20" name="Oval 19"/>
              <p:cNvSpPr/>
              <p:nvPr/>
            </p:nvSpPr>
            <p:spPr>
              <a:xfrm>
                <a:off x="754994" y="2637019"/>
                <a:ext cx="340448" cy="735747"/>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4</a:t>
                </a:r>
              </a:p>
            </p:txBody>
          </p:sp>
          <p:sp>
            <p:nvSpPr>
              <p:cNvPr id="21" name="Oval 20"/>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495940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a16="http://schemas.microsoft.com/office/drawing/2014/main"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8134" y="1593234"/>
            <a:ext cx="6539995" cy="3749040"/>
          </a:xfrm>
          <a:prstGeom prst="rect">
            <a:avLst/>
          </a:prstGeom>
        </p:spPr>
      </p:pic>
      <p:pic>
        <p:nvPicPr>
          <p:cNvPr id="22" name="Picture 21">
            <a:extLst>
              <a:ext uri="{FF2B5EF4-FFF2-40B4-BE49-F238E27FC236}">
                <a16:creationId xmlns:a16="http://schemas.microsoft.com/office/drawing/2014/main" id="{9F828BD9-0993-469A-A9DA-38BB5D244B34}"/>
              </a:ext>
            </a:extLst>
          </p:cNvPr>
          <p:cNvPicPr>
            <a:picLocks noChangeAspect="1"/>
          </p:cNvPicPr>
          <p:nvPr/>
        </p:nvPicPr>
        <p:blipFill>
          <a:blip r:embed="rId11"/>
          <a:stretch>
            <a:fillRect/>
          </a:stretch>
        </p:blipFill>
        <p:spPr>
          <a:xfrm>
            <a:off x="1895822" y="615438"/>
            <a:ext cx="6712278" cy="1652159"/>
          </a:xfrm>
          <a:prstGeom prst="rect">
            <a:avLst/>
          </a:prstGeom>
        </p:spPr>
      </p:pic>
    </p:spTree>
    <p:extLst>
      <p:ext uri="{BB962C8B-B14F-4D97-AF65-F5344CB8AC3E}">
        <p14:creationId xmlns:p14="http://schemas.microsoft.com/office/powerpoint/2010/main" val="24683009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41464567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665001" y="369305"/>
            <a:ext cx="1144619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61425" y="2666210"/>
            <a:ext cx="3037134" cy="2921858"/>
          </a:xfrm>
          <a:prstGeom prst="rect">
            <a:avLst/>
          </a:prstGeom>
        </p:spPr>
      </p:pic>
      <p:sp>
        <p:nvSpPr>
          <p:cNvPr id="2" name="TextBox 1"/>
          <p:cNvSpPr txBox="1"/>
          <p:nvPr/>
        </p:nvSpPr>
        <p:spPr>
          <a:xfrm>
            <a:off x="1043190" y="779843"/>
            <a:ext cx="8274315" cy="4832092"/>
          </a:xfrm>
          <a:prstGeom prst="rect">
            <a:avLst/>
          </a:prstGeom>
          <a:noFill/>
        </p:spPr>
        <p:txBody>
          <a:bodyPr wrap="square" rtlCol="0">
            <a:spAutoFit/>
          </a:bodyPr>
          <a:lstStyle/>
          <a:p>
            <a:r>
              <a:rPr lang="nl-NL" sz="2800" dirty="0">
                <a:solidFill>
                  <a:srgbClr val="C00000"/>
                </a:solidFill>
                <a:latin typeface="Times New Roman" panose="02020603050405020304" pitchFamily="18" charset="0"/>
                <a:cs typeface="Times New Roman" panose="02020603050405020304" pitchFamily="18" charset="0"/>
              </a:rPr>
              <a:t>* Các hình ảnh so sánh:</a:t>
            </a:r>
            <a:r>
              <a:rPr lang="nl-NL" sz="2800" i="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a:p>
            <a:r>
              <a:rPr lang="nl-NL" sz="2800" i="1" dirty="0">
                <a:solidFill>
                  <a:srgbClr val="002060"/>
                </a:solidFill>
                <a:latin typeface="Times New Roman" panose="02020603050405020304" pitchFamily="18" charset="0"/>
                <a:cs typeface="Times New Roman" panose="02020603050405020304" pitchFamily="18" charset="0"/>
              </a:rPr>
              <a:t>+ Khổ thơ 1: Tàu cau như tay xoè rộng, hứng mưa.</a:t>
            </a:r>
            <a:endParaRPr lang="en-US" sz="2800" dirty="0">
              <a:solidFill>
                <a:srgbClr val="002060"/>
              </a:solidFill>
              <a:latin typeface="Times New Roman" panose="02020603050405020304" pitchFamily="18" charset="0"/>
              <a:cs typeface="Times New Roman" panose="02020603050405020304" pitchFamily="18" charset="0"/>
            </a:endParaRPr>
          </a:p>
          <a:p>
            <a:r>
              <a:rPr lang="nl-NL" sz="2800" i="1" dirty="0">
                <a:solidFill>
                  <a:srgbClr val="002060"/>
                </a:solidFill>
                <a:latin typeface="Times New Roman" panose="02020603050405020304" pitchFamily="18" charset="0"/>
                <a:cs typeface="Times New Roman" panose="02020603050405020304" pitchFamily="18" charset="0"/>
              </a:rPr>
              <a:t>+ Khổ thơ 2: Trăng tròn như cái đĩa</a:t>
            </a:r>
            <a:endParaRPr lang="en-US" sz="2800" dirty="0">
              <a:solidFill>
                <a:srgbClr val="002060"/>
              </a:solidFill>
              <a:latin typeface="Times New Roman" panose="02020603050405020304" pitchFamily="18" charset="0"/>
              <a:cs typeface="Times New Roman" panose="02020603050405020304" pitchFamily="18" charset="0"/>
            </a:endParaRPr>
          </a:p>
          <a:p>
            <a:r>
              <a:rPr lang="nl-NL" sz="2800" i="1" dirty="0">
                <a:solidFill>
                  <a:srgbClr val="002060"/>
                </a:solidFill>
                <a:latin typeface="Times New Roman" panose="02020603050405020304" pitchFamily="18" charset="0"/>
                <a:cs typeface="Times New Roman" panose="02020603050405020304" pitchFamily="18" charset="0"/>
              </a:rPr>
              <a:t>+ Khổ thơ 3: Sương trắng viền quanh núi như một chiếc khăn bông</a:t>
            </a:r>
            <a:endParaRPr lang="en-US" sz="2800" dirty="0">
              <a:solidFill>
                <a:srgbClr val="002060"/>
              </a:solidFill>
              <a:latin typeface="Times New Roman" panose="02020603050405020304" pitchFamily="18" charset="0"/>
              <a:cs typeface="Times New Roman" panose="02020603050405020304" pitchFamily="18" charset="0"/>
            </a:endParaRPr>
          </a:p>
          <a:p>
            <a:r>
              <a:rPr lang="nl-NL" sz="2800" i="1" dirty="0">
                <a:solidFill>
                  <a:srgbClr val="002060"/>
                </a:solidFill>
                <a:latin typeface="Times New Roman" panose="02020603050405020304" pitchFamily="18" charset="0"/>
                <a:cs typeface="Times New Roman" panose="02020603050405020304" pitchFamily="18" charset="0"/>
              </a:rPr>
              <a:t>+ Khổ thơ 4: Lá cây mềm như mây</a:t>
            </a:r>
            <a:endParaRPr lang="en-US" sz="2800" dirty="0">
              <a:solidFill>
                <a:srgbClr val="002060"/>
              </a:solidFill>
              <a:latin typeface="Times New Roman" panose="02020603050405020304" pitchFamily="18" charset="0"/>
              <a:cs typeface="Times New Roman" panose="02020603050405020304" pitchFamily="18" charset="0"/>
            </a:endParaRPr>
          </a:p>
          <a:p>
            <a:r>
              <a:rPr lang="nl-NL" sz="2800" i="1" dirty="0">
                <a:solidFill>
                  <a:srgbClr val="C00000"/>
                </a:solidFill>
                <a:latin typeface="Times New Roman" panose="02020603050405020304" pitchFamily="18" charset="0"/>
                <a:cs typeface="Times New Roman" panose="02020603050405020304" pitchFamily="18" charset="0"/>
              </a:rPr>
              <a:t>* </a:t>
            </a:r>
            <a:r>
              <a:rPr lang="nl-NL" sz="2800" dirty="0">
                <a:solidFill>
                  <a:srgbClr val="C00000"/>
                </a:solidFill>
                <a:latin typeface="Times New Roman" panose="02020603050405020304" pitchFamily="18" charset="0"/>
                <a:cs typeface="Times New Roman" panose="02020603050405020304" pitchFamily="18" charset="0"/>
              </a:rPr>
              <a:t>Tác dụng của các hình ảnh so sánh:</a:t>
            </a:r>
            <a:endParaRPr lang="en-US" sz="2800" dirty="0">
              <a:solidFill>
                <a:srgbClr val="C00000"/>
              </a:solidFill>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dirty="0">
                <a:solidFill>
                  <a:srgbClr val="002060"/>
                </a:solidFill>
                <a:latin typeface="Times New Roman" panose="02020603050405020304" pitchFamily="18" charset="0"/>
                <a:cs typeface="Times New Roman" panose="02020603050405020304" pitchFamily="18" charset="0"/>
              </a:rPr>
              <a:t>+ Làm cho câu văn, câu thơ nêu đặc điểm, miêu tả người, sự vật... cụ thể hơn, sinh động hơn, dễ cảm nhận hơn. Hình ảnh so sánh cũng giúp cho câu văn, câu thơ hay hơn, dễ hiểu hơn.</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6388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Vận</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dụng</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368066149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408278"/>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678198" y="1359883"/>
            <a:ext cx="9465972" cy="1938992"/>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Trò</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chơi</a:t>
            </a:r>
            <a:endParaRPr lang="en-US" sz="8000" dirty="0">
              <a:solidFill>
                <a:srgbClr val="0070C0"/>
              </a:solidFill>
              <a:latin typeface="Coiny" panose="02000903060500060000" pitchFamily="2" charset="0"/>
            </a:endParaRPr>
          </a:p>
          <a:p>
            <a:pPr algn="ctr"/>
            <a:r>
              <a:rPr lang="en-US" sz="4000" dirty="0" err="1">
                <a:solidFill>
                  <a:srgbClr val="0070C0"/>
                </a:solidFill>
                <a:latin typeface="Times New Roman" panose="02020603050405020304" pitchFamily="18" charset="0"/>
                <a:cs typeface="Times New Roman" panose="02020603050405020304" pitchFamily="18" charset="0"/>
              </a:rPr>
              <a:t>Thi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đặt</a:t>
            </a:r>
            <a:r>
              <a:rPr lang="en-US" sz="4000">
                <a:solidFill>
                  <a:srgbClr val="0070C0"/>
                </a:solidFill>
                <a:latin typeface="Times New Roman" panose="02020603050405020304" pitchFamily="18" charset="0"/>
                <a:cs typeface="Times New Roman" panose="02020603050405020304" pitchFamily="18" charset="0"/>
              </a:rPr>
              <a:t> câu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có</a:t>
            </a:r>
            <a:r>
              <a:rPr lang="en-US" sz="4000" dirty="0">
                <a:solidFill>
                  <a:srgbClr val="0070C0"/>
                </a:solidFill>
                <a:latin typeface="Times New Roman" panose="02020603050405020304" pitchFamily="18" charset="0"/>
                <a:cs typeface="Times New Roman" panose="02020603050405020304" pitchFamily="18" charset="0"/>
              </a:rPr>
              <a:t> hình </a:t>
            </a:r>
            <a:r>
              <a:rPr lang="en-US" sz="4000" dirty="0" err="1">
                <a:solidFill>
                  <a:srgbClr val="0070C0"/>
                </a:solidFill>
                <a:latin typeface="Times New Roman" panose="02020603050405020304" pitchFamily="18" charset="0"/>
                <a:cs typeface="Times New Roman" panose="02020603050405020304" pitchFamily="18" charset="0"/>
              </a:rPr>
              <a:t>ảnh</a:t>
            </a:r>
            <a:r>
              <a:rPr lang="en-US" sz="4000" dirty="0">
                <a:solidFill>
                  <a:srgbClr val="0070C0"/>
                </a:solidFill>
                <a:latin typeface="Times New Roman" panose="02020603050405020304" pitchFamily="18" charset="0"/>
                <a:cs typeface="Times New Roman" panose="02020603050405020304" pitchFamily="18" charset="0"/>
              </a:rPr>
              <a:t> so </a:t>
            </a:r>
            <a:r>
              <a:rPr lang="en-US" sz="4000" dirty="0" err="1">
                <a:solidFill>
                  <a:srgbClr val="0070C0"/>
                </a:solidFill>
                <a:latin typeface="Times New Roman" panose="02020603050405020304" pitchFamily="18" charset="0"/>
                <a:cs typeface="Times New Roman" panose="02020603050405020304" pitchFamily="18" charset="0"/>
              </a:rPr>
              <a:t>sánh</a:t>
            </a:r>
            <a:r>
              <a:rPr lang="en-US" sz="40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9722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outVertical)">
                                      <p:cBhvr>
                                        <p:cTn id="16" dur="500"/>
                                        <p:tgtEl>
                                          <p:spTgt spid="31"/>
                                        </p:tgtEl>
                                      </p:cBhvr>
                                    </p:animEffect>
                                  </p:childTnLst>
                                </p:cTn>
                              </p:par>
                              <p:par>
                                <p:cTn id="17" presetID="22" presetClass="entr" presetSubtype="4" fill="hold" nodeType="withEffect">
                                  <p:stCondLst>
                                    <p:cond delay="25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additive="base">
                                        <p:cTn id="3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Khởi</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động</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17619375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665001" y="369305"/>
            <a:ext cx="1144619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61425" y="2666210"/>
            <a:ext cx="3037134" cy="2921858"/>
          </a:xfrm>
          <a:prstGeom prst="rect">
            <a:avLst/>
          </a:prstGeom>
        </p:spPr>
      </p:pic>
      <p:sp>
        <p:nvSpPr>
          <p:cNvPr id="2" name="TextBox 1"/>
          <p:cNvSpPr txBox="1"/>
          <p:nvPr/>
        </p:nvSpPr>
        <p:spPr>
          <a:xfrm>
            <a:off x="1545401" y="714765"/>
            <a:ext cx="8828944" cy="1460849"/>
          </a:xfrm>
          <a:prstGeom prst="rect">
            <a:avLst/>
          </a:prstGeom>
          <a:noFill/>
        </p:spPr>
        <p:txBody>
          <a:bodyPr wrap="square" rtlCol="0">
            <a:spAutoFit/>
          </a:bodyPr>
          <a:lstStyle/>
          <a:p>
            <a:pPr algn="just">
              <a:lnSpc>
                <a:spcPct val="130000"/>
              </a:lnSpc>
              <a:spcBef>
                <a:spcPts val="300"/>
              </a:spcBef>
              <a:spcAft>
                <a:spcPts val="300"/>
              </a:spcAft>
            </a:pPr>
            <a:r>
              <a:rPr lang="nl-NL" sz="3600" dirty="0">
                <a:solidFill>
                  <a:srgbClr val="002060"/>
                </a:solidFill>
                <a:effectLst/>
                <a:latin typeface="Times New Roman" panose="02020603050405020304" pitchFamily="18" charset="0"/>
                <a:ea typeface="Calibri" panose="020F0502020204030204" pitchFamily="34" charset="0"/>
              </a:rPr>
              <a:t>   Tìm trong đoạn 1 bài “</a:t>
            </a:r>
            <a:r>
              <a:rPr lang="nl-NL" sz="3600" b="1" dirty="0">
                <a:solidFill>
                  <a:srgbClr val="002060"/>
                </a:solidFill>
                <a:effectLst/>
                <a:latin typeface="Times New Roman" panose="02020603050405020304" pitchFamily="18" charset="0"/>
                <a:ea typeface="Calibri" panose="020F0502020204030204" pitchFamily="34" charset="0"/>
              </a:rPr>
              <a:t>Bạn nhỏ trong nhà</a:t>
            </a:r>
            <a:r>
              <a:rPr lang="nl-NL" sz="3600" dirty="0">
                <a:solidFill>
                  <a:srgbClr val="002060"/>
                </a:solidFill>
                <a:effectLst/>
                <a:latin typeface="Times New Roman" panose="02020603050405020304" pitchFamily="18" charset="0"/>
                <a:ea typeface="Calibri" panose="020F0502020204030204" pitchFamily="34" charset="0"/>
              </a:rPr>
              <a:t>” các đặc điểm của chú chó nhỏ</a:t>
            </a:r>
            <a:r>
              <a:rPr lang="en-US" sz="3600" dirty="0">
                <a:solidFill>
                  <a:srgbClr val="002060"/>
                </a:solidFill>
                <a:effectLst/>
                <a:latin typeface="Times New Roman" panose="02020603050405020304" pitchFamily="18" charset="0"/>
                <a:ea typeface="Calibri" panose="020F0502020204030204" pitchFamily="34" charset="0"/>
              </a:rPr>
              <a:t>?</a:t>
            </a:r>
          </a:p>
        </p:txBody>
      </p:sp>
      <p:sp>
        <p:nvSpPr>
          <p:cNvPr id="3" name="TextBox 2">
            <a:extLst>
              <a:ext uri="{FF2B5EF4-FFF2-40B4-BE49-F238E27FC236}">
                <a16:creationId xmlns:a16="http://schemas.microsoft.com/office/drawing/2014/main" id="{DB4A94AF-B02D-7432-097F-299B16E132D5}"/>
              </a:ext>
            </a:extLst>
          </p:cNvPr>
          <p:cNvSpPr txBox="1"/>
          <p:nvPr/>
        </p:nvSpPr>
        <p:spPr>
          <a:xfrm>
            <a:off x="1410812" y="2486833"/>
            <a:ext cx="8243903" cy="1460849"/>
          </a:xfrm>
          <a:prstGeom prst="rect">
            <a:avLst/>
          </a:prstGeom>
          <a:noFill/>
        </p:spPr>
        <p:txBody>
          <a:bodyPr wrap="square" rtlCol="0">
            <a:spAutoFit/>
          </a:bodyPr>
          <a:lstStyle/>
          <a:p>
            <a:pPr algn="just">
              <a:lnSpc>
                <a:spcPct val="130000"/>
              </a:lnSpc>
              <a:spcBef>
                <a:spcPts val="300"/>
              </a:spcBef>
              <a:spcAft>
                <a:spcPts val="300"/>
              </a:spcAft>
            </a:pPr>
            <a:r>
              <a:rPr lang="nl-NL" sz="3600" i="1" dirty="0">
                <a:solidFill>
                  <a:srgbClr val="FF0000"/>
                </a:solidFill>
                <a:effectLst/>
                <a:latin typeface="Times New Roman" panose="02020603050405020304" pitchFamily="18" charset="0"/>
                <a:ea typeface="Calibri" panose="020F0502020204030204" pitchFamily="34" charset="0"/>
              </a:rPr>
              <a:t>tuyệt xinh, trắng, khoang đen, tròn xoe, loáng ướt, bé xíu</a:t>
            </a:r>
            <a:endParaRPr lang="en-US" sz="3600" i="1"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5998574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665001" y="369305"/>
            <a:ext cx="1144619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61425" y="2666210"/>
            <a:ext cx="3037134" cy="2921858"/>
          </a:xfrm>
          <a:prstGeom prst="rect">
            <a:avLst/>
          </a:prstGeom>
        </p:spPr>
      </p:pic>
      <p:sp>
        <p:nvSpPr>
          <p:cNvPr id="2" name="TextBox 1"/>
          <p:cNvSpPr txBox="1"/>
          <p:nvPr/>
        </p:nvSpPr>
        <p:spPr>
          <a:xfrm>
            <a:off x="1043189" y="779843"/>
            <a:ext cx="10200544" cy="1424877"/>
          </a:xfrm>
          <a:prstGeom prst="rect">
            <a:avLst/>
          </a:prstGeom>
          <a:noFill/>
        </p:spPr>
        <p:txBody>
          <a:bodyPr wrap="square" rtlCol="0">
            <a:spAutoFit/>
          </a:bodyPr>
          <a:lstStyle/>
          <a:p>
            <a:pPr algn="just">
              <a:lnSpc>
                <a:spcPct val="130000"/>
              </a:lnSpc>
              <a:spcBef>
                <a:spcPts val="300"/>
              </a:spcBef>
              <a:spcAft>
                <a:spcPts val="300"/>
              </a:spcAft>
            </a:pPr>
            <a:r>
              <a:rPr lang="nl-NL" sz="3600" dirty="0">
                <a:solidFill>
                  <a:srgbClr val="002060"/>
                </a:solidFill>
                <a:effectLst/>
                <a:latin typeface="Times New Roman" panose="02020603050405020304" pitchFamily="18" charset="0"/>
                <a:ea typeface="Calibri" panose="020F0502020204030204" pitchFamily="34" charset="0"/>
              </a:rPr>
              <a:t>   </a:t>
            </a:r>
            <a:r>
              <a:rPr lang="nl-NL" sz="3400" dirty="0">
                <a:solidFill>
                  <a:srgbClr val="002060"/>
                </a:solidFill>
                <a:effectLst/>
                <a:latin typeface="Times New Roman" panose="02020603050405020304" pitchFamily="18" charset="0"/>
                <a:ea typeface="Calibri" panose="020F0502020204030204" pitchFamily="34" charset="0"/>
              </a:rPr>
              <a:t>Tìm trong đoạn 1 bài “</a:t>
            </a:r>
            <a:r>
              <a:rPr lang="nl-NL" sz="3400" b="1" dirty="0">
                <a:solidFill>
                  <a:srgbClr val="002060"/>
                </a:solidFill>
                <a:effectLst/>
                <a:latin typeface="Times New Roman" panose="02020603050405020304" pitchFamily="18" charset="0"/>
                <a:ea typeface="Calibri" panose="020F0502020204030204" pitchFamily="34" charset="0"/>
              </a:rPr>
              <a:t>Bạn nhỏ trong nhà</a:t>
            </a:r>
            <a:r>
              <a:rPr lang="nl-NL" sz="3400" dirty="0">
                <a:solidFill>
                  <a:srgbClr val="002060"/>
                </a:solidFill>
                <a:effectLst/>
                <a:latin typeface="Times New Roman" panose="02020603050405020304" pitchFamily="18" charset="0"/>
                <a:ea typeface="Calibri" panose="020F0502020204030204" pitchFamily="34" charset="0"/>
              </a:rPr>
              <a:t>” các từ tả hoạt động của chú chó nhỏ ngày đầu tiên về nhà bạn nhỏ</a:t>
            </a:r>
            <a:r>
              <a:rPr lang="en-US" sz="3400" dirty="0">
                <a:solidFill>
                  <a:srgbClr val="002060"/>
                </a:solidFill>
                <a:effectLst/>
                <a:latin typeface="Times New Roman" panose="02020603050405020304" pitchFamily="18" charset="0"/>
                <a:ea typeface="Calibri" panose="020F0502020204030204" pitchFamily="34" charset="0"/>
              </a:rPr>
              <a:t>?</a:t>
            </a:r>
          </a:p>
        </p:txBody>
      </p:sp>
      <p:sp>
        <p:nvSpPr>
          <p:cNvPr id="3" name="TextBox 2">
            <a:extLst>
              <a:ext uri="{FF2B5EF4-FFF2-40B4-BE49-F238E27FC236}">
                <a16:creationId xmlns:a16="http://schemas.microsoft.com/office/drawing/2014/main" id="{DB4A94AF-B02D-7432-097F-299B16E132D5}"/>
              </a:ext>
            </a:extLst>
          </p:cNvPr>
          <p:cNvSpPr txBox="1"/>
          <p:nvPr/>
        </p:nvSpPr>
        <p:spPr>
          <a:xfrm>
            <a:off x="1410812" y="2486833"/>
            <a:ext cx="8243903" cy="740652"/>
          </a:xfrm>
          <a:prstGeom prst="rect">
            <a:avLst/>
          </a:prstGeom>
          <a:noFill/>
        </p:spPr>
        <p:txBody>
          <a:bodyPr wrap="square" rtlCol="0">
            <a:spAutoFit/>
          </a:bodyPr>
          <a:lstStyle/>
          <a:p>
            <a:pPr algn="just">
              <a:lnSpc>
                <a:spcPct val="130000"/>
              </a:lnSpc>
              <a:spcBef>
                <a:spcPts val="300"/>
              </a:spcBef>
              <a:spcAft>
                <a:spcPts val="300"/>
              </a:spcAft>
            </a:pPr>
            <a:r>
              <a:rPr lang="nl-NL" sz="3600" i="1" dirty="0">
                <a:solidFill>
                  <a:srgbClr val="FF0000"/>
                </a:solidFill>
                <a:latin typeface="Times New Roman" panose="02020603050405020304" pitchFamily="18" charset="0"/>
                <a:ea typeface="Calibri" panose="020F0502020204030204" pitchFamily="34" charset="0"/>
              </a:rPr>
              <a:t>r</a:t>
            </a:r>
            <a:r>
              <a:rPr lang="nl-NL" sz="3600" i="1" dirty="0">
                <a:solidFill>
                  <a:srgbClr val="FF0000"/>
                </a:solidFill>
                <a:effectLst/>
                <a:latin typeface="Times New Roman" panose="02020603050405020304" pitchFamily="18" charset="0"/>
                <a:ea typeface="Calibri" panose="020F0502020204030204" pitchFamily="34" charset="0"/>
              </a:rPr>
              <a:t>úc, nức lên, ngoáy tít, làm nũng</a:t>
            </a:r>
            <a:endParaRPr lang="en-US" sz="3600" i="1"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448900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Khám</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phá</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36233208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id="{794FF2AA-0804-4CAF-803C-E14F764E7A95}"/>
              </a:ext>
            </a:extLst>
          </p:cNvPr>
          <p:cNvGraphicFramePr>
            <a:graphicFrameLocks noGrp="1"/>
          </p:cNvGraphicFramePr>
          <p:nvPr>
            <p:extLst>
              <p:ext uri="{D42A27DB-BD31-4B8C-83A1-F6EECF244321}">
                <p14:modId xmlns:p14="http://schemas.microsoft.com/office/powerpoint/2010/main" val="548529024"/>
              </p:ext>
            </p:extLst>
          </p:nvPr>
        </p:nvGraphicFramePr>
        <p:xfrm>
          <a:off x="5193082" y="1538314"/>
          <a:ext cx="6037160" cy="4782777"/>
        </p:xfrm>
        <a:graphic>
          <a:graphicData uri="http://schemas.openxmlformats.org/drawingml/2006/table">
            <a:tbl>
              <a:tblPr firstRow="1" bandRow="1"/>
              <a:tblGrid>
                <a:gridCol w="3018580">
                  <a:extLst>
                    <a:ext uri="{9D8B030D-6E8A-4147-A177-3AD203B41FA5}">
                      <a16:colId xmlns:a16="http://schemas.microsoft.com/office/drawing/2014/main" val="2291636980"/>
                    </a:ext>
                  </a:extLst>
                </a:gridCol>
                <a:gridCol w="3018580">
                  <a:extLst>
                    <a:ext uri="{9D8B030D-6E8A-4147-A177-3AD203B41FA5}">
                      <a16:colId xmlns:a16="http://schemas.microsoft.com/office/drawing/2014/main" val="2495621826"/>
                    </a:ext>
                  </a:extLst>
                </a:gridCol>
              </a:tblGrid>
              <a:tr h="92169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FF0000"/>
                          </a:solidFill>
                          <a:latin typeface="Arial" panose="020B0604020202020204" pitchFamily="34" charset="0"/>
                          <a:cs typeface="Arial" panose="020B0604020202020204" pitchFamily="34" charset="0"/>
                        </a:rPr>
                        <a:t>Từ</a:t>
                      </a:r>
                      <a:r>
                        <a:rPr lang="en-US" sz="2600" b="1" baseline="0" dirty="0">
                          <a:solidFill>
                            <a:srgbClr val="FF0000"/>
                          </a:solidFill>
                          <a:latin typeface="Arial" panose="020B0604020202020204" pitchFamily="34" charset="0"/>
                          <a:cs typeface="Arial" panose="020B0604020202020204" pitchFamily="34" charset="0"/>
                        </a:rPr>
                        <a:t> </a:t>
                      </a:r>
                      <a:r>
                        <a:rPr lang="en-US" sz="2600" b="1" baseline="0" dirty="0" err="1">
                          <a:solidFill>
                            <a:srgbClr val="FF0000"/>
                          </a:solidFill>
                          <a:latin typeface="Arial" panose="020B0604020202020204" pitchFamily="34" charset="0"/>
                          <a:cs typeface="Arial" panose="020B0604020202020204" pitchFamily="34" charset="0"/>
                        </a:rPr>
                        <a:t>ngữ</a:t>
                      </a:r>
                      <a:r>
                        <a:rPr lang="en-US" sz="2600" b="1" baseline="0" dirty="0">
                          <a:solidFill>
                            <a:srgbClr val="FF0000"/>
                          </a:solidFill>
                          <a:latin typeface="Arial" panose="020B0604020202020204" pitchFamily="34" charset="0"/>
                          <a:cs typeface="Arial" panose="020B0604020202020204" pitchFamily="34" charset="0"/>
                        </a:rPr>
                        <a:t> </a:t>
                      </a:r>
                      <a:r>
                        <a:rPr lang="en-US" sz="2600" b="1" baseline="0" dirty="0" err="1">
                          <a:solidFill>
                            <a:srgbClr val="FF0000"/>
                          </a:solidFill>
                          <a:latin typeface="Arial" panose="020B0604020202020204" pitchFamily="34" charset="0"/>
                          <a:cs typeface="Arial" panose="020B0604020202020204" pitchFamily="34" charset="0"/>
                        </a:rPr>
                        <a:t>về</a:t>
                      </a:r>
                      <a:r>
                        <a:rPr lang="en-US" sz="2600" b="1" baseline="0" dirty="0">
                          <a:solidFill>
                            <a:srgbClr val="FF0000"/>
                          </a:solidFill>
                          <a:latin typeface="Arial" panose="020B0604020202020204" pitchFamily="34" charset="0"/>
                          <a:cs typeface="Arial" panose="020B0604020202020204" pitchFamily="34" charset="0"/>
                        </a:rPr>
                        <a:t> </a:t>
                      </a:r>
                      <a:r>
                        <a:rPr lang="en-US" sz="2600" b="1" baseline="0" dirty="0" err="1">
                          <a:solidFill>
                            <a:srgbClr val="FF0000"/>
                          </a:solidFill>
                          <a:latin typeface="Arial" panose="020B0604020202020204" pitchFamily="34" charset="0"/>
                          <a:cs typeface="Arial" panose="020B0604020202020204" pitchFamily="34" charset="0"/>
                        </a:rPr>
                        <a:t>bạn</a:t>
                      </a:r>
                      <a:r>
                        <a:rPr lang="en-US" sz="2600" b="1" baseline="0" dirty="0">
                          <a:solidFill>
                            <a:srgbClr val="FF0000"/>
                          </a:solidFill>
                          <a:latin typeface="Arial" panose="020B0604020202020204" pitchFamily="34" charset="0"/>
                          <a:cs typeface="Arial" panose="020B0604020202020204" pitchFamily="34" charset="0"/>
                        </a:rPr>
                        <a:t> </a:t>
                      </a:r>
                      <a:r>
                        <a:rPr lang="en-US" sz="2600" b="1" baseline="0" dirty="0" err="1">
                          <a:solidFill>
                            <a:srgbClr val="FF0000"/>
                          </a:solidFill>
                          <a:latin typeface="Arial" panose="020B0604020202020204" pitchFamily="34" charset="0"/>
                          <a:cs typeface="Arial" panose="020B0604020202020204" pitchFamily="34" charset="0"/>
                        </a:rPr>
                        <a:t>trong</a:t>
                      </a:r>
                      <a:r>
                        <a:rPr lang="en-US" sz="2600" b="1" baseline="0" dirty="0">
                          <a:solidFill>
                            <a:srgbClr val="FF0000"/>
                          </a:solidFill>
                          <a:latin typeface="Arial" panose="020B0604020202020204" pitchFamily="34" charset="0"/>
                          <a:cs typeface="Arial" panose="020B0604020202020204" pitchFamily="34" charset="0"/>
                        </a:rPr>
                        <a:t> </a:t>
                      </a:r>
                      <a:r>
                        <a:rPr lang="en-US" sz="2600" b="1" baseline="0" dirty="0" err="1">
                          <a:solidFill>
                            <a:srgbClr val="FF0000"/>
                          </a:solidFill>
                          <a:latin typeface="Arial" panose="020B0604020202020204" pitchFamily="34" charset="0"/>
                          <a:cs typeface="Arial" panose="020B0604020202020204" pitchFamily="34" charset="0"/>
                        </a:rPr>
                        <a:t>nhà</a:t>
                      </a:r>
                      <a:endParaRPr lang="en-US" sz="2600" dirty="0">
                        <a:solidFill>
                          <a:srgbClr val="FF0000"/>
                        </a:solidFill>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val="2422495564"/>
                  </a:ext>
                </a:extLst>
              </a:tr>
              <a:tr h="10959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002060"/>
                          </a:solidFill>
                          <a:latin typeface="Arial" panose="020B0604020202020204" pitchFamily="34" charset="0"/>
                          <a:cs typeface="Arial" panose="020B0604020202020204" pitchFamily="34" charset="0"/>
                        </a:rPr>
                        <a:t>Vật</a:t>
                      </a:r>
                      <a:r>
                        <a:rPr lang="en-US" sz="2600" b="1" baseline="0" dirty="0">
                          <a:solidFill>
                            <a:srgbClr val="002060"/>
                          </a:solidFill>
                          <a:latin typeface="Arial" panose="020B0604020202020204" pitchFamily="34" charset="0"/>
                          <a:cs typeface="Arial" panose="020B0604020202020204" pitchFamily="34" charset="0"/>
                        </a:rPr>
                        <a:t> </a:t>
                      </a:r>
                      <a:r>
                        <a:rPr lang="en-US" sz="2600" b="1" baseline="0" dirty="0" err="1">
                          <a:solidFill>
                            <a:srgbClr val="002060"/>
                          </a:solidFill>
                          <a:latin typeface="Arial" panose="020B0604020202020204" pitchFamily="34" charset="0"/>
                          <a:cs typeface="Arial" panose="020B0604020202020204" pitchFamily="34" charset="0"/>
                        </a:rPr>
                        <a:t>nuôi</a:t>
                      </a:r>
                      <a:endParaRPr lang="en-US" sz="2600" b="1" dirty="0">
                        <a:solidFill>
                          <a:srgbClr val="002060"/>
                        </a:solidFill>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002060"/>
                          </a:solidFill>
                          <a:latin typeface="Arial" panose="020B0604020202020204" pitchFamily="34" charset="0"/>
                          <a:cs typeface="Arial" panose="020B0604020202020204" pitchFamily="34" charset="0"/>
                        </a:rPr>
                        <a:t>Đồ</a:t>
                      </a:r>
                      <a:r>
                        <a:rPr lang="en-US" sz="2600" b="1" baseline="0" dirty="0">
                          <a:solidFill>
                            <a:srgbClr val="002060"/>
                          </a:solidFill>
                          <a:latin typeface="Arial" panose="020B0604020202020204" pitchFamily="34" charset="0"/>
                          <a:cs typeface="Arial" panose="020B0604020202020204" pitchFamily="34" charset="0"/>
                        </a:rPr>
                        <a:t> </a:t>
                      </a:r>
                      <a:r>
                        <a:rPr lang="en-US" sz="2600" b="1" baseline="0" dirty="0" err="1">
                          <a:solidFill>
                            <a:srgbClr val="002060"/>
                          </a:solidFill>
                          <a:latin typeface="Arial" panose="020B0604020202020204" pitchFamily="34" charset="0"/>
                          <a:cs typeface="Arial" panose="020B0604020202020204" pitchFamily="34" charset="0"/>
                        </a:rPr>
                        <a:t>đạc</a:t>
                      </a:r>
                      <a:endParaRPr lang="en-US" sz="2600" b="1" dirty="0">
                        <a:solidFill>
                          <a:srgbClr val="002060"/>
                        </a:solidFill>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2995240"/>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dirty="0" err="1">
                          <a:solidFill>
                            <a:srgbClr val="002060"/>
                          </a:solidFill>
                          <a:latin typeface="Arial" panose="020B0604020202020204" pitchFamily="34" charset="0"/>
                          <a:cs typeface="Arial" panose="020B0604020202020204" pitchFamily="34" charset="0"/>
                        </a:rPr>
                        <a:t>mèo</a:t>
                      </a:r>
                      <a:endParaRPr lang="en-US" sz="2600" dirty="0">
                        <a:solidFill>
                          <a:srgbClr val="002060"/>
                        </a:solidFill>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dirty="0" err="1">
                          <a:solidFill>
                            <a:srgbClr val="002060"/>
                          </a:solidFill>
                          <a:latin typeface="Arial" panose="020B0604020202020204" pitchFamily="34" charset="0"/>
                          <a:cs typeface="Arial" panose="020B0604020202020204" pitchFamily="34" charset="0"/>
                        </a:rPr>
                        <a:t>quạt</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điện</a:t>
                      </a:r>
                      <a:endParaRPr lang="en-US" sz="2600" dirty="0">
                        <a:solidFill>
                          <a:srgbClr val="002060"/>
                        </a:solidFill>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321581"/>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0380126"/>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7965121"/>
                  </a:ext>
                </a:extLst>
              </a:tr>
            </a:tbl>
          </a:graphicData>
        </a:graphic>
      </p:graphicFrame>
      <p:sp>
        <p:nvSpPr>
          <p:cNvPr id="42" name="TextBox 41">
            <a:extLst>
              <a:ext uri="{FF2B5EF4-FFF2-40B4-BE49-F238E27FC236}">
                <a16:creationId xmlns:a16="http://schemas.microsoft.com/office/drawing/2014/main"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4893972" y="953539"/>
            <a:ext cx="2228045"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8252272" y="954578"/>
            <a:ext cx="1432641"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5" name="Straight Connector 44">
            <a:extLst>
              <a:ext uri="{FF2B5EF4-FFF2-40B4-BE49-F238E27FC236}">
                <a16:creationId xmlns:a16="http://schemas.microsoft.com/office/drawing/2014/main" id="{CE46FE8A-4E40-486A-9AC3-CE496DB7121B}"/>
              </a:ext>
            </a:extLst>
          </p:cNvPr>
          <p:cNvCxnSpPr>
            <a:cxnSpLocks/>
          </p:cNvCxnSpPr>
          <p:nvPr/>
        </p:nvCxnSpPr>
        <p:spPr>
          <a:xfrm>
            <a:off x="3168203" y="953539"/>
            <a:ext cx="117243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8" name="Picture 47">
            <a:extLst>
              <a:ext uri="{FF2B5EF4-FFF2-40B4-BE49-F238E27FC236}">
                <a16:creationId xmlns:a16="http://schemas.microsoft.com/office/drawing/2014/main" id="{49594D16-5DFE-463D-ACC4-00F489D755D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Effect>
                      <a14:brightnessContrast contrast="-40000"/>
                    </a14:imgEffect>
                  </a14:imgLayer>
                </a14:imgProps>
              </a:ext>
            </a:extLst>
          </a:blip>
          <a:stretch>
            <a:fillRect/>
          </a:stretch>
        </p:blipFill>
        <p:spPr>
          <a:xfrm>
            <a:off x="0" y="1217909"/>
            <a:ext cx="4762194" cy="3408354"/>
          </a:xfrm>
          <a:prstGeom prst="rect">
            <a:avLst/>
          </a:prstGeom>
          <a:ln>
            <a:noFill/>
          </a:ln>
          <a:effectLst>
            <a:outerShdw blurRad="292100" dist="139700" dir="2700000" algn="tl" rotWithShape="0">
              <a:srgbClr val="333333">
                <a:alpha val="65000"/>
              </a:srgbClr>
            </a:outerShdw>
          </a:effectLst>
        </p:spPr>
      </p:pic>
      <p:sp>
        <p:nvSpPr>
          <p:cNvPr id="49" name="Rectangle 48">
            <a:extLst>
              <a:ext uri="{FF2B5EF4-FFF2-40B4-BE49-F238E27FC236}">
                <a16:creationId xmlns:a16="http://schemas.microsoft.com/office/drawing/2014/main" id="{322DC504-5F3E-46B5-A808-A17E31020EDC}"/>
              </a:ext>
            </a:extLst>
          </p:cNvPr>
          <p:cNvSpPr/>
          <p:nvPr/>
        </p:nvSpPr>
        <p:spPr>
          <a:xfrm>
            <a:off x="961758" y="1760155"/>
            <a:ext cx="3378881" cy="1569660"/>
          </a:xfrm>
          <a:prstGeom prst="rect">
            <a:avLst/>
          </a:prstGeom>
        </p:spPr>
        <p:txBody>
          <a:bodyPr wrap="square">
            <a:spAutoFit/>
          </a:bodyPr>
          <a:lstStyle/>
          <a:p>
            <a:pPr algn="ctr"/>
            <a:r>
              <a:rPr lang="en-US" sz="3200" b="1" dirty="0" err="1">
                <a:solidFill>
                  <a:srgbClr val="002060"/>
                </a:solidFill>
                <a:latin typeface="Arial" panose="020B0604020202020204" pitchFamily="34" charset="0"/>
                <a:cs typeface="Arial" panose="020B0604020202020204" pitchFamily="34" charset="0"/>
              </a:rPr>
              <a:t>Thảo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luận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nhóm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gian</a:t>
            </a:r>
            <a:r>
              <a:rPr lang="en-US" sz="3200" b="1" dirty="0">
                <a:solidFill>
                  <a:srgbClr val="002060"/>
                </a:solidFill>
                <a:latin typeface="Arial" panose="020B0604020202020204" pitchFamily="34" charset="0"/>
                <a:cs typeface="Arial" panose="020B0604020202020204" pitchFamily="34" charset="0"/>
              </a:rPr>
              <a:t> 2 </a:t>
            </a:r>
            <a:r>
              <a:rPr lang="en-US" sz="3200" b="1" dirty="0" err="1">
                <a:solidFill>
                  <a:srgbClr val="002060"/>
                </a:solidFill>
                <a:latin typeface="Arial" panose="020B0604020202020204" pitchFamily="34" charset="0"/>
                <a:cs typeface="Arial" panose="020B0604020202020204" pitchFamily="34" charset="0"/>
              </a:rPr>
              <a:t>phút</a:t>
            </a:r>
            <a:endParaRPr lang="en-US" sz="3200" b="1" dirty="0">
              <a:solidFill>
                <a:srgbClr val="002060"/>
              </a:solidFill>
              <a:latin typeface="Arial" panose="020B0604020202020204" pitchFamily="34" charset="0"/>
              <a:cs typeface="Arial" panose="020B0604020202020204" pitchFamily="34" charset="0"/>
            </a:endParaRPr>
          </a:p>
        </p:txBody>
      </p:sp>
      <p:pic>
        <p:nvPicPr>
          <p:cNvPr id="50" name="3698961055171704230">
            <a:hlinkClick r:id="" action="ppaction://media"/>
            <a:extLst>
              <a:ext uri="{FF2B5EF4-FFF2-40B4-BE49-F238E27FC236}">
                <a16:creationId xmlns:a16="http://schemas.microsoft.com/office/drawing/2014/main" id="{7D765845-4B55-42EE-A12E-1002E98AC16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40003" y="5170942"/>
            <a:ext cx="2406978" cy="1356044"/>
          </a:xfrm>
          <a:prstGeom prst="ellipse">
            <a:avLst/>
          </a:prstGeom>
          <a:ln>
            <a:noFill/>
          </a:ln>
          <a:effectLst>
            <a:softEdge rad="112500"/>
          </a:effectLst>
        </p:spPr>
      </p:pic>
    </p:spTree>
    <p:extLst>
      <p:ext uri="{BB962C8B-B14F-4D97-AF65-F5344CB8AC3E}">
        <p14:creationId xmlns:p14="http://schemas.microsoft.com/office/powerpoint/2010/main" val="418116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ppt_x"/>
                                          </p:val>
                                        </p:tav>
                                        <p:tav tm="100000">
                                          <p:val>
                                            <p:strVal val="#ppt_x"/>
                                          </p:val>
                                        </p:tav>
                                      </p:tavLst>
                                    </p:anim>
                                    <p:anim calcmode="lin" valueType="num">
                                      <p:cBhvr additive="base">
                                        <p:cTn id="3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50"/>
                </p:tgtEl>
              </p:cMediaNode>
            </p:video>
          </p:childTnLst>
        </p:cTn>
      </p:par>
    </p:tnLst>
    <p:bldLst>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5685943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id="{794FF2AA-0804-4CAF-803C-E14F764E7A95}"/>
              </a:ext>
            </a:extLst>
          </p:cNvPr>
          <p:cNvGraphicFramePr>
            <a:graphicFrameLocks noGrp="1"/>
          </p:cNvGraphicFramePr>
          <p:nvPr>
            <p:extLst>
              <p:ext uri="{D42A27DB-BD31-4B8C-83A1-F6EECF244321}">
                <p14:modId xmlns:p14="http://schemas.microsoft.com/office/powerpoint/2010/main" val="2657416145"/>
              </p:ext>
            </p:extLst>
          </p:nvPr>
        </p:nvGraphicFramePr>
        <p:xfrm>
          <a:off x="2163648" y="1471616"/>
          <a:ext cx="8358390" cy="3757206"/>
        </p:xfrm>
        <a:graphic>
          <a:graphicData uri="http://schemas.openxmlformats.org/drawingml/2006/table">
            <a:tbl>
              <a:tblPr firstRow="1" bandRow="1"/>
              <a:tblGrid>
                <a:gridCol w="4179195">
                  <a:extLst>
                    <a:ext uri="{9D8B030D-6E8A-4147-A177-3AD203B41FA5}">
                      <a16:colId xmlns:a16="http://schemas.microsoft.com/office/drawing/2014/main" val="2291636980"/>
                    </a:ext>
                  </a:extLst>
                </a:gridCol>
                <a:gridCol w="4179195">
                  <a:extLst>
                    <a:ext uri="{9D8B030D-6E8A-4147-A177-3AD203B41FA5}">
                      <a16:colId xmlns:a16="http://schemas.microsoft.com/office/drawing/2014/main" val="2495621826"/>
                    </a:ext>
                  </a:extLst>
                </a:gridCol>
              </a:tblGrid>
              <a:tr h="93370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ngữ</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về</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bạn</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trong</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val="2422495564"/>
                  </a:ext>
                </a:extLst>
              </a:tr>
              <a:tr h="9337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3200" b="1" dirty="0" err="1">
                          <a:solidFill>
                            <a:srgbClr val="002060"/>
                          </a:solidFill>
                          <a:latin typeface="Times New Roman" panose="02020603050405020304" pitchFamily="18" charset="0"/>
                          <a:cs typeface="Times New Roman" panose="02020603050405020304" pitchFamily="18" charset="0"/>
                        </a:rPr>
                        <a:t>Vật</a:t>
                      </a:r>
                      <a:r>
                        <a:rPr lang="en-US" sz="3200" b="1" baseline="0" dirty="0">
                          <a:solidFill>
                            <a:srgbClr val="002060"/>
                          </a:solidFill>
                          <a:latin typeface="Times New Roman" panose="02020603050405020304" pitchFamily="18" charset="0"/>
                          <a:cs typeface="Times New Roman" panose="02020603050405020304" pitchFamily="18" charset="0"/>
                        </a:rPr>
                        <a:t> </a:t>
                      </a:r>
                      <a:r>
                        <a:rPr lang="en-US" sz="3200" b="1" baseline="0" dirty="0" err="1">
                          <a:solidFill>
                            <a:srgbClr val="002060"/>
                          </a:solidFill>
                          <a:latin typeface="Times New Roman" panose="02020603050405020304" pitchFamily="18" charset="0"/>
                          <a:cs typeface="Times New Roman" panose="02020603050405020304" pitchFamily="18" charset="0"/>
                        </a:rPr>
                        <a:t>nuôi</a:t>
                      </a:r>
                      <a:endParaRPr lang="en-US" sz="3200" b="1" dirty="0">
                        <a:solidFill>
                          <a:srgbClr val="002060"/>
                        </a:solidFill>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3200" b="1" dirty="0" err="1">
                          <a:solidFill>
                            <a:srgbClr val="002060"/>
                          </a:solidFill>
                          <a:latin typeface="Times New Roman" panose="02020603050405020304" pitchFamily="18" charset="0"/>
                          <a:cs typeface="Times New Roman" panose="02020603050405020304" pitchFamily="18" charset="0"/>
                        </a:rPr>
                        <a:t>Đồ</a:t>
                      </a:r>
                      <a:r>
                        <a:rPr lang="en-US" sz="3200" b="1" baseline="0" dirty="0">
                          <a:solidFill>
                            <a:srgbClr val="002060"/>
                          </a:solidFill>
                          <a:latin typeface="Times New Roman" panose="02020603050405020304" pitchFamily="18" charset="0"/>
                          <a:cs typeface="Times New Roman" panose="02020603050405020304" pitchFamily="18" charset="0"/>
                        </a:rPr>
                        <a:t> </a:t>
                      </a:r>
                      <a:r>
                        <a:rPr lang="en-US" sz="3200" b="1" baseline="0" dirty="0" err="1">
                          <a:solidFill>
                            <a:srgbClr val="002060"/>
                          </a:solidFill>
                          <a:latin typeface="Times New Roman" panose="02020603050405020304" pitchFamily="18" charset="0"/>
                          <a:cs typeface="Times New Roman" panose="02020603050405020304" pitchFamily="18" charset="0"/>
                        </a:rPr>
                        <a:t>đạc</a:t>
                      </a:r>
                      <a:endParaRPr lang="en-US" sz="3200" b="1" dirty="0">
                        <a:solidFill>
                          <a:srgbClr val="002060"/>
                        </a:solidFill>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2995240"/>
                  </a:ext>
                </a:extLst>
              </a:tr>
              <a:tr h="188979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3200" dirty="0" err="1">
                          <a:solidFill>
                            <a:srgbClr val="002060"/>
                          </a:solidFill>
                          <a:latin typeface="Times New Roman" panose="02020603050405020304" pitchFamily="18" charset="0"/>
                          <a:cs typeface="Times New Roman" panose="02020603050405020304" pitchFamily="18" charset="0"/>
                        </a:rPr>
                        <a:t>mèo</a:t>
                      </a:r>
                      <a:r>
                        <a:rPr lang="en-US" sz="3200" dirty="0">
                          <a:solidFill>
                            <a:srgbClr val="002060"/>
                          </a:solidFill>
                          <a:latin typeface="Times New Roman" panose="02020603050405020304" pitchFamily="18" charset="0"/>
                          <a:cs typeface="Times New Roman" panose="02020603050405020304" pitchFamily="18" charset="0"/>
                        </a:rPr>
                        <a:t>,</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chó</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trâu</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gà</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lợn</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vịt</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ngan</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ngỗng</a:t>
                      </a:r>
                      <a:r>
                        <a:rPr lang="en-US" sz="3200" baseline="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3200" dirty="0" err="1">
                          <a:solidFill>
                            <a:srgbClr val="002060"/>
                          </a:solidFill>
                          <a:latin typeface="Times New Roman" panose="02020603050405020304" pitchFamily="18" charset="0"/>
                          <a:cs typeface="Times New Roman" panose="02020603050405020304" pitchFamily="18" charset="0"/>
                        </a:rPr>
                        <a:t>quạt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bàn</a:t>
                      </a:r>
                      <a:r>
                        <a:rPr lang="en-US" sz="3200" dirty="0">
                          <a:solidFill>
                            <a:srgbClr val="002060"/>
                          </a:solidFill>
                          <a:latin typeface="Times New Roman" panose="02020603050405020304" pitchFamily="18" charset="0"/>
                          <a:cs typeface="Times New Roman" panose="02020603050405020304" pitchFamily="18" charset="0"/>
                        </a:rPr>
                        <a:t>,</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ghế</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tủ</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lạnh</a:t>
                      </a:r>
                      <a:r>
                        <a:rPr lang="en-US" sz="3200" baseline="0" dirty="0">
                          <a:solidFill>
                            <a:srgbClr val="002060"/>
                          </a:solidFill>
                          <a:latin typeface="Times New Roman" panose="02020603050405020304" pitchFamily="18" charset="0"/>
                          <a:cs typeface="Times New Roman" panose="02020603050405020304" pitchFamily="18" charset="0"/>
                        </a:rPr>
                        <a:t>, ti vi, </a:t>
                      </a:r>
                      <a:r>
                        <a:rPr lang="en-US" sz="3200" baseline="0" dirty="0" err="1">
                          <a:solidFill>
                            <a:srgbClr val="002060"/>
                          </a:solidFill>
                          <a:latin typeface="Times New Roman" panose="02020603050405020304" pitchFamily="18" charset="0"/>
                          <a:cs typeface="Times New Roman" panose="02020603050405020304" pitchFamily="18" charset="0"/>
                        </a:rPr>
                        <a:t>điều</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hòa</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máy</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tính</a:t>
                      </a:r>
                      <a:r>
                        <a:rPr lang="en-US" sz="3200" baseline="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321581"/>
                  </a:ext>
                </a:extLst>
              </a:tr>
            </a:tbl>
          </a:graphicData>
        </a:graphic>
      </p:graphicFrame>
      <p:sp>
        <p:nvSpPr>
          <p:cNvPr id="42" name="TextBox 41">
            <a:extLst>
              <a:ext uri="{FF2B5EF4-FFF2-40B4-BE49-F238E27FC236}">
                <a16:creationId xmlns:a16="http://schemas.microsoft.com/office/drawing/2014/main"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spTree>
    <p:extLst>
      <p:ext uri="{BB962C8B-B14F-4D97-AF65-F5344CB8AC3E}">
        <p14:creationId xmlns:p14="http://schemas.microsoft.com/office/powerpoint/2010/main" val="28844853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1782" y="588168"/>
            <a:ext cx="8739052"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0070C0"/>
                </a:solidFill>
                <a:latin typeface="Nunito Black" pitchFamily="2" charset="0"/>
              </a:rPr>
              <a:t>Đọc đoạn văn dưới đây và trả lời câu hỏi.</a:t>
            </a:r>
            <a:endParaRPr lang="vi-VN" sz="2800" dirty="0">
              <a:solidFill>
                <a:srgbClr val="0070C0"/>
              </a:solidFill>
              <a:latin typeface="Nunito Black" pitchFamily="2" charset="0"/>
            </a:endParaRPr>
          </a:p>
        </p:txBody>
      </p:sp>
      <p:pic>
        <p:nvPicPr>
          <p:cNvPr id="5" name="Picture 4"/>
          <p:cNvPicPr>
            <a:picLocks noChangeAspect="1"/>
          </p:cNvPicPr>
          <p:nvPr/>
        </p:nvPicPr>
        <p:blipFill>
          <a:blip r:embed="rId2"/>
          <a:stretch>
            <a:fillRect/>
          </a:stretch>
        </p:blipFill>
        <p:spPr>
          <a:xfrm>
            <a:off x="110693" y="110030"/>
            <a:ext cx="971686" cy="733527"/>
          </a:xfrm>
          <a:prstGeom prst="ellipse">
            <a:avLst/>
          </a:prstGeom>
        </p:spPr>
      </p:pic>
      <p:sp>
        <p:nvSpPr>
          <p:cNvPr id="6" name="Rounded Rectangle 5"/>
          <p:cNvSpPr/>
          <p:nvPr/>
        </p:nvSpPr>
        <p:spPr>
          <a:xfrm>
            <a:off x="896981" y="1437733"/>
            <a:ext cx="10062756" cy="5005626"/>
          </a:xfrm>
          <a:prstGeom prst="roundRect">
            <a:avLst/>
          </a:prstGeom>
          <a:noFill/>
          <a:ln w="57150">
            <a:solidFill>
              <a:srgbClr val="F136C3"/>
            </a:solidFill>
          </a:ln>
        </p:spPr>
        <p:txBody>
          <a:bodyPr wrap="square">
            <a:spAutoFit/>
          </a:bodyPr>
          <a:lstStyle/>
          <a:p>
            <a:r>
              <a:rPr lang="en-US" sz="2400" dirty="0">
                <a:solidFill>
                  <a:srgbClr val="0070C0"/>
                </a:solidFill>
                <a:latin typeface="Nunito Black" pitchFamily="2" charset="0"/>
              </a:rPr>
              <a:t>	</a:t>
            </a:r>
            <a:r>
              <a:rPr lang="vi-VN" sz="3200" dirty="0">
                <a:solidFill>
                  <a:srgbClr val="002060"/>
                </a:solidFill>
                <a:latin typeface="+mj-l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3200" dirty="0">
                <a:solidFill>
                  <a:srgbClr val="002060"/>
                </a:solidFill>
                <a:latin typeface="+mj-lt"/>
              </a:rPr>
              <a:t>(Theo Phong Thu)</a:t>
            </a:r>
            <a:endParaRPr lang="en-US" sz="3200" dirty="0">
              <a:solidFill>
                <a:srgbClr val="002060"/>
              </a:solidFill>
              <a:latin typeface="+mj-lt"/>
            </a:endParaRPr>
          </a:p>
          <a:p>
            <a:r>
              <a:rPr lang="vi-VN" sz="3200" b="1" dirty="0">
                <a:solidFill>
                  <a:schemeClr val="accent2">
                    <a:lumMod val="50000"/>
                  </a:schemeClr>
                </a:solidFill>
                <a:latin typeface="+mj-lt"/>
              </a:rPr>
              <a:t>- Cánh buồm trên sông được so sánh với sự vật nào?</a:t>
            </a:r>
            <a:endParaRPr lang="vi-VN" sz="3200" dirty="0">
              <a:solidFill>
                <a:schemeClr val="accent2">
                  <a:lumMod val="50000"/>
                </a:schemeClr>
              </a:solidFill>
              <a:latin typeface="+mj-lt"/>
            </a:endParaRPr>
          </a:p>
          <a:p>
            <a:r>
              <a:rPr lang="vi-VN" sz="3200" b="1" dirty="0">
                <a:solidFill>
                  <a:schemeClr val="accent2">
                    <a:lumMod val="50000"/>
                  </a:schemeClr>
                </a:solidFill>
                <a:latin typeface="+mj-lt"/>
              </a:rPr>
              <a:t>- Nước sông được ví với sự vật nào?</a:t>
            </a:r>
            <a:endParaRPr lang="vi-VN" sz="3200" dirty="0">
              <a:solidFill>
                <a:schemeClr val="accent2">
                  <a:lumMod val="50000"/>
                </a:schemeClr>
              </a:solidFill>
              <a:latin typeface="+mj-lt"/>
            </a:endParaRPr>
          </a:p>
        </p:txBody>
      </p:sp>
    </p:spTree>
    <p:extLst>
      <p:ext uri="{BB962C8B-B14F-4D97-AF65-F5344CB8AC3E}">
        <p14:creationId xmlns:p14="http://schemas.microsoft.com/office/powerpoint/2010/main" val="20332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681</Words>
  <Application>Microsoft Office PowerPoint</Application>
  <PresentationFormat>Widescreen</PresentationFormat>
  <Paragraphs>92</Paragraphs>
  <Slides>18</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等线</vt:lpstr>
      <vt:lpstr>Arial</vt:lpstr>
      <vt:lpstr>Calibri</vt:lpstr>
      <vt:lpstr>Calibri Light</vt:lpstr>
      <vt:lpstr>Coiny</vt:lpstr>
      <vt:lpstr>Nunito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Administrator</cp:lastModifiedBy>
  <cp:revision>24</cp:revision>
  <dcterms:created xsi:type="dcterms:W3CDTF">2022-08-14T03:29:48Z</dcterms:created>
  <dcterms:modified xsi:type="dcterms:W3CDTF">2022-11-24T06:22:28Z</dcterms:modified>
</cp:coreProperties>
</file>