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EB46A8-3DAB-412A-BB2F-8F4905AFDF5F}"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4176859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46A8-3DAB-412A-BB2F-8F4905AFDF5F}"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278768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46A8-3DAB-412A-BB2F-8F4905AFDF5F}"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2890405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777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EB46A8-3DAB-412A-BB2F-8F4905AFDF5F}"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4228912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EB46A8-3DAB-412A-BB2F-8F4905AFDF5F}" type="datetimeFigureOut">
              <a:rPr lang="en-US" smtClean="0"/>
              <a:t>12/27/2022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1950744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EB46A8-3DAB-412A-BB2F-8F4905AFDF5F}"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3692074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EB46A8-3DAB-412A-BB2F-8F4905AFDF5F}" type="datetimeFigureOut">
              <a:rPr lang="en-US" smtClean="0"/>
              <a:t>12/27/2022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62185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EB46A8-3DAB-412A-BB2F-8F4905AFDF5F}" type="datetimeFigureOut">
              <a:rPr lang="en-US" smtClean="0"/>
              <a:t>12/27/2022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274901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EB46A8-3DAB-412A-BB2F-8F4905AFDF5F}" type="datetimeFigureOut">
              <a:rPr lang="en-US" smtClean="0"/>
              <a:t>12/27/2022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1745367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B46A8-3DAB-412A-BB2F-8F4905AFDF5F}"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5000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B46A8-3DAB-412A-BB2F-8F4905AFDF5F}" type="datetimeFigureOut">
              <a:rPr lang="en-US" smtClean="0"/>
              <a:t>12/27/2022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1C2A-05D6-4CAF-AFEE-903A2CFCEA32}" type="slidenum">
              <a:rPr lang="en-US" smtClean="0"/>
              <a:t>‹#›</a:t>
            </a:fld>
            <a:endParaRPr lang="en-US"/>
          </a:p>
        </p:txBody>
      </p:sp>
    </p:spTree>
    <p:extLst>
      <p:ext uri="{BB962C8B-B14F-4D97-AF65-F5344CB8AC3E}">
        <p14:creationId xmlns:p14="http://schemas.microsoft.com/office/powerpoint/2010/main" val="307334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EB46A8-3DAB-412A-BB2F-8F4905AFDF5F}" type="datetimeFigureOut">
              <a:rPr lang="en-US" smtClean="0"/>
              <a:t>12/27/2022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991C2A-05D6-4CAF-AFEE-903A2CFCEA32}" type="slidenum">
              <a:rPr lang="en-US" smtClean="0"/>
              <a:t>‹#›</a:t>
            </a:fld>
            <a:endParaRPr lang="en-US"/>
          </a:p>
        </p:txBody>
      </p:sp>
    </p:spTree>
    <p:extLst>
      <p:ext uri="{BB962C8B-B14F-4D97-AF65-F5344CB8AC3E}">
        <p14:creationId xmlns:p14="http://schemas.microsoft.com/office/powerpoint/2010/main" val="720772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microsoft.com/office/2007/relationships/hdphoto" Target="../media/hdphoto2.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3.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3108440" y="1547574"/>
            <a:ext cx="6035560"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4953000"/>
            <a:ext cx="7079809" cy="2066177"/>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3139" y="4161711"/>
            <a:ext cx="1978563" cy="2692629"/>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2438400" y="1832683"/>
            <a:ext cx="7314168" cy="615535"/>
          </a:xfrm>
          <a:prstGeom prst="rect">
            <a:avLst/>
          </a:prstGeom>
          <a:noFill/>
        </p:spPr>
        <p:txBody>
          <a:bodyPr wrap="square" lIns="91422" tIns="45711" rIns="91422"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Giữ</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lời</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hứa</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3</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19952" y="-18954"/>
            <a:ext cx="9024048" cy="1338810"/>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800" b="1" i="1" dirty="0">
                <a:solidFill>
                  <a:srgbClr val="002060"/>
                </a:solidFill>
                <a:latin typeface="+mj-lt"/>
                <a:cs typeface="Times New Roman" panose="02020603050405020304" pitchFamily="18" charset="0"/>
              </a:rPr>
              <a:t>TRƯỜNG TIỂU HỌC ÁI MỘ A</a:t>
            </a:r>
          </a:p>
          <a:p>
            <a:pPr algn="ctr" defTabSz="914219">
              <a:spcBef>
                <a:spcPts val="600"/>
              </a:spcBef>
              <a:defRPr/>
            </a:pPr>
            <a:r>
              <a:rPr lang="vi-VN" altLang="en-US" sz="3800" b="1" i="1" dirty="0">
                <a:solidFill>
                  <a:srgbClr val="002060"/>
                </a:solidFill>
                <a:latin typeface="+mj-lt"/>
                <a:cs typeface="Times New Roman" panose="02020603050405020304" pitchFamily="18" charset="0"/>
              </a:rPr>
              <a:t>Bài giảng điện tử </a:t>
            </a:r>
            <a:r>
              <a:rPr lang="en-US" altLang="en-US" sz="3800" b="1" i="1" dirty="0" err="1" smtClean="0">
                <a:solidFill>
                  <a:srgbClr val="002060"/>
                </a:solidFill>
                <a:latin typeface="Times New Roman" pitchFamily="18" charset="0"/>
                <a:cs typeface="Times New Roman" pitchFamily="18" charset="0"/>
              </a:rPr>
              <a:t>Đạo</a:t>
            </a:r>
            <a:r>
              <a:rPr lang="en-US" altLang="en-US" sz="3800" b="1" i="1" dirty="0" smtClean="0">
                <a:solidFill>
                  <a:srgbClr val="002060"/>
                </a:solidFill>
                <a:latin typeface="Times New Roman" pitchFamily="18" charset="0"/>
                <a:cs typeface="Times New Roman" pitchFamily="18" charset="0"/>
              </a:rPr>
              <a:t> </a:t>
            </a:r>
            <a:r>
              <a:rPr lang="en-US" altLang="en-US" sz="3800" b="1" i="1" dirty="0" err="1" smtClean="0">
                <a:solidFill>
                  <a:srgbClr val="002060"/>
                </a:solidFill>
                <a:latin typeface="Times New Roman" pitchFamily="18" charset="0"/>
                <a:cs typeface="Times New Roman" pitchFamily="18" charset="0"/>
              </a:rPr>
              <a:t>đức</a:t>
            </a:r>
            <a:r>
              <a:rPr lang="en-US" altLang="en-US" sz="3800" b="1" i="1" dirty="0" smtClean="0">
                <a:solidFill>
                  <a:srgbClr val="002060"/>
                </a:solidFill>
                <a:latin typeface="Times New Roman" pitchFamily="18" charset="0"/>
                <a:cs typeface="Times New Roman" pitchFamily="18" charset="0"/>
              </a:rPr>
              <a:t> </a:t>
            </a:r>
            <a:r>
              <a:rPr lang="en-US" altLang="en-US" sz="3800" b="1" i="1" dirty="0" err="1" smtClean="0">
                <a:solidFill>
                  <a:srgbClr val="002060"/>
                </a:solidFill>
                <a:latin typeface="Times New Roman" pitchFamily="18" charset="0"/>
                <a:cs typeface="Times New Roman" pitchFamily="18" charset="0"/>
              </a:rPr>
              <a:t>lớp</a:t>
            </a:r>
            <a:r>
              <a:rPr lang="en-US" altLang="en-US" sz="3800" b="1" i="1" dirty="0" smtClean="0">
                <a:solidFill>
                  <a:srgbClr val="002060"/>
                </a:solidFill>
                <a:latin typeface="Times New Roman" pitchFamily="18" charset="0"/>
                <a:cs typeface="Times New Roman" pitchFamily="18" charset="0"/>
              </a:rPr>
              <a:t> </a:t>
            </a:r>
            <a:r>
              <a:rPr lang="en-US" altLang="en-US" sz="3800" b="1" i="1" dirty="0">
                <a:solidFill>
                  <a:srgbClr val="002060"/>
                </a:solidFill>
                <a:latin typeface="Times New Roman" pitchFamily="18" charset="0"/>
                <a:cs typeface="Times New Roman" pitchFamily="18" charset="0"/>
              </a:rPr>
              <a:t>3 </a:t>
            </a:r>
            <a:endParaRPr lang="en-US" altLang="en-US" sz="3800" b="1" i="1" dirty="0">
              <a:solidFill>
                <a:srgbClr val="002060"/>
              </a:solidFill>
              <a:latin typeface="+mj-lt"/>
              <a:cs typeface="Times New Roman" panose="02020603050405020304" pitchFamily="18" charset="0"/>
            </a:endParaRPr>
          </a:p>
        </p:txBody>
      </p:sp>
      <p:pic>
        <p:nvPicPr>
          <p:cNvPr id="16" name="Picture 15"/>
          <p:cNvPicPr>
            <a:picLocks noChangeAspect="1"/>
          </p:cNvPicPr>
          <p:nvPr/>
        </p:nvPicPr>
        <p:blipFill rotWithShape="1">
          <a:blip r:embed="rId5"/>
          <a:srcRect b="22064"/>
          <a:stretch/>
        </p:blipFill>
        <p:spPr>
          <a:xfrm>
            <a:off x="13855" y="1592425"/>
            <a:ext cx="3227122" cy="12604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1464584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5" name="Picture 4"/>
          <p:cNvPicPr>
            <a:picLocks noChangeAspect="1"/>
          </p:cNvPicPr>
          <p:nvPr/>
        </p:nvPicPr>
        <p:blipFill>
          <a:blip r:embed="rId3"/>
          <a:stretch>
            <a:fillRect/>
          </a:stretch>
        </p:blipFill>
        <p:spPr>
          <a:xfrm>
            <a:off x="57150" y="152400"/>
            <a:ext cx="1428950" cy="933580"/>
          </a:xfrm>
          <a:prstGeom prst="rect">
            <a:avLst/>
          </a:prstGeom>
        </p:spPr>
      </p:pic>
      <p:sp>
        <p:nvSpPr>
          <p:cNvPr id="6" name="Rectangle 5"/>
          <p:cNvSpPr/>
          <p:nvPr/>
        </p:nvSpPr>
        <p:spPr>
          <a:xfrm>
            <a:off x="2343150" y="388204"/>
            <a:ext cx="588645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 xmlns:a16="http://schemas.microsoft.com/office/drawing/2014/main" id="{F14ACF4B-1FD9-B39F-BC8C-4021E83304F3}"/>
              </a:ext>
            </a:extLst>
          </p:cNvPr>
          <p:cNvSpPr txBox="1"/>
          <p:nvPr/>
        </p:nvSpPr>
        <p:spPr>
          <a:xfrm>
            <a:off x="1657350" y="5526227"/>
            <a:ext cx="7181850" cy="1055608"/>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lang="vi-VN" sz="2800" b="1" dirty="0" smtClean="0">
                <a:solidFill>
                  <a:srgbClr val="FF0000"/>
                </a:solidFill>
                <a:latin typeface="Times New Roman" pitchFamily="18" charset="0"/>
                <a:ea typeface="Open Sans" panose="020B0606030504020204" pitchFamily="34" charset="0"/>
                <a:cs typeface="Times New Roman" pitchFamily="18" charset="0"/>
              </a:rPr>
              <a:t>Bạn </a:t>
            </a:r>
            <a:r>
              <a:rPr lang="vi-VN" sz="2800" b="1" dirty="0">
                <a:solidFill>
                  <a:srgbClr val="FF0000"/>
                </a:solidFill>
                <a:latin typeface="Times New Roman" pitchFamily="18" charset="0"/>
                <a:ea typeface="Open Sans" panose="020B0606030504020204" pitchFamily="34" charset="0"/>
                <a:cs typeface="Times New Roman" pitchFamily="18" charset="0"/>
              </a:rPr>
              <a:t>nam không giữ lời hứa, vì đã hẹn sang nhà bạn học nhóm nhưng lại không sang.</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086050" y="5753503"/>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1486100" y="1392193"/>
            <a:ext cx="6743500" cy="3452975"/>
          </a:xfrm>
          <a:prstGeom prst="rect">
            <a:avLst/>
          </a:prstGeom>
        </p:spPr>
      </p:pic>
    </p:spTree>
    <p:extLst>
      <p:ext uri="{BB962C8B-B14F-4D97-AF65-F5344CB8AC3E}">
        <p14:creationId xmlns:p14="http://schemas.microsoft.com/office/powerpoint/2010/main" val="142300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5" name="Picture 4"/>
          <p:cNvPicPr>
            <a:picLocks noChangeAspect="1"/>
          </p:cNvPicPr>
          <p:nvPr/>
        </p:nvPicPr>
        <p:blipFill>
          <a:blip r:embed="rId3"/>
          <a:stretch>
            <a:fillRect/>
          </a:stretch>
        </p:blipFill>
        <p:spPr>
          <a:xfrm>
            <a:off x="57150" y="152400"/>
            <a:ext cx="1428950" cy="933580"/>
          </a:xfrm>
          <a:prstGeom prst="rect">
            <a:avLst/>
          </a:prstGeom>
        </p:spPr>
      </p:pic>
      <p:sp>
        <p:nvSpPr>
          <p:cNvPr id="6" name="Rectangle 5"/>
          <p:cNvSpPr/>
          <p:nvPr/>
        </p:nvSpPr>
        <p:spPr>
          <a:xfrm>
            <a:off x="2343150" y="388204"/>
            <a:ext cx="588645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 xmlns:a16="http://schemas.microsoft.com/office/drawing/2014/main" id="{F14ACF4B-1FD9-B39F-BC8C-4021E83304F3}"/>
              </a:ext>
            </a:extLst>
          </p:cNvPr>
          <p:cNvSpPr txBox="1"/>
          <p:nvPr/>
        </p:nvSpPr>
        <p:spPr>
          <a:xfrm>
            <a:off x="1756203" y="5181602"/>
            <a:ext cx="7073472" cy="1532334"/>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lang="vi-VN" sz="2800" b="1" dirty="0" smtClean="0">
                <a:solidFill>
                  <a:srgbClr val="FF0000"/>
                </a:solidFill>
                <a:latin typeface="Times New Roman" pitchFamily="18" charset="0"/>
                <a:ea typeface="Open Sans" panose="020B0606030504020204" pitchFamily="34" charset="0"/>
                <a:cs typeface="Times New Roman" pitchFamily="18" charset="0"/>
              </a:rPr>
              <a:t>Chị </a:t>
            </a:r>
            <a:r>
              <a:rPr lang="vi-VN" sz="2800" b="1" dirty="0">
                <a:solidFill>
                  <a:srgbClr val="FF0000"/>
                </a:solidFill>
                <a:latin typeface="Times New Roman" pitchFamily="18" charset="0"/>
                <a:ea typeface="Open Sans" panose="020B0606030504020204" pitchFamily="34" charset="0"/>
                <a:cs typeface="Times New Roman" pitchFamily="18" charset="0"/>
              </a:rPr>
              <a:t>chưa giữ lời hứa với em, vì chị đã hứa với </a:t>
            </a:r>
            <a:r>
              <a:rPr lang="en-US" sz="2800" b="1" dirty="0" err="1" smtClean="0">
                <a:solidFill>
                  <a:srgbClr val="FF0000"/>
                </a:solidFill>
                <a:latin typeface="Times New Roman" pitchFamily="18" charset="0"/>
                <a:ea typeface="Open Sans" panose="020B0606030504020204" pitchFamily="34" charset="0"/>
                <a:cs typeface="Times New Roman" pitchFamily="18" charset="0"/>
              </a:rPr>
              <a:t>em</a:t>
            </a:r>
            <a:r>
              <a:rPr lang="vi-VN" sz="2800" b="1" dirty="0" smtClean="0">
                <a:solidFill>
                  <a:srgbClr val="FF0000"/>
                </a:solidFill>
                <a:latin typeface="Times New Roman" pitchFamily="18" charset="0"/>
                <a:ea typeface="Open Sans" panose="020B0606030504020204" pitchFamily="34" charset="0"/>
                <a:cs typeface="Times New Roman" pitchFamily="18" charset="0"/>
              </a:rPr>
              <a:t> </a:t>
            </a:r>
            <a:r>
              <a:rPr lang="vi-VN" sz="2800" b="1" dirty="0">
                <a:solidFill>
                  <a:srgbClr val="FF0000"/>
                </a:solidFill>
                <a:latin typeface="Times New Roman" pitchFamily="18" charset="0"/>
                <a:ea typeface="Open Sans" panose="020B0606030504020204" pitchFamily="34" charset="0"/>
                <a:cs typeface="Times New Roman" pitchFamily="18" charset="0"/>
              </a:rPr>
              <a:t>may váy cho búp bê giúp em nhưng lại không làm mà đi chơi với các bạn.</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077929" y="5779279"/>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365538" y="1219201"/>
            <a:ext cx="6711661" cy="3762421"/>
          </a:xfrm>
          <a:prstGeom prst="rect">
            <a:avLst/>
          </a:prstGeom>
        </p:spPr>
      </p:pic>
    </p:spTree>
    <p:extLst>
      <p:ext uri="{BB962C8B-B14F-4D97-AF65-F5344CB8AC3E}">
        <p14:creationId xmlns:p14="http://schemas.microsoft.com/office/powerpoint/2010/main" val="3085633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5" name="Picture 4"/>
          <p:cNvPicPr>
            <a:picLocks noChangeAspect="1"/>
          </p:cNvPicPr>
          <p:nvPr/>
        </p:nvPicPr>
        <p:blipFill>
          <a:blip r:embed="rId3"/>
          <a:stretch>
            <a:fillRect/>
          </a:stretch>
        </p:blipFill>
        <p:spPr>
          <a:xfrm>
            <a:off x="57150" y="152400"/>
            <a:ext cx="1428950" cy="933580"/>
          </a:xfrm>
          <a:prstGeom prst="rect">
            <a:avLst/>
          </a:prstGeom>
        </p:spPr>
      </p:pic>
      <p:sp>
        <p:nvSpPr>
          <p:cNvPr id="6" name="Rectangle 5"/>
          <p:cNvSpPr/>
          <p:nvPr/>
        </p:nvSpPr>
        <p:spPr>
          <a:xfrm>
            <a:off x="2457450" y="528936"/>
            <a:ext cx="4171950" cy="461665"/>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Xử</a:t>
            </a:r>
            <a:r>
              <a:rPr kumimoji="0" lang="en-US" sz="2400" b="1" i="0" u="none" strike="noStrike" kern="1200" cap="none" spc="0" normalizeH="0" baseline="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lí</a:t>
            </a:r>
            <a:r>
              <a:rPr kumimoji="0" lang="en-US" sz="2400" b="1" i="0" u="none" strike="noStrike" kern="1200" cap="none" spc="0" normalizeH="0" baseline="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tình</a:t>
            </a:r>
            <a:r>
              <a:rPr kumimoji="0" lang="en-US" sz="2400" b="1" i="0" u="none" strike="noStrike" kern="1200" cap="none" spc="0" normalizeH="0" baseline="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huống</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Picture 2" descr="4 phương pháp nâng cao năng lực làm việc nhóm | Đàn Chim Việ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828159"/>
            <a:ext cx="31432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1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5" name="Picture 4"/>
          <p:cNvPicPr>
            <a:picLocks noChangeAspect="1"/>
          </p:cNvPicPr>
          <p:nvPr/>
        </p:nvPicPr>
        <p:blipFill>
          <a:blip r:embed="rId3"/>
          <a:stretch>
            <a:fillRect/>
          </a:stretch>
        </p:blipFill>
        <p:spPr>
          <a:xfrm>
            <a:off x="57150" y="152400"/>
            <a:ext cx="1428950" cy="933580"/>
          </a:xfrm>
          <a:prstGeom prst="rect">
            <a:avLst/>
          </a:prstGeom>
        </p:spPr>
      </p:pic>
      <p:sp>
        <p:nvSpPr>
          <p:cNvPr id="13" name="TextBox 12">
            <a:extLst>
              <a:ext uri="{FF2B5EF4-FFF2-40B4-BE49-F238E27FC236}">
                <a16:creationId xmlns="" xmlns:a16="http://schemas.microsoft.com/office/drawing/2014/main" id="{F14ACF4B-1FD9-B39F-BC8C-4021E83304F3}"/>
              </a:ext>
            </a:extLst>
          </p:cNvPr>
          <p:cNvSpPr txBox="1"/>
          <p:nvPr/>
        </p:nvSpPr>
        <p:spPr>
          <a:xfrm>
            <a:off x="1752600" y="4848940"/>
            <a:ext cx="7239000" cy="2009061"/>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lang="vi-VN" sz="2800" b="1" dirty="0" smtClean="0">
                <a:solidFill>
                  <a:srgbClr val="FF0000"/>
                </a:solidFill>
                <a:latin typeface="Times New Roman" pitchFamily="18" charset="0"/>
                <a:ea typeface="Open Sans" panose="020B0606030504020204" pitchFamily="34" charset="0"/>
                <a:cs typeface="Times New Roman" pitchFamily="18" charset="0"/>
              </a:rPr>
              <a:t>Tình </a:t>
            </a:r>
            <a:r>
              <a:rPr lang="vi-VN" sz="2800" b="1" dirty="0">
                <a:solidFill>
                  <a:srgbClr val="FF0000"/>
                </a:solidFill>
                <a:latin typeface="Times New Roman" pitchFamily="18" charset="0"/>
                <a:ea typeface="Open Sans" panose="020B0606030504020204" pitchFamily="34" charset="0"/>
                <a:cs typeface="Times New Roman" pitchFamily="18" charset="0"/>
              </a:rPr>
              <a:t>huống 1: Nếu em là Hồng em sẽ từ chối đi dự sinh nhật Lan với bạn và ở nhà hoàn thành nhiệm vụ sưu tầm tranh ảnh cho buổi học ngày mai.</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261630" y="5846377"/>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1486100" y="584554"/>
            <a:ext cx="6895900" cy="4216046"/>
          </a:xfrm>
          <a:prstGeom prst="rect">
            <a:avLst/>
          </a:prstGeom>
        </p:spPr>
      </p:pic>
    </p:spTree>
    <p:extLst>
      <p:ext uri="{BB962C8B-B14F-4D97-AF65-F5344CB8AC3E}">
        <p14:creationId xmlns:p14="http://schemas.microsoft.com/office/powerpoint/2010/main" val="3404629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5" name="Picture 4"/>
          <p:cNvPicPr>
            <a:picLocks noChangeAspect="1"/>
          </p:cNvPicPr>
          <p:nvPr/>
        </p:nvPicPr>
        <p:blipFill>
          <a:blip r:embed="rId3"/>
          <a:stretch>
            <a:fillRect/>
          </a:stretch>
        </p:blipFill>
        <p:spPr>
          <a:xfrm>
            <a:off x="57150" y="152400"/>
            <a:ext cx="1428950" cy="933580"/>
          </a:xfrm>
          <a:prstGeom prst="rect">
            <a:avLst/>
          </a:prstGeom>
        </p:spPr>
      </p:pic>
      <p:sp>
        <p:nvSpPr>
          <p:cNvPr id="13" name="TextBox 12">
            <a:extLst>
              <a:ext uri="{FF2B5EF4-FFF2-40B4-BE49-F238E27FC236}">
                <a16:creationId xmlns="" xmlns:a16="http://schemas.microsoft.com/office/drawing/2014/main" id="{F14ACF4B-1FD9-B39F-BC8C-4021E83304F3}"/>
              </a:ext>
            </a:extLst>
          </p:cNvPr>
          <p:cNvSpPr txBox="1"/>
          <p:nvPr/>
        </p:nvSpPr>
        <p:spPr>
          <a:xfrm>
            <a:off x="1640440" y="5181602"/>
            <a:ext cx="7122560" cy="1532334"/>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lang="vi-VN" sz="2800" b="1" dirty="0" smtClean="0">
                <a:solidFill>
                  <a:srgbClr val="FF0000"/>
                </a:solidFill>
                <a:latin typeface="Times New Roman" pitchFamily="18" charset="0"/>
                <a:ea typeface="Open Sans" panose="020B0606030504020204" pitchFamily="34" charset="0"/>
                <a:cs typeface="Times New Roman" pitchFamily="18" charset="0"/>
              </a:rPr>
              <a:t>Tình </a:t>
            </a:r>
            <a:r>
              <a:rPr lang="vi-VN" sz="2800" b="1" dirty="0">
                <a:solidFill>
                  <a:srgbClr val="FF0000"/>
                </a:solidFill>
                <a:latin typeface="Times New Roman" pitchFamily="18" charset="0"/>
                <a:ea typeface="Open Sans" panose="020B0606030504020204" pitchFamily="34" charset="0"/>
                <a:cs typeface="Times New Roman" pitchFamily="18" charset="0"/>
              </a:rPr>
              <a:t>huống 2: Em sẽ xin lỗi các bạn vì không đi đá bóng được như đã hứa và ở nhà trông em cho </a:t>
            </a:r>
            <a:r>
              <a:rPr lang="en-US" sz="2800" b="1" dirty="0" err="1" smtClean="0">
                <a:solidFill>
                  <a:srgbClr val="FF0000"/>
                </a:solidFill>
                <a:latin typeface="Times New Roman" pitchFamily="18" charset="0"/>
                <a:ea typeface="Open Sans" panose="020B0606030504020204" pitchFamily="34" charset="0"/>
                <a:cs typeface="Times New Roman" pitchFamily="18" charset="0"/>
              </a:rPr>
              <a:t>mẹ</a:t>
            </a:r>
            <a:r>
              <a:rPr lang="vi-VN" sz="2800" b="1" dirty="0" smtClean="0">
                <a:solidFill>
                  <a:srgbClr val="FF0000"/>
                </a:solidFill>
                <a:latin typeface="Times New Roman" pitchFamily="18" charset="0"/>
                <a:ea typeface="Open Sans" panose="020B0606030504020204" pitchFamily="34" charset="0"/>
                <a:cs typeface="Times New Roman" pitchFamily="18" charset="0"/>
              </a:rPr>
              <a:t> </a:t>
            </a:r>
            <a:r>
              <a:rPr lang="vi-VN" sz="2800" b="1" dirty="0">
                <a:solidFill>
                  <a:srgbClr val="FF0000"/>
                </a:solidFill>
                <a:latin typeface="Times New Roman" pitchFamily="18" charset="0"/>
                <a:ea typeface="Open Sans" panose="020B0606030504020204" pitchFamily="34" charset="0"/>
                <a:cs typeface="Times New Roman" pitchFamily="18" charset="0"/>
              </a:rPr>
              <a:t>đi có việc.</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086050" y="5779279"/>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rotWithShape="1">
          <a:blip r:embed="rId4"/>
          <a:srcRect r="1727"/>
          <a:stretch/>
        </p:blipFill>
        <p:spPr>
          <a:xfrm>
            <a:off x="1486100" y="533400"/>
            <a:ext cx="6895899" cy="4434954"/>
          </a:xfrm>
          <a:prstGeom prst="rect">
            <a:avLst/>
          </a:prstGeom>
        </p:spPr>
      </p:pic>
    </p:spTree>
    <p:extLst>
      <p:ext uri="{BB962C8B-B14F-4D97-AF65-F5344CB8AC3E}">
        <p14:creationId xmlns:p14="http://schemas.microsoft.com/office/powerpoint/2010/main" val="47628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5" name="Picture 4"/>
          <p:cNvPicPr>
            <a:picLocks noChangeAspect="1"/>
          </p:cNvPicPr>
          <p:nvPr/>
        </p:nvPicPr>
        <p:blipFill>
          <a:blip r:embed="rId3"/>
          <a:stretch>
            <a:fillRect/>
          </a:stretch>
        </p:blipFill>
        <p:spPr>
          <a:xfrm>
            <a:off x="57150" y="152400"/>
            <a:ext cx="1428950" cy="933580"/>
          </a:xfrm>
          <a:prstGeom prst="rect">
            <a:avLst/>
          </a:prstGeom>
        </p:spPr>
      </p:pic>
      <p:sp>
        <p:nvSpPr>
          <p:cNvPr id="13" name="TextBox 12">
            <a:extLst>
              <a:ext uri="{FF2B5EF4-FFF2-40B4-BE49-F238E27FC236}">
                <a16:creationId xmlns="" xmlns:a16="http://schemas.microsoft.com/office/drawing/2014/main" id="{F14ACF4B-1FD9-B39F-BC8C-4021E83304F3}"/>
              </a:ext>
            </a:extLst>
          </p:cNvPr>
          <p:cNvSpPr txBox="1"/>
          <p:nvPr/>
        </p:nvSpPr>
        <p:spPr>
          <a:xfrm>
            <a:off x="2057400" y="5181602"/>
            <a:ext cx="6772275" cy="1532334"/>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lang="en-US" sz="2800" b="1" dirty="0" err="1" smtClean="0">
                <a:solidFill>
                  <a:srgbClr val="FF0000"/>
                </a:solidFill>
                <a:latin typeface="Times New Roman" pitchFamily="18" charset="0"/>
                <a:ea typeface="Open Sans" panose="020B0606030504020204" pitchFamily="34" charset="0"/>
                <a:cs typeface="Times New Roman" pitchFamily="18" charset="0"/>
              </a:rPr>
              <a:t>Tình</a:t>
            </a:r>
            <a:r>
              <a:rPr lang="en-US" sz="2800" b="1" dirty="0" smtClean="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huống</a:t>
            </a:r>
            <a:r>
              <a:rPr lang="en-US" sz="2800" b="1" dirty="0">
                <a:solidFill>
                  <a:srgbClr val="FF0000"/>
                </a:solidFill>
                <a:latin typeface="Times New Roman" pitchFamily="18" charset="0"/>
                <a:ea typeface="Open Sans" panose="020B0606030504020204" pitchFamily="34" charset="0"/>
                <a:cs typeface="Times New Roman" pitchFamily="18" charset="0"/>
              </a:rPr>
              <a:t> 3: </a:t>
            </a:r>
            <a:r>
              <a:rPr lang="en-US" sz="2800" b="1" dirty="0" err="1">
                <a:solidFill>
                  <a:srgbClr val="FF0000"/>
                </a:solidFill>
                <a:latin typeface="Times New Roman" pitchFamily="18" charset="0"/>
                <a:ea typeface="Open Sans" panose="020B0606030504020204" pitchFamily="34" charset="0"/>
                <a:cs typeface="Times New Roman" pitchFamily="18" charset="0"/>
              </a:rPr>
              <a:t>Em</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sẽ</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không</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ăn</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kẹo</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và</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để</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ngày</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mai</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ăn</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vì</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em</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đã</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hứa</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với</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chính</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mình</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sẽ</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không</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ăn</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kẹo</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vào</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a:solidFill>
                  <a:srgbClr val="FF0000"/>
                </a:solidFill>
                <a:latin typeface="Times New Roman" pitchFamily="18" charset="0"/>
                <a:ea typeface="Open Sans" panose="020B0606030504020204" pitchFamily="34" charset="0"/>
                <a:cs typeface="Times New Roman" pitchFamily="18" charset="0"/>
              </a:rPr>
              <a:t>buổi</a:t>
            </a:r>
            <a:r>
              <a:rPr lang="en-US" sz="2800" b="1" dirty="0">
                <a:solidFill>
                  <a:srgbClr val="FF0000"/>
                </a:solidFill>
                <a:latin typeface="Times New Roman" pitchFamily="18" charset="0"/>
                <a:ea typeface="Open Sans" panose="020B0606030504020204" pitchFamily="34" charset="0"/>
                <a:cs typeface="Times New Roman" pitchFamily="18" charset="0"/>
              </a:rPr>
              <a:t> </a:t>
            </a:r>
            <a:r>
              <a:rPr lang="en-US" sz="2800" b="1" dirty="0" err="1" smtClean="0">
                <a:solidFill>
                  <a:srgbClr val="FF0000"/>
                </a:solidFill>
                <a:latin typeface="Times New Roman" pitchFamily="18" charset="0"/>
                <a:ea typeface="Open Sans" panose="020B0606030504020204" pitchFamily="34" charset="0"/>
                <a:cs typeface="Times New Roman" pitchFamily="18" charset="0"/>
              </a:rPr>
              <a:t>tối</a:t>
            </a:r>
            <a:r>
              <a:rPr lang="en-US" sz="2800" b="1" dirty="0" smtClean="0">
                <a:solidFill>
                  <a:srgbClr val="FF0000"/>
                </a:solidFill>
                <a:latin typeface="Times New Roman" pitchFamily="18" charset="0"/>
                <a:ea typeface="Open Sans" panose="020B0606030504020204" pitchFamily="34" charset="0"/>
                <a:cs typeface="Times New Roman" pitchFamily="18" charset="0"/>
              </a:rPr>
              <a:t>.</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419425" y="5731537"/>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1486100" y="457200"/>
            <a:ext cx="6895900" cy="4576936"/>
          </a:xfrm>
          <a:prstGeom prst="rect">
            <a:avLst/>
          </a:prstGeom>
          <a:ln>
            <a:noFill/>
          </a:ln>
          <a:effectLst>
            <a:softEdge rad="112500"/>
          </a:effectLst>
        </p:spPr>
      </p:pic>
    </p:spTree>
    <p:extLst>
      <p:ext uri="{BB962C8B-B14F-4D97-AF65-F5344CB8AC3E}">
        <p14:creationId xmlns:p14="http://schemas.microsoft.com/office/powerpoint/2010/main" val="3527314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Freeform: Shape 9">
            <a:extLst>
              <a:ext uri="{FF2B5EF4-FFF2-40B4-BE49-F238E27FC236}">
                <a16:creationId xmlns=""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282117" y="-253670"/>
            <a:ext cx="1370729"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668731"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8900000" flipH="1">
            <a:off x="7532612"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16" name="Freeform: Shape 15">
            <a:extLst>
              <a:ext uri="{FF2B5EF4-FFF2-40B4-BE49-F238E27FC236}">
                <a16:creationId xmlns=""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7017483"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Isosceles Triangle 17">
            <a:extLst>
              <a:ext uri="{FF2B5EF4-FFF2-40B4-BE49-F238E27FC236}">
                <a16:creationId xmlns=""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982258" y="6115502"/>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18">
            <a:extLst>
              <a:ext uri="{FF2B5EF4-FFF2-40B4-BE49-F238E27FC236}">
                <a16:creationId xmlns="" xmlns:a16="http://schemas.microsoft.com/office/drawing/2014/main" id="{3722651D-D307-A31D-5324-25FBEBDC29C6}"/>
              </a:ext>
            </a:extLst>
          </p:cNvPr>
          <p:cNvPicPr>
            <a:picLocks noChangeAspect="1"/>
          </p:cNvPicPr>
          <p:nvPr/>
        </p:nvPicPr>
        <p:blipFill>
          <a:blip r:embed="rId2"/>
          <a:stretch>
            <a:fillRect/>
          </a:stretch>
        </p:blipFill>
        <p:spPr>
          <a:xfrm>
            <a:off x="773547" y="643468"/>
            <a:ext cx="7596907" cy="5571065"/>
          </a:xfrm>
          <a:prstGeom prst="rect">
            <a:avLst/>
          </a:prstGeom>
          <a:ln>
            <a:noFill/>
          </a:ln>
        </p:spPr>
      </p:pic>
      <p:sp>
        <p:nvSpPr>
          <p:cNvPr id="20" name="Isosceles Triangle 19">
            <a:extLst>
              <a:ext uri="{FF2B5EF4-FFF2-40B4-BE49-F238E27FC236}">
                <a16:creationId xmlns=""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5703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14">
            <a:extLst>
              <a:ext uri="{FF2B5EF4-FFF2-40B4-BE49-F238E27FC236}">
                <a16:creationId xmlns="" xmlns:a16="http://schemas.microsoft.com/office/drawing/2014/main" id="{1AB83C64-B531-E923-F6E7-D1067B8B5909}"/>
              </a:ext>
            </a:extLst>
          </p:cNvPr>
          <p:cNvPicPr>
            <a:picLocks noChangeAspect="1"/>
          </p:cNvPicPr>
          <p:nvPr/>
        </p:nvPicPr>
        <p:blipFill rotWithShape="1">
          <a:blip r:embed="rId3"/>
          <a:srcRect l="-6051" t="-15526" r="-7170" b="-7281"/>
          <a:stretch/>
        </p:blipFill>
        <p:spPr>
          <a:xfrm>
            <a:off x="3467100" y="2057402"/>
            <a:ext cx="1711225" cy="2468623"/>
          </a:xfrm>
          <a:prstGeom prst="rect">
            <a:avLst/>
          </a:prstGeom>
        </p:spPr>
      </p:pic>
      <p:sp>
        <p:nvSpPr>
          <p:cNvPr id="7" name="TextBox 6">
            <a:extLst>
              <a:ext uri="{FF2B5EF4-FFF2-40B4-BE49-F238E27FC236}">
                <a16:creationId xmlns="" xmlns:a16="http://schemas.microsoft.com/office/drawing/2014/main" id="{7EA970ED-90C4-C1C1-1C6C-2AEAD7F56291}"/>
              </a:ext>
            </a:extLst>
          </p:cNvPr>
          <p:cNvSpPr txBox="1"/>
          <p:nvPr/>
        </p:nvSpPr>
        <p:spPr>
          <a:xfrm>
            <a:off x="4343400" y="2209800"/>
            <a:ext cx="3940161" cy="2759858"/>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8667" b="0"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Vận</a:t>
            </a:r>
            <a:r>
              <a:rPr kumimoji="0" lang="en-US" sz="8667" b="0"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8667" b="0"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dụng</a:t>
            </a:r>
            <a:endParaRPr kumimoji="0" lang="en-US" sz="8667" b="0"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grpSp>
        <p:nvGrpSpPr>
          <p:cNvPr id="17" name="Group 5">
            <a:extLst>
              <a:ext uri="{FF2B5EF4-FFF2-40B4-BE49-F238E27FC236}">
                <a16:creationId xmlns="" xmlns:a16="http://schemas.microsoft.com/office/drawing/2014/main" id="{0C1CDDD9-AE28-D455-5C5F-5BCFDA04368A}"/>
              </a:ext>
            </a:extLst>
          </p:cNvPr>
          <p:cNvGrpSpPr>
            <a:grpSpLocks noChangeAspect="1"/>
          </p:cNvGrpSpPr>
          <p:nvPr/>
        </p:nvGrpSpPr>
        <p:grpSpPr>
          <a:xfrm>
            <a:off x="3924300" y="2924306"/>
            <a:ext cx="721424" cy="961895"/>
            <a:chOff x="0" y="0"/>
            <a:chExt cx="6350000" cy="6349975"/>
          </a:xfrm>
        </p:grpSpPr>
        <p:sp>
          <p:nvSpPr>
            <p:cNvPr id="19" name="Freeform 6">
              <a:extLst>
                <a:ext uri="{FF2B5EF4-FFF2-40B4-BE49-F238E27FC236}">
                  <a16:creationId xmlns="" xmlns:a16="http://schemas.microsoft.com/office/drawing/2014/main" id="{85DCB2A9-2869-59B6-8504-E0DF6E83491A}"/>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a:stretch>
            </a:blipFill>
          </p:spPr>
        </p:sp>
      </p:grpSp>
    </p:spTree>
    <p:extLst>
      <p:ext uri="{BB962C8B-B14F-4D97-AF65-F5344CB8AC3E}">
        <p14:creationId xmlns:p14="http://schemas.microsoft.com/office/powerpoint/2010/main" val="2399223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sp>
        <p:nvSpPr>
          <p:cNvPr id="6" name="Rectangle 5"/>
          <p:cNvSpPr/>
          <p:nvPr/>
        </p:nvSpPr>
        <p:spPr>
          <a:xfrm>
            <a:off x="915560" y="921429"/>
            <a:ext cx="7618840" cy="1384995"/>
          </a:xfrm>
          <a:prstGeom prst="rect">
            <a:avLst/>
          </a:prstGeom>
        </p:spPr>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Chia </a:t>
            </a:r>
            <a:r>
              <a:rPr kumimoji="0" lang="en-US" sz="2800" b="1" i="0" u="none" strike="noStrike" kern="1200" cap="none" spc="0" normalizeH="0" baseline="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sẻ</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về</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những</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điều</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em</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đã</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hứa</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với</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người</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khác</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Khi</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đó</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em</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đã</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thực</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hiện</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lời</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hứa</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của</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mình</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như</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thế</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 </a:t>
            </a:r>
            <a:r>
              <a:rPr kumimoji="0" lang="en-US" sz="2800" b="1" i="0" u="none" strike="noStrike" kern="1200" cap="none" spc="0" normalizeH="0" noProof="0" dirty="0" err="1" smtClean="0">
                <a:ln>
                  <a:noFill/>
                </a:ln>
                <a:solidFill>
                  <a:srgbClr val="00B050"/>
                </a:solidFill>
                <a:effectLst/>
                <a:uLnTx/>
                <a:uFillTx/>
                <a:latin typeface="Times New Roman" pitchFamily="18" charset="0"/>
                <a:ea typeface="Open Sans" panose="020B0606030504020204" pitchFamily="34" charset="0"/>
                <a:cs typeface="Times New Roman" pitchFamily="18" charset="0"/>
              </a:rPr>
              <a:t>nào</a:t>
            </a:r>
            <a:r>
              <a:rPr kumimoji="0" lang="en-US" sz="2800" b="1" i="0" u="none" strike="noStrike" kern="1200" cap="none" spc="0" normalizeH="0" noProof="0" dirty="0" smtClean="0">
                <a:ln>
                  <a:noFill/>
                </a:ln>
                <a:solidFill>
                  <a:srgbClr val="00B050"/>
                </a:solidFill>
                <a:effectLst/>
                <a:uLnTx/>
                <a:uFillTx/>
                <a:latin typeface="Times New Roman" pitchFamily="18" charset="0"/>
                <a:ea typeface="Open Sans" panose="020B0606030504020204" pitchFamily="34" charset="0"/>
                <a:cs typeface="Times New Roman" pitchFamily="18" charset="0"/>
              </a:rPr>
              <a:t>?</a:t>
            </a:r>
            <a:endParaRPr kumimoji="0" lang="en-US" sz="28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endParaRPr>
          </a:p>
        </p:txBody>
      </p:sp>
      <p:grpSp>
        <p:nvGrpSpPr>
          <p:cNvPr id="8" name="Group 7"/>
          <p:cNvGrpSpPr/>
          <p:nvPr/>
        </p:nvGrpSpPr>
        <p:grpSpPr>
          <a:xfrm>
            <a:off x="260223" y="997298"/>
            <a:ext cx="634555" cy="1323439"/>
            <a:chOff x="1035999" y="1062454"/>
            <a:chExt cx="779855" cy="1323439"/>
          </a:xfrm>
        </p:grpSpPr>
        <p:sp>
          <p:nvSpPr>
            <p:cNvPr id="9" name="Oval 8"/>
            <p:cNvSpPr/>
            <p:nvPr/>
          </p:nvSpPr>
          <p:spPr>
            <a:xfrm>
              <a:off x="1035999" y="1149208"/>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1129360" y="1062454"/>
              <a:ext cx="635239" cy="1323439"/>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12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07061" y="93672"/>
            <a:ext cx="1443239" cy="857370"/>
          </a:xfrm>
          <a:prstGeom prst="rect">
            <a:avLst/>
          </a:prstGeom>
        </p:spPr>
      </p:pic>
      <p:sp>
        <p:nvSpPr>
          <p:cNvPr id="11" name="Rectangle 10"/>
          <p:cNvSpPr/>
          <p:nvPr/>
        </p:nvSpPr>
        <p:spPr>
          <a:xfrm>
            <a:off x="922486" y="2459838"/>
            <a:ext cx="8221505" cy="95410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800" b="1" dirty="0" err="1" smtClean="0">
                <a:solidFill>
                  <a:srgbClr val="00B050"/>
                </a:solidFill>
                <a:latin typeface="Times New Roman" pitchFamily="18" charset="0"/>
                <a:ea typeface="Open Sans" panose="020B0606030504020204" pitchFamily="34" charset="0"/>
                <a:cs typeface="Times New Roman" pitchFamily="18" charset="0"/>
              </a:rPr>
              <a:t>Em</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cảm</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thấy</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như</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thế</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nào</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khi</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thực</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hiện</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hoặc</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không</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thực</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hiện</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được</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lời</a:t>
            </a:r>
            <a:r>
              <a:rPr lang="en-US" sz="2800" b="1" dirty="0" smtClean="0">
                <a:solidFill>
                  <a:srgbClr val="00B050"/>
                </a:solidFill>
                <a:latin typeface="Times New Roman" pitchFamily="18" charset="0"/>
                <a:ea typeface="Open Sans" panose="020B0606030504020204" pitchFamily="34" charset="0"/>
                <a:cs typeface="Times New Roman" pitchFamily="18" charset="0"/>
              </a:rPr>
              <a:t> </a:t>
            </a:r>
            <a:r>
              <a:rPr lang="en-US" sz="2800" b="1" dirty="0" err="1" smtClean="0">
                <a:solidFill>
                  <a:srgbClr val="00B050"/>
                </a:solidFill>
                <a:latin typeface="Times New Roman" pitchFamily="18" charset="0"/>
                <a:ea typeface="Open Sans" panose="020B0606030504020204" pitchFamily="34" charset="0"/>
                <a:cs typeface="Times New Roman" pitchFamily="18" charset="0"/>
              </a:rPr>
              <a:t>hứa</a:t>
            </a:r>
            <a:r>
              <a:rPr lang="en-US" sz="2800" b="1" dirty="0" smtClean="0">
                <a:solidFill>
                  <a:srgbClr val="00B050"/>
                </a:solidFill>
                <a:latin typeface="Times New Roman" pitchFamily="18" charset="0"/>
                <a:ea typeface="Open Sans" panose="020B0606030504020204" pitchFamily="34" charset="0"/>
                <a:cs typeface="Times New Roman" pitchFamily="18" charset="0"/>
              </a:rPr>
              <a:t>?</a:t>
            </a:r>
            <a:endParaRPr kumimoji="0" lang="en-US" sz="28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endParaRPr>
          </a:p>
        </p:txBody>
      </p:sp>
      <p:pic>
        <p:nvPicPr>
          <p:cNvPr id="20482" name="Picture 2" descr="Chia Sẻ Hay Chia Sẽ Mới Đúng Chính Tả Tiếng Việt? Quy Tắc Viết Đúng Chính Tả"/>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709094"/>
            <a:ext cx="3543290" cy="3147624"/>
          </a:xfrm>
          <a:prstGeom prst="hear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03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22064"/>
            <a:ext cx="9143990" cy="6856718"/>
          </a:xfrm>
          <a:prstGeom prst="rect">
            <a:avLst/>
          </a:prstGeom>
        </p:spPr>
      </p:pic>
      <p:sp>
        <p:nvSpPr>
          <p:cNvPr id="6" name="Rectangle 5"/>
          <p:cNvSpPr/>
          <p:nvPr/>
        </p:nvSpPr>
        <p:spPr>
          <a:xfrm>
            <a:off x="944208" y="1041902"/>
            <a:ext cx="7666391" cy="954107"/>
          </a:xfrm>
          <a:prstGeom prst="rect">
            <a:avLst/>
          </a:prstGeom>
        </p:spPr>
        <p:txBody>
          <a:bodyPr wrap="square">
            <a:spAutoFit/>
          </a:bodyPr>
          <a:lstStyle/>
          <a:p>
            <a:pPr lvl="0"/>
            <a:r>
              <a:rPr lang="vi-VN" sz="2800" b="1" dirty="0">
                <a:solidFill>
                  <a:srgbClr val="00B050"/>
                </a:solidFill>
                <a:latin typeface="Times New Roman" pitchFamily="18" charset="0"/>
                <a:ea typeface="Open Sans" panose="020B0606030504020204" pitchFamily="34" charset="0"/>
                <a:cs typeface="Times New Roman" pitchFamily="18" charset="0"/>
              </a:rPr>
              <a:t>Sưu tầm một số câu chuyện về tấm gương biết giữ lời hứa.</a:t>
            </a:r>
            <a:endParaRPr kumimoji="0" lang="en-US" sz="28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endParaRPr>
          </a:p>
        </p:txBody>
      </p:sp>
      <p:grpSp>
        <p:nvGrpSpPr>
          <p:cNvPr id="8" name="Group 7"/>
          <p:cNvGrpSpPr/>
          <p:nvPr/>
        </p:nvGrpSpPr>
        <p:grpSpPr>
          <a:xfrm>
            <a:off x="199867" y="1041902"/>
            <a:ext cx="709706" cy="707886"/>
            <a:chOff x="961822" y="1107059"/>
            <a:chExt cx="872217" cy="707886"/>
          </a:xfrm>
        </p:grpSpPr>
        <p:sp>
          <p:nvSpPr>
            <p:cNvPr id="9" name="Oval 8"/>
            <p:cNvSpPr/>
            <p:nvPr/>
          </p:nvSpPr>
          <p:spPr>
            <a:xfrm>
              <a:off x="961822" y="1208157"/>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1065398" y="1107059"/>
              <a:ext cx="768641"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07061" y="93672"/>
            <a:ext cx="1443239" cy="857370"/>
          </a:xfrm>
          <a:prstGeom prst="rect">
            <a:avLst/>
          </a:prstGeom>
        </p:spPr>
      </p:pic>
      <p:pic>
        <p:nvPicPr>
          <p:cNvPr id="7" name="Picture 6"/>
          <p:cNvPicPr>
            <a:picLocks noChangeAspect="1"/>
          </p:cNvPicPr>
          <p:nvPr/>
        </p:nvPicPr>
        <p:blipFill>
          <a:blip r:embed="rId4"/>
          <a:stretch>
            <a:fillRect/>
          </a:stretch>
        </p:blipFill>
        <p:spPr>
          <a:xfrm>
            <a:off x="1295400" y="1905000"/>
            <a:ext cx="7620000" cy="4664092"/>
          </a:xfrm>
          <a:prstGeom prst="rect">
            <a:avLst/>
          </a:prstGeom>
          <a:ln>
            <a:noFill/>
          </a:ln>
          <a:effectLst>
            <a:softEdge rad="112500"/>
          </a:effectLst>
        </p:spPr>
      </p:pic>
    </p:spTree>
    <p:extLst>
      <p:ext uri="{BB962C8B-B14F-4D97-AF65-F5344CB8AC3E}">
        <p14:creationId xmlns:p14="http://schemas.microsoft.com/office/powerpoint/2010/main" val="539357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0" y="37099"/>
            <a:ext cx="9143990" cy="6856718"/>
          </a:xfrm>
          <a:prstGeom prst="rect">
            <a:avLst/>
          </a:prstGeom>
        </p:spPr>
      </p:pic>
      <p:sp>
        <p:nvSpPr>
          <p:cNvPr id="13" name="TextBox 12">
            <a:extLst>
              <a:ext uri="{FF2B5EF4-FFF2-40B4-BE49-F238E27FC236}">
                <a16:creationId xmlns="" xmlns:a16="http://schemas.microsoft.com/office/drawing/2014/main" id="{F14ACF4B-1FD9-B39F-BC8C-4021E83304F3}"/>
              </a:ext>
            </a:extLst>
          </p:cNvPr>
          <p:cNvSpPr txBox="1"/>
          <p:nvPr/>
        </p:nvSpPr>
        <p:spPr>
          <a:xfrm>
            <a:off x="55420" y="85592"/>
            <a:ext cx="8991600" cy="6708219"/>
          </a:xfrm>
          <a:prstGeom prst="roundRect">
            <a:avLst/>
          </a:prstGeom>
          <a:solidFill>
            <a:schemeClr val="accent6">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US" sz="2800" b="1" dirty="0">
                <a:solidFill>
                  <a:srgbClr val="002060"/>
                </a:solidFill>
                <a:latin typeface="Times New Roman" pitchFamily="18" charset="0"/>
                <a:cs typeface="Times New Roman" pitchFamily="18" charset="0"/>
              </a:rPr>
              <a:t>“</a:t>
            </a:r>
            <a:r>
              <a:rPr lang="en-US" sz="2800" b="1" dirty="0" err="1">
                <a:solidFill>
                  <a:srgbClr val="002060"/>
                </a:solidFill>
                <a:latin typeface="Times New Roman" pitchFamily="18" charset="0"/>
                <a:cs typeface="Times New Roman" pitchFamily="18" charset="0"/>
              </a:rPr>
              <a:t>Giữ</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lời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hứa</a:t>
            </a:r>
            <a:r>
              <a:rPr lang="en-US" sz="2800" b="1" dirty="0">
                <a:solidFill>
                  <a:srgbClr val="002060"/>
                </a:solidFill>
                <a:latin typeface="Times New Roman" pitchFamily="18" charset="0"/>
                <a:cs typeface="Times New Roman" pitchFamily="18" charset="0"/>
              </a:rPr>
              <a:t>”</a:t>
            </a:r>
          </a:p>
          <a:p>
            <a:pPr algn="just"/>
            <a:r>
              <a:rPr lang="en-US" sz="2000" dirty="0">
                <a:solidFill>
                  <a:srgbClr val="FF0000"/>
                </a:solidFill>
                <a:latin typeface="Times New Roman" pitchFamily="18" charset="0"/>
                <a:ea typeface="Open Sans" panose="020B0606030504020204" pitchFamily="34" charset="0"/>
                <a:cs typeface="Times New Roman" pitchFamily="18" charset="0"/>
              </a:rPr>
              <a:t> </a:t>
            </a:r>
            <a:r>
              <a:rPr lang="en-US" sz="2000" dirty="0" smtClean="0">
                <a:solidFill>
                  <a:srgbClr val="FF0000"/>
                </a:solidFill>
                <a:latin typeface="Times New Roman" pitchFamily="18" charset="0"/>
                <a:ea typeface="Open Sans" panose="020B0606030504020204" pitchFamily="34" charset="0"/>
                <a:cs typeface="Times New Roman" pitchFamily="18" charset="0"/>
              </a:rPr>
              <a:t>    </a:t>
            </a:r>
            <a:r>
              <a:rPr lang="vi-VN" sz="2000" b="1" dirty="0" smtClean="0">
                <a:solidFill>
                  <a:srgbClr val="0070C0"/>
                </a:solidFill>
                <a:latin typeface="Times New Roman" pitchFamily="18" charset="0"/>
                <a:ea typeface="Open Sans" panose="020B0606030504020204" pitchFamily="34" charset="0"/>
                <a:cs typeface="Times New Roman" pitchFamily="18" charset="0"/>
              </a:rPr>
              <a:t>Bác </a:t>
            </a:r>
            <a:r>
              <a:rPr lang="vi-VN" sz="2000" b="1" dirty="0">
                <a:solidFill>
                  <a:srgbClr val="0070C0"/>
                </a:solidFill>
                <a:latin typeface="Times New Roman" pitchFamily="18" charset="0"/>
                <a:ea typeface="Open Sans" panose="020B0606030504020204" pitchFamily="34" charset="0"/>
                <a:cs typeface="Times New Roman" pitchFamily="18" charset="0"/>
              </a:rPr>
              <a:t>Hồ là vị lãnh tụ vĩ đại, là người cha già kính yêu của dân tộc Việt Nam. Hình ảnh của Người được lưu giữ trong trái tim mỗi người Việt Nam. Hơn bốn mươi năm Bác đã đi xa nhưng Bác vẫn mãi là tấm gương sáng cho hàng triệu người dân Việt Nam và thế giới.</a:t>
            </a:r>
          </a:p>
          <a:p>
            <a:pPr algn="just"/>
            <a:r>
              <a:rPr lang="en-US" sz="2000" b="1" dirty="0">
                <a:solidFill>
                  <a:srgbClr val="0070C0"/>
                </a:solidFill>
                <a:latin typeface="Times New Roman" pitchFamily="18" charset="0"/>
                <a:ea typeface="Open Sans" panose="020B0606030504020204" pitchFamily="34" charset="0"/>
                <a:cs typeface="Times New Roman" pitchFamily="18" charset="0"/>
              </a:rPr>
              <a:t> </a:t>
            </a:r>
            <a:r>
              <a:rPr lang="en-US" sz="2000" b="1" dirty="0" smtClean="0">
                <a:solidFill>
                  <a:srgbClr val="0070C0"/>
                </a:solidFill>
                <a:latin typeface="Times New Roman" pitchFamily="18" charset="0"/>
                <a:ea typeface="Open Sans" panose="020B0606030504020204" pitchFamily="34" charset="0"/>
                <a:cs typeface="Times New Roman" pitchFamily="18" charset="0"/>
              </a:rPr>
              <a:t>     </a:t>
            </a:r>
            <a:r>
              <a:rPr lang="vi-VN" sz="2000" b="1" dirty="0" smtClean="0">
                <a:solidFill>
                  <a:srgbClr val="0070C0"/>
                </a:solidFill>
                <a:latin typeface="Times New Roman" pitchFamily="18" charset="0"/>
                <a:ea typeface="Open Sans" panose="020B0606030504020204" pitchFamily="34" charset="0"/>
                <a:cs typeface="Times New Roman" pitchFamily="18" charset="0"/>
              </a:rPr>
              <a:t>Hồi </a:t>
            </a:r>
            <a:r>
              <a:rPr lang="vi-VN" sz="2000" b="1" dirty="0">
                <a:solidFill>
                  <a:srgbClr val="0070C0"/>
                </a:solidFill>
                <a:latin typeface="Times New Roman" pitchFamily="18" charset="0"/>
                <a:ea typeface="Open Sans" panose="020B0606030504020204" pitchFamily="34" charset="0"/>
                <a:cs typeface="Times New Roman" pitchFamily="18" charset="0"/>
              </a:rPr>
              <a:t>ở Pác Pó, Bác Hồ sống rất chan hòa với mọi người. Một hôm được tin Bác đi công tác xa, một trong những em bé thường ngày quấn quýt bên Bác chạy đến cầm tay Bác thưa:</a:t>
            </a:r>
          </a:p>
          <a:p>
            <a:pPr algn="just"/>
            <a:r>
              <a:rPr lang="en-US" sz="2000" b="1" dirty="0">
                <a:solidFill>
                  <a:srgbClr val="0070C0"/>
                </a:solidFill>
                <a:latin typeface="Times New Roman" pitchFamily="18" charset="0"/>
                <a:ea typeface="Open Sans" panose="020B0606030504020204" pitchFamily="34" charset="0"/>
                <a:cs typeface="Times New Roman" pitchFamily="18" charset="0"/>
              </a:rPr>
              <a:t> </a:t>
            </a:r>
            <a:r>
              <a:rPr lang="en-US" sz="2000" b="1" dirty="0" smtClean="0">
                <a:solidFill>
                  <a:srgbClr val="0070C0"/>
                </a:solidFill>
                <a:latin typeface="Times New Roman" pitchFamily="18" charset="0"/>
                <a:ea typeface="Open Sans" panose="020B0606030504020204" pitchFamily="34" charset="0"/>
                <a:cs typeface="Times New Roman" pitchFamily="18" charset="0"/>
              </a:rPr>
              <a:t>   </a:t>
            </a:r>
            <a:r>
              <a:rPr lang="vi-VN" sz="2000" b="1" dirty="0" smtClean="0">
                <a:solidFill>
                  <a:srgbClr val="0070C0"/>
                </a:solidFill>
                <a:latin typeface="Times New Roman" pitchFamily="18" charset="0"/>
                <a:ea typeface="Open Sans" panose="020B0606030504020204" pitchFamily="34" charset="0"/>
                <a:cs typeface="Times New Roman" pitchFamily="18" charset="0"/>
              </a:rPr>
              <a:t>- </a:t>
            </a:r>
            <a:r>
              <a:rPr lang="vi-VN" sz="2000" b="1" dirty="0">
                <a:solidFill>
                  <a:srgbClr val="0070C0"/>
                </a:solidFill>
                <a:latin typeface="Times New Roman" pitchFamily="18" charset="0"/>
                <a:ea typeface="Open Sans" panose="020B0606030504020204" pitchFamily="34" charset="0"/>
                <a:cs typeface="Times New Roman" pitchFamily="18" charset="0"/>
              </a:rPr>
              <a:t>Bác ơi, Bác đi công tác về nhớ mua cho cháu một chiếc vòng bạc nhé!</a:t>
            </a:r>
          </a:p>
          <a:p>
            <a:pPr algn="just"/>
            <a:r>
              <a:rPr lang="vi-VN" sz="2000" b="1" dirty="0" smtClean="0">
                <a:solidFill>
                  <a:srgbClr val="0070C0"/>
                </a:solidFill>
                <a:latin typeface="Times New Roman" pitchFamily="18" charset="0"/>
                <a:ea typeface="Open Sans" panose="020B0606030504020204" pitchFamily="34" charset="0"/>
                <a:cs typeface="Times New Roman" pitchFamily="18" charset="0"/>
              </a:rPr>
              <a:t>Bác </a:t>
            </a:r>
            <a:r>
              <a:rPr lang="vi-VN" sz="2000" b="1" dirty="0">
                <a:solidFill>
                  <a:srgbClr val="0070C0"/>
                </a:solidFill>
                <a:latin typeface="Times New Roman" pitchFamily="18" charset="0"/>
                <a:ea typeface="Open Sans" panose="020B0606030504020204" pitchFamily="34" charset="0"/>
                <a:cs typeface="Times New Roman" pitchFamily="18" charset="0"/>
              </a:rPr>
              <a:t>cúi xuống nhìn em bé âu yếm, xoa đầu em khẽ nói:</a:t>
            </a:r>
          </a:p>
          <a:p>
            <a:r>
              <a:rPr lang="en-US" sz="2000" b="1" dirty="0">
                <a:solidFill>
                  <a:srgbClr val="0070C0"/>
                </a:solidFill>
                <a:latin typeface="Times New Roman" pitchFamily="18" charset="0"/>
                <a:ea typeface="Open Sans" panose="020B0606030504020204" pitchFamily="34" charset="0"/>
                <a:cs typeface="Times New Roman" pitchFamily="18" charset="0"/>
              </a:rPr>
              <a:t> </a:t>
            </a:r>
            <a:r>
              <a:rPr lang="en-US" sz="2000" b="1" dirty="0" smtClean="0">
                <a:solidFill>
                  <a:srgbClr val="0070C0"/>
                </a:solidFill>
                <a:latin typeface="Times New Roman" pitchFamily="18" charset="0"/>
                <a:ea typeface="Open Sans" panose="020B0606030504020204" pitchFamily="34" charset="0"/>
                <a:cs typeface="Times New Roman" pitchFamily="18" charset="0"/>
              </a:rPr>
              <a:t>   </a:t>
            </a:r>
            <a:r>
              <a:rPr lang="vi-VN" sz="2000" b="1" dirty="0" smtClean="0">
                <a:solidFill>
                  <a:srgbClr val="0070C0"/>
                </a:solidFill>
                <a:latin typeface="Times New Roman" pitchFamily="18" charset="0"/>
                <a:ea typeface="Open Sans" panose="020B0606030504020204" pitchFamily="34" charset="0"/>
                <a:cs typeface="Times New Roman" pitchFamily="18" charset="0"/>
              </a:rPr>
              <a:t>- </a:t>
            </a:r>
            <a:r>
              <a:rPr lang="vi-VN" sz="2000" b="1" dirty="0">
                <a:solidFill>
                  <a:srgbClr val="0070C0"/>
                </a:solidFill>
                <a:latin typeface="Times New Roman" pitchFamily="18" charset="0"/>
                <a:ea typeface="Open Sans" panose="020B0606030504020204" pitchFamily="34" charset="0"/>
                <a:cs typeface="Times New Roman" pitchFamily="18" charset="0"/>
              </a:rPr>
              <a:t>Cháu ở nhà nhớ ngoan ngoãn, khi nào Bác về Bác sẽ mua tặng cháu.</a:t>
            </a:r>
          </a:p>
          <a:p>
            <a:pPr algn="just"/>
            <a:r>
              <a:rPr lang="en-US" sz="2000" b="1" dirty="0">
                <a:solidFill>
                  <a:srgbClr val="0070C0"/>
                </a:solidFill>
                <a:latin typeface="Times New Roman" pitchFamily="18" charset="0"/>
                <a:ea typeface="Open Sans" panose="020B0606030504020204" pitchFamily="34" charset="0"/>
                <a:cs typeface="Times New Roman" pitchFamily="18" charset="0"/>
              </a:rPr>
              <a:t> </a:t>
            </a:r>
            <a:r>
              <a:rPr lang="en-US" sz="2000" b="1" dirty="0" smtClean="0">
                <a:solidFill>
                  <a:srgbClr val="0070C0"/>
                </a:solidFill>
                <a:latin typeface="Times New Roman" pitchFamily="18" charset="0"/>
                <a:ea typeface="Open Sans" panose="020B0606030504020204" pitchFamily="34" charset="0"/>
                <a:cs typeface="Times New Roman" pitchFamily="18" charset="0"/>
              </a:rPr>
              <a:t>  </a:t>
            </a:r>
            <a:r>
              <a:rPr lang="vi-VN" sz="2000" b="1" dirty="0" smtClean="0">
                <a:solidFill>
                  <a:srgbClr val="0070C0"/>
                </a:solidFill>
                <a:latin typeface="Times New Roman" pitchFamily="18" charset="0"/>
                <a:ea typeface="Open Sans" panose="020B0606030504020204" pitchFamily="34" charset="0"/>
                <a:cs typeface="Times New Roman" pitchFamily="18" charset="0"/>
              </a:rPr>
              <a:t>Nói </a:t>
            </a:r>
            <a:r>
              <a:rPr lang="vi-VN" sz="2000" b="1" dirty="0">
                <a:solidFill>
                  <a:srgbClr val="0070C0"/>
                </a:solidFill>
                <a:latin typeface="Times New Roman" pitchFamily="18" charset="0"/>
                <a:ea typeface="Open Sans" panose="020B0606030504020204" pitchFamily="34" charset="0"/>
                <a:cs typeface="Times New Roman" pitchFamily="18" charset="0"/>
              </a:rPr>
              <a:t>xong Bác vẫy chào mọi người ra đi. Hơn hai năm sau Bác quay trở về, mọi người mừng rỡ ra đón Bác. Ai cũng vui mừng xúm xít hỏi thăm sức khỏe Bác, không một ai còn nhớ đến chuyện năm xưa. Bỗng Bác mở túi lấy ra một chiếc vòng bạc mới tinh trao tận tay em bé – bây giờ đã là một cô bé. Cô bé và mọi người cảm động đến rơi nước mắt. Bác nói:</a:t>
            </a:r>
          </a:p>
          <a:p>
            <a:pPr algn="just"/>
            <a:r>
              <a:rPr lang="en-US" sz="2000" b="1" dirty="0">
                <a:solidFill>
                  <a:srgbClr val="0070C0"/>
                </a:solidFill>
                <a:latin typeface="Times New Roman" pitchFamily="18" charset="0"/>
                <a:ea typeface="Open Sans" panose="020B0606030504020204" pitchFamily="34" charset="0"/>
                <a:cs typeface="Times New Roman" pitchFamily="18" charset="0"/>
              </a:rPr>
              <a:t> </a:t>
            </a:r>
            <a:r>
              <a:rPr lang="en-US" sz="2000" b="1" dirty="0" smtClean="0">
                <a:solidFill>
                  <a:srgbClr val="0070C0"/>
                </a:solidFill>
                <a:latin typeface="Times New Roman" pitchFamily="18" charset="0"/>
                <a:ea typeface="Open Sans" panose="020B0606030504020204" pitchFamily="34" charset="0"/>
                <a:cs typeface="Times New Roman" pitchFamily="18" charset="0"/>
              </a:rPr>
              <a:t>   </a:t>
            </a:r>
            <a:r>
              <a:rPr lang="vi-VN" sz="2000" b="1" dirty="0" smtClean="0">
                <a:solidFill>
                  <a:srgbClr val="0070C0"/>
                </a:solidFill>
                <a:latin typeface="Times New Roman" pitchFamily="18" charset="0"/>
                <a:ea typeface="Open Sans" panose="020B0606030504020204" pitchFamily="34" charset="0"/>
                <a:cs typeface="Times New Roman" pitchFamily="18" charset="0"/>
              </a:rPr>
              <a:t>- </a:t>
            </a:r>
            <a:r>
              <a:rPr lang="vi-VN" sz="2000" b="1" dirty="0">
                <a:solidFill>
                  <a:srgbClr val="0070C0"/>
                </a:solidFill>
                <a:latin typeface="Times New Roman" pitchFamily="18" charset="0"/>
                <a:ea typeface="Open Sans" panose="020B0606030504020204" pitchFamily="34" charset="0"/>
                <a:cs typeface="Times New Roman" pitchFamily="18" charset="0"/>
              </a:rPr>
              <a:t>Cháu nó nhờ mua tức là nó thích lắm, mình là người lớn đã hứa thì phải làm được, đó là "chữ tín". Chúng ta cần phải giữ trọn niềm tin với mọi người.</a:t>
            </a:r>
          </a:p>
        </p:txBody>
      </p:sp>
      <p:sp>
        <p:nvSpPr>
          <p:cNvPr id="12" name="Rectangle 11"/>
          <p:cNvSpPr/>
          <p:nvPr/>
        </p:nvSpPr>
        <p:spPr>
          <a:xfrm>
            <a:off x="4061991" y="986136"/>
            <a:ext cx="184731" cy="461665"/>
          </a:xfrm>
          <a:prstGeom prst="rect">
            <a:avLst/>
          </a:prstGeom>
        </p:spPr>
        <p:txBody>
          <a:bodyPr wrap="none">
            <a:spAutoFit/>
          </a:bodyPr>
          <a:lstStyle/>
          <a:p>
            <a:endParaRPr lang="en-US" sz="2400" b="1" dirty="0">
              <a:solidFill>
                <a:srgbClr val="002060"/>
              </a:solidFill>
            </a:endParaRPr>
          </a:p>
        </p:txBody>
      </p:sp>
    </p:spTree>
    <p:extLst>
      <p:ext uri="{BB962C8B-B14F-4D97-AF65-F5344CB8AC3E}">
        <p14:creationId xmlns:p14="http://schemas.microsoft.com/office/powerpoint/2010/main" val="640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FF546CBF-4E08-3BAC-E9FE-E3D3E99057AE}"/>
              </a:ext>
            </a:extLst>
          </p:cNvPr>
          <p:cNvSpPr txBox="1"/>
          <p:nvPr/>
        </p:nvSpPr>
        <p:spPr>
          <a:xfrm>
            <a:off x="2867433" y="2401801"/>
            <a:ext cx="47785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KHÁM</a:t>
            </a:r>
            <a:r>
              <a:rPr kumimoji="0" lang="en-US" sz="4800" b="1" i="0" u="none" strike="noStrike" kern="1200" cap="none" spc="0" normalizeH="0" noProof="0" dirty="0" smtClean="0">
                <a:ln>
                  <a:noFill/>
                </a:ln>
                <a:solidFill>
                  <a:srgbClr val="00B050"/>
                </a:solidFill>
                <a:effectLst/>
                <a:uLnTx/>
                <a:uFillTx/>
                <a:latin typeface="Times New Roman" pitchFamily="18" charset="0"/>
                <a:cs typeface="Times New Roman" pitchFamily="18" charset="0"/>
              </a:rPr>
              <a:t> PHÁ</a:t>
            </a:r>
            <a:endParaRPr kumimoji="0" lang="en-US" sz="48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78660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fade">
                                      <p:cBhvr>
                                        <p:cTn id="12" dur="1000"/>
                                        <p:tgtEl>
                                          <p:spTgt spid="26626"/>
                                        </p:tgtEl>
                                      </p:cBhvr>
                                    </p:animEffect>
                                    <p:anim calcmode="lin" valueType="num">
                                      <p:cBhvr>
                                        <p:cTn id="13" dur="1000" fill="hold"/>
                                        <p:tgtEl>
                                          <p:spTgt spid="26626"/>
                                        </p:tgtEl>
                                        <p:attrNameLst>
                                          <p:attrName>ppt_x</p:attrName>
                                        </p:attrNameLst>
                                      </p:cBhvr>
                                      <p:tavLst>
                                        <p:tav tm="0">
                                          <p:val>
                                            <p:strVal val="#ppt_x"/>
                                          </p:val>
                                        </p:tav>
                                        <p:tav tm="100000">
                                          <p:val>
                                            <p:strVal val="#ppt_x"/>
                                          </p:val>
                                        </p:tav>
                                      </p:tavLst>
                                    </p:anim>
                                    <p:anim calcmode="lin" valueType="num">
                                      <p:cBhvr>
                                        <p:cTn id="14" dur="1000" fill="hold"/>
                                        <p:tgtEl>
                                          <p:spTgt spid="266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5206" y="93672"/>
            <a:ext cx="9143990" cy="6856718"/>
          </a:xfrm>
          <a:prstGeom prst="rect">
            <a:avLst/>
          </a:prstGeom>
        </p:spPr>
      </p:pic>
      <p:sp>
        <p:nvSpPr>
          <p:cNvPr id="6" name="Rectangle 5"/>
          <p:cNvSpPr/>
          <p:nvPr/>
        </p:nvSpPr>
        <p:spPr>
          <a:xfrm>
            <a:off x="824340" y="1166259"/>
            <a:ext cx="8153400" cy="523220"/>
          </a:xfrm>
          <a:prstGeom prst="rect">
            <a:avLst/>
          </a:prstGeom>
        </p:spPr>
        <p:txBody>
          <a:bodyPr wrap="square">
            <a:spAutoFit/>
          </a:bodyPr>
          <a:lstStyle/>
          <a:p>
            <a:pPr lvl="0"/>
            <a:r>
              <a:rPr lang="en-US" sz="2800" b="1" dirty="0" err="1">
                <a:solidFill>
                  <a:srgbClr val="00B050"/>
                </a:solidFill>
                <a:latin typeface="Times New Roman" pitchFamily="18" charset="0"/>
                <a:ea typeface="Open Sans" panose="020B0606030504020204" pitchFamily="34" charset="0"/>
                <a:cs typeface="Times New Roman" pitchFamily="18" charset="0"/>
              </a:rPr>
              <a:t>Thực</a:t>
            </a:r>
            <a:r>
              <a:rPr lang="en-US" sz="2800" b="1" dirty="0">
                <a:solidFill>
                  <a:srgbClr val="00B050"/>
                </a:solidFill>
                <a:latin typeface="Times New Roman" pitchFamily="18" charset="0"/>
                <a:ea typeface="Open Sans" panose="020B0606030504020204" pitchFamily="34" charset="0"/>
                <a:cs typeface="Times New Roman" pitchFamily="18" charset="0"/>
              </a:rPr>
              <a:t> </a:t>
            </a:r>
            <a:r>
              <a:rPr lang="en-US" sz="2800" b="1" dirty="0" err="1">
                <a:solidFill>
                  <a:srgbClr val="00B050"/>
                </a:solidFill>
                <a:latin typeface="Times New Roman" pitchFamily="18" charset="0"/>
                <a:ea typeface="Open Sans" panose="020B0606030504020204" pitchFamily="34" charset="0"/>
                <a:cs typeface="Times New Roman" pitchFamily="18" charset="0"/>
              </a:rPr>
              <a:t>hiện</a:t>
            </a:r>
            <a:r>
              <a:rPr lang="en-US" sz="2800" b="1" dirty="0">
                <a:solidFill>
                  <a:srgbClr val="00B050"/>
                </a:solidFill>
                <a:latin typeface="Times New Roman" pitchFamily="18" charset="0"/>
                <a:ea typeface="Open Sans" panose="020B0606030504020204" pitchFamily="34" charset="0"/>
                <a:cs typeface="Times New Roman" pitchFamily="18" charset="0"/>
              </a:rPr>
              <a:t> </a:t>
            </a:r>
            <a:r>
              <a:rPr lang="en-US" sz="2800" b="1" dirty="0" err="1">
                <a:solidFill>
                  <a:srgbClr val="00B050"/>
                </a:solidFill>
                <a:latin typeface="Times New Roman" pitchFamily="18" charset="0"/>
                <a:ea typeface="Open Sans" panose="020B0606030504020204" pitchFamily="34" charset="0"/>
                <a:cs typeface="Times New Roman" pitchFamily="18" charset="0"/>
              </a:rPr>
              <a:t>giữ</a:t>
            </a:r>
            <a:r>
              <a:rPr lang="en-US" sz="2800" b="1" dirty="0">
                <a:solidFill>
                  <a:srgbClr val="00B050"/>
                </a:solidFill>
                <a:latin typeface="Times New Roman" pitchFamily="18" charset="0"/>
                <a:ea typeface="Open Sans" panose="020B0606030504020204" pitchFamily="34" charset="0"/>
                <a:cs typeface="Times New Roman" pitchFamily="18" charset="0"/>
              </a:rPr>
              <a:t> </a:t>
            </a:r>
            <a:r>
              <a:rPr lang="en-US" sz="2800" b="1" dirty="0" err="1">
                <a:solidFill>
                  <a:srgbClr val="00B050"/>
                </a:solidFill>
                <a:latin typeface="Times New Roman" pitchFamily="18" charset="0"/>
                <a:ea typeface="Open Sans" panose="020B0606030504020204" pitchFamily="34" charset="0"/>
                <a:cs typeface="Times New Roman" pitchFamily="18" charset="0"/>
              </a:rPr>
              <a:t>lời</a:t>
            </a:r>
            <a:r>
              <a:rPr lang="en-US" sz="2800" b="1" dirty="0">
                <a:solidFill>
                  <a:srgbClr val="00B050"/>
                </a:solidFill>
                <a:latin typeface="Times New Roman" pitchFamily="18" charset="0"/>
                <a:ea typeface="Open Sans" panose="020B0606030504020204" pitchFamily="34" charset="0"/>
                <a:cs typeface="Times New Roman" pitchFamily="18" charset="0"/>
              </a:rPr>
              <a:t> </a:t>
            </a:r>
            <a:r>
              <a:rPr lang="en-US" sz="2800" b="1" dirty="0" err="1">
                <a:solidFill>
                  <a:srgbClr val="00B050"/>
                </a:solidFill>
                <a:latin typeface="Times New Roman" pitchFamily="18" charset="0"/>
                <a:ea typeface="Open Sans" panose="020B0606030504020204" pitchFamily="34" charset="0"/>
                <a:cs typeface="Times New Roman" pitchFamily="18" charset="0"/>
              </a:rPr>
              <a:t>hứa</a:t>
            </a:r>
            <a:r>
              <a:rPr lang="en-US" sz="2800" b="1" dirty="0">
                <a:solidFill>
                  <a:srgbClr val="00B050"/>
                </a:solidFill>
                <a:latin typeface="Times New Roman" pitchFamily="18" charset="0"/>
                <a:ea typeface="Open Sans" panose="020B0606030504020204" pitchFamily="34" charset="0"/>
                <a:cs typeface="Times New Roman" pitchFamily="18" charset="0"/>
              </a:rPr>
              <a:t> </a:t>
            </a:r>
            <a:r>
              <a:rPr lang="en-US" sz="2800" b="1" dirty="0" err="1">
                <a:solidFill>
                  <a:srgbClr val="00B050"/>
                </a:solidFill>
                <a:latin typeface="Times New Roman" pitchFamily="18" charset="0"/>
                <a:ea typeface="Open Sans" panose="020B0606030504020204" pitchFamily="34" charset="0"/>
                <a:cs typeface="Times New Roman" pitchFamily="18" charset="0"/>
              </a:rPr>
              <a:t>trong</a:t>
            </a:r>
            <a:r>
              <a:rPr lang="en-US" sz="2800" b="1" dirty="0">
                <a:solidFill>
                  <a:srgbClr val="00B050"/>
                </a:solidFill>
                <a:latin typeface="Times New Roman" pitchFamily="18" charset="0"/>
                <a:ea typeface="Open Sans" panose="020B0606030504020204" pitchFamily="34" charset="0"/>
                <a:cs typeface="Times New Roman" pitchFamily="18" charset="0"/>
              </a:rPr>
              <a:t> </a:t>
            </a:r>
            <a:r>
              <a:rPr lang="en-US" sz="2800" b="1" dirty="0" err="1">
                <a:solidFill>
                  <a:srgbClr val="00B050"/>
                </a:solidFill>
                <a:latin typeface="Times New Roman" pitchFamily="18" charset="0"/>
                <a:ea typeface="Open Sans" panose="020B0606030504020204" pitchFamily="34" charset="0"/>
                <a:cs typeface="Times New Roman" pitchFamily="18" charset="0"/>
              </a:rPr>
              <a:t>cuộc</a:t>
            </a:r>
            <a:r>
              <a:rPr lang="en-US" sz="2800" b="1" dirty="0">
                <a:solidFill>
                  <a:srgbClr val="00B050"/>
                </a:solidFill>
                <a:latin typeface="Times New Roman" pitchFamily="18" charset="0"/>
                <a:ea typeface="Open Sans" panose="020B0606030504020204" pitchFamily="34" charset="0"/>
                <a:cs typeface="Times New Roman" pitchFamily="18" charset="0"/>
              </a:rPr>
              <a:t> </a:t>
            </a:r>
            <a:r>
              <a:rPr lang="en-US" sz="2800" b="1" dirty="0" err="1">
                <a:solidFill>
                  <a:srgbClr val="00B050"/>
                </a:solidFill>
                <a:latin typeface="Times New Roman" pitchFamily="18" charset="0"/>
                <a:ea typeface="Open Sans" panose="020B0606030504020204" pitchFamily="34" charset="0"/>
                <a:cs typeface="Times New Roman" pitchFamily="18" charset="0"/>
              </a:rPr>
              <a:t>sống</a:t>
            </a:r>
            <a:r>
              <a:rPr lang="en-US" sz="2800" b="1" dirty="0">
                <a:solidFill>
                  <a:srgbClr val="00B050"/>
                </a:solidFill>
                <a:latin typeface="Times New Roman" pitchFamily="18" charset="0"/>
                <a:ea typeface="Open Sans" panose="020B0606030504020204" pitchFamily="34" charset="0"/>
                <a:cs typeface="Times New Roman" pitchFamily="18" charset="0"/>
              </a:rPr>
              <a:t> </a:t>
            </a:r>
            <a:r>
              <a:rPr lang="en-US" sz="2800" b="1" dirty="0" err="1">
                <a:solidFill>
                  <a:srgbClr val="00B050"/>
                </a:solidFill>
                <a:latin typeface="Times New Roman" pitchFamily="18" charset="0"/>
                <a:ea typeface="Open Sans" panose="020B0606030504020204" pitchFamily="34" charset="0"/>
                <a:cs typeface="Times New Roman" pitchFamily="18" charset="0"/>
              </a:rPr>
              <a:t>hàng</a:t>
            </a:r>
            <a:r>
              <a:rPr lang="en-US" sz="2800" b="1" dirty="0">
                <a:solidFill>
                  <a:srgbClr val="00B050"/>
                </a:solidFill>
                <a:latin typeface="Times New Roman" pitchFamily="18" charset="0"/>
                <a:ea typeface="Open Sans" panose="020B0606030504020204" pitchFamily="34" charset="0"/>
                <a:cs typeface="Times New Roman" pitchFamily="18" charset="0"/>
              </a:rPr>
              <a:t> </a:t>
            </a:r>
            <a:r>
              <a:rPr lang="en-US" sz="2800" b="1" dirty="0" err="1">
                <a:solidFill>
                  <a:srgbClr val="00B050"/>
                </a:solidFill>
                <a:latin typeface="Times New Roman" pitchFamily="18" charset="0"/>
                <a:ea typeface="Open Sans" panose="020B0606030504020204" pitchFamily="34" charset="0"/>
                <a:cs typeface="Times New Roman" pitchFamily="18" charset="0"/>
              </a:rPr>
              <a:t>ngày</a:t>
            </a:r>
            <a:r>
              <a:rPr lang="en-US" sz="2800" b="1" dirty="0">
                <a:solidFill>
                  <a:srgbClr val="00B050"/>
                </a:solidFill>
                <a:latin typeface="Times New Roman" pitchFamily="18" charset="0"/>
                <a:ea typeface="Open Sans" panose="020B0606030504020204" pitchFamily="34" charset="0"/>
                <a:cs typeface="Times New Roman" pitchFamily="18" charset="0"/>
              </a:rPr>
              <a:t>.</a:t>
            </a:r>
            <a:endParaRPr kumimoji="0" lang="en-US" sz="28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endParaRPr>
          </a:p>
        </p:txBody>
      </p:sp>
      <p:grpSp>
        <p:nvGrpSpPr>
          <p:cNvPr id="8" name="Group 7"/>
          <p:cNvGrpSpPr/>
          <p:nvPr/>
        </p:nvGrpSpPr>
        <p:grpSpPr>
          <a:xfrm>
            <a:off x="215113" y="1120436"/>
            <a:ext cx="634555" cy="707886"/>
            <a:chOff x="980559" y="1185593"/>
            <a:chExt cx="779855" cy="707886"/>
          </a:xfrm>
        </p:grpSpPr>
        <p:sp>
          <p:nvSpPr>
            <p:cNvPr id="9" name="Oval 8"/>
            <p:cNvSpPr/>
            <p:nvPr/>
          </p:nvSpPr>
          <p:spPr>
            <a:xfrm>
              <a:off x="980559" y="1241665"/>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1078278" y="1185593"/>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3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3"/>
          <a:stretch>
            <a:fillRect/>
          </a:stretch>
        </p:blipFill>
        <p:spPr>
          <a:xfrm>
            <a:off x="107061" y="93672"/>
            <a:ext cx="1443239" cy="857370"/>
          </a:xfrm>
          <a:prstGeom prst="rect">
            <a:avLst/>
          </a:prstGeom>
        </p:spPr>
      </p:pic>
      <p:pic>
        <p:nvPicPr>
          <p:cNvPr id="5" name="Picture 4"/>
          <p:cNvPicPr>
            <a:picLocks noChangeAspect="1"/>
          </p:cNvPicPr>
          <p:nvPr/>
        </p:nvPicPr>
        <p:blipFill>
          <a:blip r:embed="rId4"/>
          <a:stretch>
            <a:fillRect/>
          </a:stretch>
        </p:blipFill>
        <p:spPr>
          <a:xfrm>
            <a:off x="1295400" y="1856031"/>
            <a:ext cx="7682339" cy="45447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8486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 xmlns:a16="http://schemas.microsoft.com/office/drawing/2014/main" id="{C475749F-F487-4EFB-ABC7-C1359590EB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7" name="TextBox 6">
            <a:extLst>
              <a:ext uri="{FF2B5EF4-FFF2-40B4-BE49-F238E27FC236}">
                <a16:creationId xmlns="" xmlns:a16="http://schemas.microsoft.com/office/drawing/2014/main" id="{AECF80F6-4C9D-75DE-D1E1-9DB1D30F2EE4}"/>
              </a:ext>
            </a:extLst>
          </p:cNvPr>
          <p:cNvSpPr txBox="1"/>
          <p:nvPr/>
        </p:nvSpPr>
        <p:spPr>
          <a:xfrm>
            <a:off x="4191000" y="3439886"/>
            <a:ext cx="3962400" cy="1529232"/>
          </a:xfrm>
          <a:prstGeom prst="rect">
            <a:avLst/>
          </a:prstGeom>
          <a:scene3d>
            <a:camera prst="perspectiveFront" fov="5100000">
              <a:rot lat="0" lon="2100000" rev="0"/>
            </a:camera>
            <a:lightRig rig="flood" dir="t">
              <a:rot lat="0" lon="0" rev="13800000"/>
            </a:lightRig>
          </a:scene3d>
        </p:spPr>
        <p:txBody>
          <a:bodyPr vert="horz" lIns="60960" tIns="30480" rIns="60960" bIns="30480" rtlCol="0" anchor="b">
            <a:noAutofit/>
          </a:bodyPr>
          <a:lstStyle/>
          <a:p>
            <a:pPr algn="r">
              <a:lnSpc>
                <a:spcPct val="90000"/>
              </a:lnSpc>
              <a:spcBef>
                <a:spcPct val="0"/>
              </a:spcBef>
              <a:spcAft>
                <a:spcPts val="400"/>
              </a:spcAft>
            </a:pPr>
            <a:r>
              <a:rPr lang="en-US" sz="5867" dirty="0" err="1">
                <a:solidFill>
                  <a:srgbClr val="00B050"/>
                </a:solidFill>
                <a:latin typeface="Times New Roman" pitchFamily="18" charset="0"/>
                <a:ea typeface="+mj-ea"/>
                <a:cs typeface="Times New Roman" pitchFamily="18" charset="0"/>
              </a:rPr>
              <a:t>Củng</a:t>
            </a:r>
            <a:r>
              <a:rPr lang="en-US" sz="5867" dirty="0">
                <a:solidFill>
                  <a:srgbClr val="00B050"/>
                </a:solidFill>
                <a:latin typeface="Times New Roman" pitchFamily="18" charset="0"/>
                <a:ea typeface="+mj-ea"/>
                <a:cs typeface="Times New Roman" pitchFamily="18" charset="0"/>
              </a:rPr>
              <a:t> </a:t>
            </a:r>
            <a:r>
              <a:rPr lang="en-US" sz="5867" dirty="0" err="1">
                <a:solidFill>
                  <a:srgbClr val="00B050"/>
                </a:solidFill>
                <a:latin typeface="Times New Roman" pitchFamily="18" charset="0"/>
                <a:ea typeface="+mj-ea"/>
                <a:cs typeface="Times New Roman" pitchFamily="18" charset="0"/>
              </a:rPr>
              <a:t>cố</a:t>
            </a:r>
            <a:r>
              <a:rPr lang="en-US" sz="5867" dirty="0">
                <a:solidFill>
                  <a:srgbClr val="00B050"/>
                </a:solidFill>
                <a:latin typeface="Times New Roman" pitchFamily="18" charset="0"/>
                <a:ea typeface="+mj-ea"/>
                <a:cs typeface="Times New Roman" pitchFamily="18" charset="0"/>
              </a:rPr>
              <a:t> - </a:t>
            </a:r>
            <a:r>
              <a:rPr lang="en-US" sz="5867" dirty="0" err="1">
                <a:solidFill>
                  <a:srgbClr val="00B050"/>
                </a:solidFill>
                <a:latin typeface="Times New Roman" pitchFamily="18" charset="0"/>
                <a:ea typeface="+mj-ea"/>
                <a:cs typeface="Times New Roman" pitchFamily="18" charset="0"/>
              </a:rPr>
              <a:t>dặn</a:t>
            </a:r>
            <a:r>
              <a:rPr lang="en-US" sz="5867" dirty="0">
                <a:solidFill>
                  <a:srgbClr val="00B050"/>
                </a:solidFill>
                <a:latin typeface="Times New Roman" pitchFamily="18" charset="0"/>
                <a:ea typeface="+mj-ea"/>
                <a:cs typeface="Times New Roman" pitchFamily="18" charset="0"/>
              </a:rPr>
              <a:t> </a:t>
            </a:r>
            <a:r>
              <a:rPr lang="en-US" sz="5867" dirty="0" err="1">
                <a:solidFill>
                  <a:srgbClr val="00B050"/>
                </a:solidFill>
                <a:latin typeface="Times New Roman" pitchFamily="18" charset="0"/>
                <a:ea typeface="+mj-ea"/>
                <a:cs typeface="Times New Roman" pitchFamily="18" charset="0"/>
              </a:rPr>
              <a:t>dò</a:t>
            </a:r>
            <a:endParaRPr lang="en-US" sz="5867" dirty="0">
              <a:solidFill>
                <a:srgbClr val="00B050"/>
              </a:solidFill>
              <a:latin typeface="Times New Roman" pitchFamily="18" charset="0"/>
              <a:ea typeface="+mj-ea"/>
              <a:cs typeface="Times New Roman" pitchFamily="18" charset="0"/>
            </a:endParaRPr>
          </a:p>
        </p:txBody>
      </p:sp>
      <p:pic>
        <p:nvPicPr>
          <p:cNvPr id="8" name="Picture 17">
            <a:extLst>
              <a:ext uri="{FF2B5EF4-FFF2-40B4-BE49-F238E27FC236}">
                <a16:creationId xmlns="" xmlns:a16="http://schemas.microsoft.com/office/drawing/2014/main" id="{0AAA77AE-E522-89B6-880C-8FB748E1919E}"/>
              </a:ext>
            </a:extLst>
          </p:cNvPr>
          <p:cNvPicPr>
            <a:picLocks noChangeAspect="1"/>
          </p:cNvPicPr>
          <p:nvPr/>
        </p:nvPicPr>
        <p:blipFill rotWithShape="1">
          <a:blip r:embed="rId2"/>
          <a:srcRect l="6816" r="-1" b="-1"/>
          <a:stretch/>
        </p:blipFill>
        <p:spPr>
          <a:xfrm>
            <a:off x="-1644" y="7"/>
            <a:ext cx="6327255" cy="6857993"/>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grpSp>
        <p:nvGrpSpPr>
          <p:cNvPr id="15" name="Group 5">
            <a:extLst>
              <a:ext uri="{FF2B5EF4-FFF2-40B4-BE49-F238E27FC236}">
                <a16:creationId xmlns="" xmlns:a16="http://schemas.microsoft.com/office/drawing/2014/main" id="{194D3E2E-0ECD-8681-6A75-C20BA994FB73}"/>
              </a:ext>
            </a:extLst>
          </p:cNvPr>
          <p:cNvGrpSpPr>
            <a:grpSpLocks noChangeAspect="1"/>
          </p:cNvGrpSpPr>
          <p:nvPr/>
        </p:nvGrpSpPr>
        <p:grpSpPr>
          <a:xfrm>
            <a:off x="1905000" y="2362201"/>
            <a:ext cx="721424" cy="961895"/>
            <a:chOff x="0" y="0"/>
            <a:chExt cx="6350000" cy="6349975"/>
          </a:xfrm>
        </p:grpSpPr>
        <p:sp>
          <p:nvSpPr>
            <p:cNvPr id="17" name="Freeform 6">
              <a:extLst>
                <a:ext uri="{FF2B5EF4-FFF2-40B4-BE49-F238E27FC236}">
                  <a16:creationId xmlns="" xmlns:a16="http://schemas.microsoft.com/office/drawing/2014/main" id="{27C28414-EAF1-906F-9E4E-1814A6B042E7}"/>
                </a:ext>
              </a:extLst>
            </p:cNvPr>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a:stretch>
            </a:blipFill>
          </p:spPr>
        </p:sp>
      </p:grpSp>
    </p:spTree>
    <p:extLst>
      <p:ext uri="{BB962C8B-B14F-4D97-AF65-F5344CB8AC3E}">
        <p14:creationId xmlns:p14="http://schemas.microsoft.com/office/powerpoint/2010/main" val="758362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FF546CBF-4E08-3BAC-E9FE-E3D3E99057AE}"/>
              </a:ext>
            </a:extLst>
          </p:cNvPr>
          <p:cNvSpPr txBox="1"/>
          <p:nvPr/>
        </p:nvSpPr>
        <p:spPr>
          <a:xfrm>
            <a:off x="1298191" y="2140804"/>
            <a:ext cx="58455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Hẹ</a:t>
            </a:r>
            <a:r>
              <a:rPr lang="en-US" sz="4800" dirty="0" smtClean="0">
                <a:solidFill>
                  <a:srgbClr val="00B050"/>
                </a:solidFill>
                <a:latin typeface="Times New Roman" pitchFamily="18" charset="0"/>
                <a:cs typeface="Times New Roman" pitchFamily="18" charset="0"/>
              </a:rPr>
              <a:t>n </a:t>
            </a:r>
            <a:r>
              <a:rPr lang="en-US" sz="4800" dirty="0" err="1" smtClean="0">
                <a:solidFill>
                  <a:srgbClr val="00B050"/>
                </a:solidFill>
                <a:latin typeface="Times New Roman" pitchFamily="18" charset="0"/>
                <a:cs typeface="Times New Roman" pitchFamily="18" charset="0"/>
              </a:rPr>
              <a:t>gặp</a:t>
            </a:r>
            <a:r>
              <a:rPr lang="en-US" sz="4800" dirty="0" smtClean="0">
                <a:solidFill>
                  <a:srgbClr val="00B050"/>
                </a:solidFill>
                <a:latin typeface="Times New Roman" pitchFamily="18" charset="0"/>
                <a:cs typeface="Times New Roman" pitchFamily="18" charset="0"/>
              </a:rPr>
              <a:t> </a:t>
            </a:r>
            <a:r>
              <a:rPr lang="en-US" sz="4800" dirty="0" err="1" smtClean="0">
                <a:solidFill>
                  <a:srgbClr val="00B050"/>
                </a:solidFill>
                <a:latin typeface="Times New Roman" pitchFamily="18" charset="0"/>
                <a:cs typeface="Times New Roman" pitchFamily="18" charset="0"/>
              </a:rPr>
              <a:t>lại</a:t>
            </a:r>
            <a:r>
              <a:rPr lang="en-US" sz="4800" dirty="0" smtClean="0">
                <a:solidFill>
                  <a:srgbClr val="00B050"/>
                </a:solidFill>
                <a:latin typeface="Times New Roman" pitchFamily="18" charset="0"/>
                <a:cs typeface="Times New Roman" pitchFamily="18" charset="0"/>
              </a:rPr>
              <a:t> </a:t>
            </a:r>
            <a:r>
              <a:rPr lang="en-US" sz="4800" dirty="0" err="1" smtClean="0">
                <a:solidFill>
                  <a:srgbClr val="00B050"/>
                </a:solidFill>
                <a:latin typeface="Times New Roman" pitchFamily="18" charset="0"/>
                <a:cs typeface="Times New Roman" pitchFamily="18" charset="0"/>
              </a:rPr>
              <a:t>các</a:t>
            </a:r>
            <a:r>
              <a:rPr lang="en-US" sz="4800" dirty="0" smtClean="0">
                <a:solidFill>
                  <a:srgbClr val="00B050"/>
                </a:solidFill>
                <a:latin typeface="Times New Roman" pitchFamily="18" charset="0"/>
                <a:cs typeface="Times New Roman" pitchFamily="18" charset="0"/>
              </a:rPr>
              <a:t> </a:t>
            </a:r>
            <a:r>
              <a:rPr lang="en-US" sz="4800" dirty="0" err="1" smtClean="0">
                <a:solidFill>
                  <a:srgbClr val="00B050"/>
                </a:solidFill>
                <a:latin typeface="Times New Roman" pitchFamily="18" charset="0"/>
                <a:cs typeface="Times New Roman" pitchFamily="18" charset="0"/>
              </a:rPr>
              <a:t>em</a:t>
            </a:r>
            <a:r>
              <a:rPr lang="en-US" sz="4800" dirty="0" smtClean="0">
                <a:solidFill>
                  <a:srgbClr val="00B050"/>
                </a:solidFill>
                <a:latin typeface="Times New Roman" pitchFamily="18" charset="0"/>
                <a:cs typeface="Times New Roman" pitchFamily="18" charset="0"/>
              </a:rPr>
              <a:t>!</a:t>
            </a:r>
            <a:endParaRPr kumimoji="0" lang="en-US" sz="4800" b="0"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460562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 y="0"/>
            <a:ext cx="9143990" cy="6856718"/>
          </a:xfrm>
          <a:prstGeom prst="rect">
            <a:avLst/>
          </a:prstGeom>
        </p:spPr>
      </p:pic>
      <p:pic>
        <p:nvPicPr>
          <p:cNvPr id="5" name="Picture 4"/>
          <p:cNvPicPr>
            <a:picLocks noChangeAspect="1"/>
          </p:cNvPicPr>
          <p:nvPr/>
        </p:nvPicPr>
        <p:blipFill>
          <a:blip r:embed="rId3"/>
          <a:stretch>
            <a:fillRect/>
          </a:stretch>
        </p:blipFill>
        <p:spPr>
          <a:xfrm>
            <a:off x="171250" y="152400"/>
            <a:ext cx="1428950" cy="933580"/>
          </a:xfrm>
          <a:prstGeom prst="rect">
            <a:avLst/>
          </a:prstGeom>
        </p:spPr>
      </p:pic>
      <p:sp>
        <p:nvSpPr>
          <p:cNvPr id="6" name="Rectangle 5"/>
          <p:cNvSpPr/>
          <p:nvPr/>
        </p:nvSpPr>
        <p:spPr>
          <a:xfrm>
            <a:off x="2400300" y="388204"/>
            <a:ext cx="588645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Em</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đồng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tình</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hoặc</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không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đồng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tình</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với</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ý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kiến</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nào</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dưới</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đây</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Vì</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sao</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117" b="97765" l="0" r="100000"/>
                    </a14:imgEffect>
                  </a14:imgLayer>
                </a14:imgProps>
              </a:ext>
            </a:extLst>
          </a:blip>
          <a:stretch>
            <a:fillRect/>
          </a:stretch>
        </p:blipFill>
        <p:spPr>
          <a:xfrm>
            <a:off x="7391400" y="5151505"/>
            <a:ext cx="2029109" cy="1705213"/>
          </a:xfrm>
          <a:prstGeom prst="rect">
            <a:avLst/>
          </a:prstGeom>
        </p:spPr>
      </p:pic>
      <p:pic>
        <p:nvPicPr>
          <p:cNvPr id="18" name="Picture 17"/>
          <p:cNvPicPr>
            <a:picLocks noChangeAspect="1"/>
          </p:cNvPicPr>
          <p:nvPr/>
        </p:nvPicPr>
        <p:blipFill>
          <a:blip r:embed="rId6"/>
          <a:stretch>
            <a:fillRect/>
          </a:stretch>
        </p:blipFill>
        <p:spPr>
          <a:xfrm>
            <a:off x="1066800" y="1600200"/>
            <a:ext cx="6172200" cy="5024438"/>
          </a:xfrm>
          <a:prstGeom prst="rect">
            <a:avLst/>
          </a:prstGeom>
        </p:spPr>
      </p:pic>
    </p:spTree>
    <p:extLst>
      <p:ext uri="{BB962C8B-B14F-4D97-AF65-F5344CB8AC3E}">
        <p14:creationId xmlns:p14="http://schemas.microsoft.com/office/powerpoint/2010/main" val="117799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 y="15137"/>
            <a:ext cx="9143990" cy="6856718"/>
          </a:xfrm>
          <a:prstGeom prst="rect">
            <a:avLst/>
          </a:prstGeom>
        </p:spPr>
      </p:pic>
      <p:pic>
        <p:nvPicPr>
          <p:cNvPr id="5" name="Picture 4"/>
          <p:cNvPicPr>
            <a:picLocks noChangeAspect="1"/>
          </p:cNvPicPr>
          <p:nvPr/>
        </p:nvPicPr>
        <p:blipFill>
          <a:blip r:embed="rId3"/>
          <a:stretch>
            <a:fillRect/>
          </a:stretch>
        </p:blipFill>
        <p:spPr>
          <a:xfrm>
            <a:off x="114100" y="152400"/>
            <a:ext cx="1428950" cy="933580"/>
          </a:xfrm>
          <a:prstGeom prst="rect">
            <a:avLst/>
          </a:prstGeom>
        </p:spPr>
      </p:pic>
      <p:sp>
        <p:nvSpPr>
          <p:cNvPr id="6" name="Rectangle 5"/>
          <p:cNvSpPr/>
          <p:nvPr/>
        </p:nvSpPr>
        <p:spPr>
          <a:xfrm>
            <a:off x="2400300" y="388204"/>
            <a:ext cx="588645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Em</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đồng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tình</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hoặc</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không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đồng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tình</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với</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ý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kiến</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nào</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dưới</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đây</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Vì</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sao</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8864" l="8411" r="96729"/>
                    </a14:imgEffect>
                  </a14:imgLayer>
                </a14:imgProps>
              </a:ext>
            </a:extLst>
          </a:blip>
          <a:stretch>
            <a:fillRect/>
          </a:stretch>
        </p:blipFill>
        <p:spPr>
          <a:xfrm>
            <a:off x="7522262" y="4876800"/>
            <a:ext cx="1528976" cy="1676634"/>
          </a:xfrm>
          <a:prstGeom prst="rect">
            <a:avLst/>
          </a:prstGeom>
        </p:spPr>
      </p:pic>
      <p:pic>
        <p:nvPicPr>
          <p:cNvPr id="7" name="Picture 6"/>
          <p:cNvPicPr>
            <a:picLocks noChangeAspect="1"/>
          </p:cNvPicPr>
          <p:nvPr/>
        </p:nvPicPr>
        <p:blipFill>
          <a:blip r:embed="rId6"/>
          <a:stretch>
            <a:fillRect/>
          </a:stretch>
        </p:blipFill>
        <p:spPr>
          <a:xfrm>
            <a:off x="1295400" y="1303837"/>
            <a:ext cx="6324600" cy="4685855"/>
          </a:xfrm>
          <a:prstGeom prst="rect">
            <a:avLst/>
          </a:prstGeom>
        </p:spPr>
      </p:pic>
    </p:spTree>
    <p:extLst>
      <p:ext uri="{BB962C8B-B14F-4D97-AF65-F5344CB8AC3E}">
        <p14:creationId xmlns:p14="http://schemas.microsoft.com/office/powerpoint/2010/main" val="73460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 y="15137"/>
            <a:ext cx="9143990" cy="6856718"/>
          </a:xfrm>
          <a:prstGeom prst="rect">
            <a:avLst/>
          </a:prstGeom>
        </p:spPr>
      </p:pic>
      <p:pic>
        <p:nvPicPr>
          <p:cNvPr id="5" name="Picture 4"/>
          <p:cNvPicPr>
            <a:picLocks noChangeAspect="1"/>
          </p:cNvPicPr>
          <p:nvPr/>
        </p:nvPicPr>
        <p:blipFill>
          <a:blip r:embed="rId3"/>
          <a:stretch>
            <a:fillRect/>
          </a:stretch>
        </p:blipFill>
        <p:spPr>
          <a:xfrm>
            <a:off x="114100" y="152400"/>
            <a:ext cx="1428950" cy="933580"/>
          </a:xfrm>
          <a:prstGeom prst="rect">
            <a:avLst/>
          </a:prstGeom>
        </p:spPr>
      </p:pic>
      <p:sp>
        <p:nvSpPr>
          <p:cNvPr id="6" name="Rectangle 5"/>
          <p:cNvSpPr/>
          <p:nvPr/>
        </p:nvSpPr>
        <p:spPr>
          <a:xfrm>
            <a:off x="2400300" y="388204"/>
            <a:ext cx="588645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Em</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hoặc</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không</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đồng</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tình</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với</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ý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kiến</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nào</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dưới</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đây</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Vì</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 </a:t>
            </a:r>
            <a:r>
              <a:rPr kumimoji="0" lang="en-US" sz="2400" b="1" i="0" u="none" strike="noStrike" kern="1200" cap="none" spc="0" normalizeH="0" baseline="0" noProof="0" dirty="0" err="1" smtClean="0">
                <a:ln>
                  <a:noFill/>
                </a:ln>
                <a:solidFill>
                  <a:srgbClr val="00B050"/>
                </a:solidFill>
                <a:effectLst/>
                <a:uLnTx/>
                <a:uFillTx/>
                <a:latin typeface="Open Sans" panose="020B0606030504020204" pitchFamily="34" charset="0"/>
                <a:ea typeface="+mn-ea"/>
                <a:cs typeface="+mn-cs"/>
              </a:rPr>
              <a:t>sao</a:t>
            </a:r>
            <a:r>
              <a:rPr kumimoji="0" lang="en-US" sz="2400" b="1" i="0" u="none" strike="noStrike" kern="1200" cap="none" spc="0" normalizeH="0" baseline="0" noProof="0" dirty="0" smtClean="0">
                <a:ln>
                  <a:noFill/>
                </a:ln>
                <a:solidFill>
                  <a:srgbClr val="00B050"/>
                </a:solidFill>
                <a:effectLst/>
                <a:uLnTx/>
                <a:uFillTx/>
                <a:latin typeface="Open Sans" panose="020B0606030504020204" pitchFamily="34" charset="0"/>
                <a:ea typeface="+mn-ea"/>
                <a:cs typeface="+mn-cs"/>
              </a:rPr>
              <a:t>?</a:t>
            </a:r>
            <a:endParaRPr kumimoji="0" lang="en-US" sz="2400" b="1" i="0" u="none" strike="noStrike" kern="1200" cap="none" spc="0" normalizeH="0" baseline="0" noProof="0" dirty="0">
              <a:ln>
                <a:noFill/>
              </a:ln>
              <a:solidFill>
                <a:srgbClr val="00B050"/>
              </a:solidFill>
              <a:effectLst/>
              <a:uLnTx/>
              <a:uFillTx/>
              <a:latin typeface="Calibri"/>
              <a:ea typeface="+mn-ea"/>
              <a:cs typeface="+mn-cs"/>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117" b="97765" l="0" r="100000"/>
                    </a14:imgEffect>
                  </a14:imgLayer>
                </a14:imgProps>
              </a:ext>
            </a:extLst>
          </a:blip>
          <a:stretch>
            <a:fillRect/>
          </a:stretch>
        </p:blipFill>
        <p:spPr>
          <a:xfrm>
            <a:off x="6858001" y="1981201"/>
            <a:ext cx="1633985" cy="1373161"/>
          </a:xfrm>
          <a:prstGeom prst="rect">
            <a:avLst/>
          </a:prstGeom>
        </p:spPr>
      </p:pic>
      <p:pic>
        <p:nvPicPr>
          <p:cNvPr id="4" name="Picture 3"/>
          <p:cNvPicPr>
            <a:picLocks noChangeAspect="1"/>
          </p:cNvPicPr>
          <p:nvPr/>
        </p:nvPicPr>
        <p:blipFill>
          <a:blip r:embed="rId6"/>
          <a:stretch>
            <a:fillRect/>
          </a:stretch>
        </p:blipFill>
        <p:spPr>
          <a:xfrm>
            <a:off x="2743200" y="2140528"/>
            <a:ext cx="3680605" cy="4462463"/>
          </a:xfrm>
          <a:prstGeom prst="rect">
            <a:avLst/>
          </a:prstGeom>
        </p:spPr>
      </p:pic>
    </p:spTree>
    <p:extLst>
      <p:ext uri="{BB962C8B-B14F-4D97-AF65-F5344CB8AC3E}">
        <p14:creationId xmlns:p14="http://schemas.microsoft.com/office/powerpoint/2010/main" val="400728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 y="15137"/>
            <a:ext cx="9143990" cy="6856718"/>
          </a:xfrm>
          <a:prstGeom prst="rect">
            <a:avLst/>
          </a:prstGeom>
        </p:spPr>
      </p:pic>
      <p:pic>
        <p:nvPicPr>
          <p:cNvPr id="5" name="Picture 4"/>
          <p:cNvPicPr>
            <a:picLocks noChangeAspect="1"/>
          </p:cNvPicPr>
          <p:nvPr/>
        </p:nvPicPr>
        <p:blipFill>
          <a:blip r:embed="rId3"/>
          <a:stretch>
            <a:fillRect/>
          </a:stretch>
        </p:blipFill>
        <p:spPr>
          <a:xfrm>
            <a:off x="114100" y="152400"/>
            <a:ext cx="1428950" cy="933580"/>
          </a:xfrm>
          <a:prstGeom prst="rect">
            <a:avLst/>
          </a:prstGeom>
        </p:spPr>
      </p:pic>
      <p:sp>
        <p:nvSpPr>
          <p:cNvPr id="6" name="Rectangle 5"/>
          <p:cNvSpPr/>
          <p:nvPr/>
        </p:nvSpPr>
        <p:spPr>
          <a:xfrm>
            <a:off x="2400300" y="388204"/>
            <a:ext cx="588645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Em</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đồng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tình</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hoặc</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không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đồng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tình</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với</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ý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kiến</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nào</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dưới</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đây</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Vì</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sao</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117" b="97765" l="0" r="100000"/>
                    </a14:imgEffect>
                  </a14:imgLayer>
                </a14:imgProps>
              </a:ext>
            </a:extLst>
          </a:blip>
          <a:stretch>
            <a:fillRect/>
          </a:stretch>
        </p:blipFill>
        <p:spPr>
          <a:xfrm>
            <a:off x="7430342" y="5257800"/>
            <a:ext cx="1748285" cy="1469216"/>
          </a:xfrm>
          <a:prstGeom prst="rect">
            <a:avLst/>
          </a:prstGeom>
        </p:spPr>
      </p:pic>
      <p:pic>
        <p:nvPicPr>
          <p:cNvPr id="2" name="Picture 1"/>
          <p:cNvPicPr>
            <a:picLocks noChangeAspect="1"/>
          </p:cNvPicPr>
          <p:nvPr/>
        </p:nvPicPr>
        <p:blipFill>
          <a:blip r:embed="rId6"/>
          <a:stretch>
            <a:fillRect/>
          </a:stretch>
        </p:blipFill>
        <p:spPr>
          <a:xfrm>
            <a:off x="990600" y="1600201"/>
            <a:ext cx="5924550" cy="4901680"/>
          </a:xfrm>
          <a:prstGeom prst="rect">
            <a:avLst/>
          </a:prstGeom>
        </p:spPr>
      </p:pic>
    </p:spTree>
    <p:extLst>
      <p:ext uri="{BB962C8B-B14F-4D97-AF65-F5344CB8AC3E}">
        <p14:creationId xmlns:p14="http://schemas.microsoft.com/office/powerpoint/2010/main" val="338362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5" name="Picture 4"/>
          <p:cNvPicPr>
            <a:picLocks noChangeAspect="1"/>
          </p:cNvPicPr>
          <p:nvPr/>
        </p:nvPicPr>
        <p:blipFill>
          <a:blip r:embed="rId3"/>
          <a:stretch>
            <a:fillRect/>
          </a:stretch>
        </p:blipFill>
        <p:spPr>
          <a:xfrm>
            <a:off x="114100" y="152400"/>
            <a:ext cx="1428950" cy="933580"/>
          </a:xfrm>
          <a:prstGeom prst="rect">
            <a:avLst/>
          </a:prstGeom>
        </p:spPr>
      </p:pic>
      <p:sp>
        <p:nvSpPr>
          <p:cNvPr id="6" name="Rectangle 5"/>
          <p:cNvSpPr/>
          <p:nvPr/>
        </p:nvSpPr>
        <p:spPr>
          <a:xfrm>
            <a:off x="2400300" y="388204"/>
            <a:ext cx="588645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Em</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đồng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tình</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hoặc</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không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đồng</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tình</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với</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ý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kiến</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nào</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dưới</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đây</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Vì</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 </a:t>
            </a:r>
            <a:r>
              <a:rPr kumimoji="0" lang="en-US" sz="2400" b="1" i="0" u="none" strike="noStrike" kern="1200" cap="none" spc="0" normalizeH="0" baseline="0" noProof="0" dirty="0" err="1" smtClean="0">
                <a:ln>
                  <a:noFill/>
                </a:ln>
                <a:solidFill>
                  <a:srgbClr val="00B050"/>
                </a:solidFill>
                <a:effectLst/>
                <a:uLnTx/>
                <a:uFillTx/>
                <a:latin typeface="Times New Roman" pitchFamily="18" charset="0"/>
                <a:cs typeface="Times New Roman" pitchFamily="18" charset="0"/>
              </a:rPr>
              <a:t>sao</a:t>
            </a:r>
            <a:r>
              <a:rPr kumimoji="0" lang="en-US" sz="2400" b="1" i="0" u="none" strike="noStrike" kern="1200" cap="none" spc="0" normalizeH="0" baseline="0" noProof="0" dirty="0" smtClean="0">
                <a:ln>
                  <a:noFill/>
                </a:ln>
                <a:solidFill>
                  <a:srgbClr val="00B050"/>
                </a:solidFill>
                <a:effectLst/>
                <a:uLnTx/>
                <a:uFillTx/>
                <a:latin typeface="Times New Roman" pitchFamily="18" charset="0"/>
                <a:cs typeface="Times New Roman" pitchFamily="18" charset="0"/>
              </a:rPr>
              <a:t>?</a:t>
            </a:r>
            <a:endParaRPr kumimoji="0" lang="en-US" sz="2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1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11" name="Picture 10"/>
          <p:cNvPicPr>
            <a:picLocks noChangeAspect="1"/>
          </p:cNvPicPr>
          <p:nvPr/>
        </p:nvPicPr>
        <p:blipFill rotWithShape="1">
          <a:blip r:embed="rId4"/>
          <a:srcRect l="7134"/>
          <a:stretch/>
        </p:blipFill>
        <p:spPr>
          <a:xfrm>
            <a:off x="228600" y="1801704"/>
            <a:ext cx="2393785" cy="2591162"/>
          </a:xfrm>
          <a:prstGeom prst="rect">
            <a:avLst/>
          </a:prstGeom>
        </p:spPr>
      </p:pic>
      <p:pic>
        <p:nvPicPr>
          <p:cNvPr id="12" name="Picture 11"/>
          <p:cNvPicPr>
            <a:picLocks noChangeAspect="1"/>
          </p:cNvPicPr>
          <p:nvPr/>
        </p:nvPicPr>
        <p:blipFill rotWithShape="1">
          <a:blip r:embed="rId5"/>
          <a:srcRect r="6808"/>
          <a:stretch/>
        </p:blipFill>
        <p:spPr>
          <a:xfrm>
            <a:off x="2622385" y="1952277"/>
            <a:ext cx="1949619" cy="2495898"/>
          </a:xfrm>
          <a:prstGeom prst="rect">
            <a:avLst/>
          </a:prstGeom>
        </p:spPr>
      </p:pic>
      <p:pic>
        <p:nvPicPr>
          <p:cNvPr id="15" name="Picture 14"/>
          <p:cNvPicPr>
            <a:picLocks noChangeAspect="1"/>
          </p:cNvPicPr>
          <p:nvPr/>
        </p:nvPicPr>
        <p:blipFill rotWithShape="1">
          <a:blip r:embed="rId6"/>
          <a:srcRect l="14467" r="4467"/>
          <a:stretch/>
        </p:blipFill>
        <p:spPr>
          <a:xfrm>
            <a:off x="4857750" y="1859056"/>
            <a:ext cx="2171700" cy="2657475"/>
          </a:xfrm>
          <a:prstGeom prst="rect">
            <a:avLst/>
          </a:prstGeom>
        </p:spPr>
      </p:pic>
      <p:pic>
        <p:nvPicPr>
          <p:cNvPr id="16" name="Picture 15"/>
          <p:cNvPicPr>
            <a:picLocks noChangeAspect="1"/>
          </p:cNvPicPr>
          <p:nvPr/>
        </p:nvPicPr>
        <p:blipFill rotWithShape="1">
          <a:blip r:embed="rId7"/>
          <a:srcRect l="8306" r="10912"/>
          <a:stretch/>
        </p:blipFill>
        <p:spPr>
          <a:xfrm>
            <a:off x="6858000" y="1842913"/>
            <a:ext cx="2085975" cy="2714625"/>
          </a:xfrm>
          <a:prstGeom prst="rect">
            <a:avLst/>
          </a:prstGeom>
        </p:spPr>
      </p:pic>
      <p:sp>
        <p:nvSpPr>
          <p:cNvPr id="13" name="TextBox 12">
            <a:extLst>
              <a:ext uri="{FF2B5EF4-FFF2-40B4-BE49-F238E27FC236}">
                <a16:creationId xmlns="" xmlns:a16="http://schemas.microsoft.com/office/drawing/2014/main" id="{F14ACF4B-1FD9-B39F-BC8C-4021E83304F3}"/>
              </a:ext>
            </a:extLst>
          </p:cNvPr>
          <p:cNvSpPr txBox="1"/>
          <p:nvPr/>
        </p:nvSpPr>
        <p:spPr>
          <a:xfrm>
            <a:off x="1828800" y="5181601"/>
            <a:ext cx="7000875" cy="1464231"/>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vi-VN" sz="2000" b="1" dirty="0" smtClean="0">
                <a:solidFill>
                  <a:srgbClr val="FF0000"/>
                </a:solidFill>
                <a:latin typeface="Times New Roman" pitchFamily="18" charset="0"/>
                <a:cs typeface="Times New Roman" pitchFamily="18" charset="0"/>
              </a:rPr>
              <a:t>Em </a:t>
            </a:r>
            <a:r>
              <a:rPr lang="vi-VN" sz="2000" b="1" dirty="0">
                <a:solidFill>
                  <a:srgbClr val="FF0000"/>
                </a:solidFill>
                <a:latin typeface="Times New Roman" pitchFamily="18" charset="0"/>
                <a:cs typeface="Times New Roman" pitchFamily="18" charset="0"/>
              </a:rPr>
              <a:t>đồng tình với ý kiến của Tuấn, Kiên, Hà và không đồng tình với ý kiến của Nga vì chúng ta cần giữ lời hứa với tất cả mọi người xung quanh chứ không phải chỉ cần giữ lời hứa với người lớn.</a:t>
            </a:r>
            <a:endParaRPr lang="en-US" sz="2000" b="1" dirty="0">
              <a:solidFill>
                <a:srgbClr val="FF0000"/>
              </a:solidFill>
              <a:latin typeface="Times New Roman" pitchFamily="18"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335585" y="5614957"/>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8568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5" name="Picture 4"/>
          <p:cNvPicPr>
            <a:picLocks noChangeAspect="1"/>
          </p:cNvPicPr>
          <p:nvPr/>
        </p:nvPicPr>
        <p:blipFill>
          <a:blip r:embed="rId3"/>
          <a:stretch>
            <a:fillRect/>
          </a:stretch>
        </p:blipFill>
        <p:spPr>
          <a:xfrm>
            <a:off x="57150" y="152400"/>
            <a:ext cx="1428950" cy="933580"/>
          </a:xfrm>
          <a:prstGeom prst="rect">
            <a:avLst/>
          </a:prstGeom>
        </p:spPr>
      </p:pic>
      <p:sp>
        <p:nvSpPr>
          <p:cNvPr id="6" name="Rectangle 5"/>
          <p:cNvSpPr/>
          <p:nvPr/>
        </p:nvSpPr>
        <p:spPr>
          <a:xfrm>
            <a:off x="2343150" y="388204"/>
            <a:ext cx="5886450" cy="830997"/>
          </a:xfrm>
          <a:prstGeom prst="rect">
            <a:avLst/>
          </a:prstGeom>
        </p:spPr>
        <p:txBody>
          <a:bodyPr wrap="square">
            <a:spAutoFit/>
          </a:bodyPr>
          <a:lstStyle/>
          <a:p>
            <a:pPr lvl="0"/>
            <a:r>
              <a:rPr lang="vi-VN" sz="2400" b="1" dirty="0">
                <a:solidFill>
                  <a:srgbClr val="00B050"/>
                </a:solidFill>
                <a:latin typeface="Times New Roman" pitchFamily="18" charset="0"/>
                <a:ea typeface="Open Sans" panose="020B0606030504020204" pitchFamily="34" charset="0"/>
                <a:cs typeface="Times New Roman" pitchFamily="18"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 xmlns:a16="http://schemas.microsoft.com/office/drawing/2014/main" id="{F14ACF4B-1FD9-B39F-BC8C-4021E83304F3}"/>
              </a:ext>
            </a:extLst>
          </p:cNvPr>
          <p:cNvSpPr txBox="1"/>
          <p:nvPr/>
        </p:nvSpPr>
        <p:spPr>
          <a:xfrm>
            <a:off x="1756203" y="5029197"/>
            <a:ext cx="7073472" cy="1736646"/>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lang="vi-VN" sz="3200" b="1" dirty="0" smtClean="0">
                <a:solidFill>
                  <a:srgbClr val="FF0000"/>
                </a:solidFill>
                <a:latin typeface="Times New Roman" pitchFamily="18" charset="0"/>
                <a:ea typeface="Open Sans" panose="020B0606030504020204" pitchFamily="34" charset="0"/>
                <a:cs typeface="Times New Roman" pitchFamily="18" charset="0"/>
              </a:rPr>
              <a:t>Bạn </a:t>
            </a:r>
            <a:r>
              <a:rPr lang="vi-VN" sz="3200" b="1" dirty="0">
                <a:solidFill>
                  <a:srgbClr val="FF0000"/>
                </a:solidFill>
                <a:latin typeface="Times New Roman" pitchFamily="18" charset="0"/>
                <a:ea typeface="Open Sans" panose="020B0606030504020204" pitchFamily="34" charset="0"/>
                <a:cs typeface="Times New Roman" pitchFamily="18" charset="0"/>
              </a:rPr>
              <a:t>Minh là người biết giữ lời hứa, vì bạn đã nấu cơm giúp mẹ nên đã từ chối không đi đá cầu với các bạn.</a:t>
            </a:r>
            <a:endParaRPr kumimoji="0" lang="en-US" sz="32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334038" y="5614957"/>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1219200" y="1476850"/>
            <a:ext cx="6038850" cy="3481431"/>
          </a:xfrm>
          <a:prstGeom prst="rect">
            <a:avLst/>
          </a:prstGeom>
          <a:ln>
            <a:noFill/>
          </a:ln>
          <a:effectLst>
            <a:softEdge rad="112500"/>
          </a:effectLst>
        </p:spPr>
      </p:pic>
      <p:grpSp>
        <p:nvGrpSpPr>
          <p:cNvPr id="17" name="Group 16"/>
          <p:cNvGrpSpPr/>
          <p:nvPr/>
        </p:nvGrpSpPr>
        <p:grpSpPr>
          <a:xfrm>
            <a:off x="6858000" y="1219200"/>
            <a:ext cx="2114550" cy="1066800"/>
            <a:chOff x="3025588" y="3361766"/>
            <a:chExt cx="2918012" cy="1828800"/>
          </a:xfrm>
          <a:solidFill>
            <a:srgbClr val="0DA33B"/>
          </a:solidFill>
        </p:grpSpPr>
        <p:sp>
          <p:nvSpPr>
            <p:cNvPr id="18" name="Cloud 17"/>
            <p:cNvSpPr/>
            <p:nvPr/>
          </p:nvSpPr>
          <p:spPr>
            <a:xfrm>
              <a:off x="3025588" y="3361766"/>
              <a:ext cx="2918012" cy="1828800"/>
            </a:xfrm>
            <a:prstGeom prst="clou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 xmlns:a16="http://schemas.microsoft.com/office/drawing/2014/main" id="{F14ACF4B-1FD9-B39F-BC8C-4021E83304F3}"/>
                </a:ext>
              </a:extLst>
            </p:cNvPr>
            <p:cNvSpPr txBox="1"/>
            <p:nvPr/>
          </p:nvSpPr>
          <p:spPr>
            <a:xfrm>
              <a:off x="3025588" y="3704966"/>
              <a:ext cx="2595936" cy="1342616"/>
            </a:xfrm>
            <a:prstGeom prst="roundRect">
              <a:avLst/>
            </a:prstGeom>
            <a:no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ctr"/>
              <a:r>
                <a:rPr lang="en-US" dirty="0"/>
                <a:t> </a:t>
              </a:r>
              <a:r>
                <a:rPr lang="en-US" sz="2000" b="1" dirty="0" err="1" smtClean="0">
                  <a:solidFill>
                    <a:schemeClr val="tx1"/>
                  </a:solidFill>
                  <a:latin typeface="Times New Roman" pitchFamily="18" charset="0"/>
                  <a:cs typeface="Times New Roman" pitchFamily="18" charset="0"/>
                </a:rPr>
                <a:t>Hoạt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động</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nhóm</a:t>
              </a:r>
              <a:r>
                <a:rPr lang="en-US" sz="2000" b="1" dirty="0" smtClean="0">
                  <a:solidFill>
                    <a:schemeClr val="tx1"/>
                  </a:solidFill>
                  <a:latin typeface="Times New Roman" pitchFamily="18" charset="0"/>
                  <a:cs typeface="Times New Roman" pitchFamily="18" charset="0"/>
                </a:rPr>
                <a:t> </a:t>
              </a:r>
              <a:endParaRPr kumimoji="0" lang="en-US" sz="2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spTree>
    <p:extLst>
      <p:ext uri="{BB962C8B-B14F-4D97-AF65-F5344CB8AC3E}">
        <p14:creationId xmlns:p14="http://schemas.microsoft.com/office/powerpoint/2010/main" val="41327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E461E240-957F-68A6-B878-5E155DF3E04C}"/>
              </a:ext>
            </a:extLst>
          </p:cNvPr>
          <p:cNvPicPr>
            <a:picLocks noChangeAspect="1"/>
          </p:cNvPicPr>
          <p:nvPr/>
        </p:nvPicPr>
        <p:blipFill rotWithShape="1">
          <a:blip r:embed="rId2"/>
          <a:srcRect t="19"/>
          <a:stretch/>
        </p:blipFill>
        <p:spPr>
          <a:xfrm>
            <a:off x="10" y="0"/>
            <a:ext cx="9143990" cy="6856718"/>
          </a:xfrm>
          <a:prstGeom prst="rect">
            <a:avLst/>
          </a:prstGeom>
        </p:spPr>
      </p:pic>
      <p:pic>
        <p:nvPicPr>
          <p:cNvPr id="5" name="Picture 4"/>
          <p:cNvPicPr>
            <a:picLocks noChangeAspect="1"/>
          </p:cNvPicPr>
          <p:nvPr/>
        </p:nvPicPr>
        <p:blipFill>
          <a:blip r:embed="rId3"/>
          <a:stretch>
            <a:fillRect/>
          </a:stretch>
        </p:blipFill>
        <p:spPr>
          <a:xfrm>
            <a:off x="57150" y="152400"/>
            <a:ext cx="1428950" cy="933580"/>
          </a:xfrm>
          <a:prstGeom prst="rect">
            <a:avLst/>
          </a:prstGeom>
        </p:spPr>
      </p:pic>
      <p:sp>
        <p:nvSpPr>
          <p:cNvPr id="6" name="Rectangle 5"/>
          <p:cNvSpPr/>
          <p:nvPr/>
        </p:nvSpPr>
        <p:spPr>
          <a:xfrm>
            <a:off x="2343150" y="388204"/>
            <a:ext cx="5886450"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rPr>
              <a:t>Nhận xét về việc giữ lời hứa của các bạn trong mỗi bức tranh dưới đây.</a:t>
            </a:r>
            <a:endParaRPr kumimoji="0" lang="en-US" sz="2400" b="1" i="0" u="none" strike="noStrike" kern="1200" cap="none" spc="0" normalizeH="0" baseline="0" noProof="0" dirty="0">
              <a:ln>
                <a:noFill/>
              </a:ln>
              <a:solidFill>
                <a:srgbClr val="00B050"/>
              </a:solidFill>
              <a:effectLst/>
              <a:uLnTx/>
              <a:uFillTx/>
              <a:latin typeface="Times New Roman" pitchFamily="18" charset="0"/>
              <a:ea typeface="Open Sans" panose="020B0606030504020204" pitchFamily="34" charset="0"/>
              <a:cs typeface="Times New Roman" pitchFamily="18" charset="0"/>
            </a:endParaRPr>
          </a:p>
        </p:txBody>
      </p:sp>
      <p:grpSp>
        <p:nvGrpSpPr>
          <p:cNvPr id="8" name="Group 7"/>
          <p:cNvGrpSpPr/>
          <p:nvPr/>
        </p:nvGrpSpPr>
        <p:grpSpPr>
          <a:xfrm>
            <a:off x="1657350" y="435114"/>
            <a:ext cx="634552" cy="707886"/>
            <a:chOff x="2753053" y="293757"/>
            <a:chExt cx="779855" cy="707886"/>
          </a:xfrm>
        </p:grpSpPr>
        <p:sp>
          <p:nvSpPr>
            <p:cNvPr id="9" name="Oval 8"/>
            <p:cNvSpPr/>
            <p:nvPr/>
          </p:nvSpPr>
          <p:spPr>
            <a:xfrm>
              <a:off x="2753053" y="381000"/>
              <a:ext cx="779855" cy="5334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2874542" y="293757"/>
              <a:ext cx="635239" cy="707886"/>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Nunito Black" pitchFamily="2" charset="0"/>
                  <a:ea typeface="+mn-ea"/>
                  <a:cs typeface="+mn-cs"/>
                </a:rPr>
                <a:t>2 </a:t>
              </a:r>
              <a:endParaRPr kumimoji="0" lang="en-US" sz="40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3" name="TextBox 12">
            <a:extLst>
              <a:ext uri="{FF2B5EF4-FFF2-40B4-BE49-F238E27FC236}">
                <a16:creationId xmlns="" xmlns:a16="http://schemas.microsoft.com/office/drawing/2014/main" id="{F14ACF4B-1FD9-B39F-BC8C-4021E83304F3}"/>
              </a:ext>
            </a:extLst>
          </p:cNvPr>
          <p:cNvSpPr txBox="1"/>
          <p:nvPr/>
        </p:nvSpPr>
        <p:spPr>
          <a:xfrm>
            <a:off x="1790838" y="5594392"/>
            <a:ext cx="7124561" cy="1055608"/>
          </a:xfrm>
          <a:prstGeom prst="roundRect">
            <a:avLst/>
          </a:prstGeom>
          <a:solidFill>
            <a:schemeClr val="accent5">
              <a:lumMod val="20000"/>
              <a:lumOff val="80000"/>
            </a:schemeClr>
          </a:solidFill>
          <a:ln w="28575">
            <a:noFill/>
            <a:prstDash val="dash"/>
          </a:ln>
        </p:spPr>
        <p:style>
          <a:lnRef idx="3">
            <a:schemeClr val="lt1"/>
          </a:lnRef>
          <a:fillRef idx="1">
            <a:schemeClr val="accent4"/>
          </a:fillRef>
          <a:effectRef idx="1">
            <a:schemeClr val="accent4"/>
          </a:effectRef>
          <a:fontRef idx="minor">
            <a:schemeClr val="lt1"/>
          </a:fontRef>
        </p:style>
        <p:txBody>
          <a:bodyPr wrap="square">
            <a:spAutoFit/>
          </a:bodyPr>
          <a:lstStyle/>
          <a:p>
            <a:pPr lvl="0" algn="just"/>
            <a:r>
              <a:rPr lang="vi-VN" sz="2800" b="1" dirty="0" smtClean="0">
                <a:solidFill>
                  <a:srgbClr val="FF0000"/>
                </a:solidFill>
                <a:latin typeface="Times New Roman" pitchFamily="18" charset="0"/>
                <a:ea typeface="Open Sans" panose="020B0606030504020204" pitchFamily="34" charset="0"/>
                <a:cs typeface="Times New Roman" pitchFamily="18" charset="0"/>
              </a:rPr>
              <a:t>Bạn </a:t>
            </a:r>
            <a:r>
              <a:rPr lang="vi-VN" sz="2800" b="1" dirty="0">
                <a:solidFill>
                  <a:srgbClr val="FF0000"/>
                </a:solidFill>
                <a:latin typeface="Times New Roman" pitchFamily="18" charset="0"/>
                <a:ea typeface="Open Sans" panose="020B0606030504020204" pitchFamily="34" charset="0"/>
                <a:cs typeface="Times New Roman" pitchFamily="18" charset="0"/>
              </a:rPr>
              <a:t>nữ chưa giữ đúng lời hứa, vì bạn đã hứa giữ thước cẩn thận nhưng vẫn làm gãy.</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Open Sans" panose="020B0606030504020204" pitchFamily="34" charset="0"/>
              <a:cs typeface="Times New Roman" pitchFamily="18" charset="0"/>
            </a:endParaRPr>
          </a:p>
        </p:txBody>
      </p:sp>
      <p:sp>
        <p:nvSpPr>
          <p:cNvPr id="14" name="Arrow: Right 19">
            <a:extLst>
              <a:ext uri="{FF2B5EF4-FFF2-40B4-BE49-F238E27FC236}">
                <a16:creationId xmlns="" xmlns:a16="http://schemas.microsoft.com/office/drawing/2014/main" id="{81AB20EB-3D76-7640-164A-71D8752BB450}"/>
              </a:ext>
            </a:extLst>
          </p:cNvPr>
          <p:cNvSpPr/>
          <p:nvPr/>
        </p:nvSpPr>
        <p:spPr>
          <a:xfrm>
            <a:off x="1257300" y="5800473"/>
            <a:ext cx="400050" cy="328643"/>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p:cNvPicPr>
            <a:picLocks noChangeAspect="1"/>
          </p:cNvPicPr>
          <p:nvPr/>
        </p:nvPicPr>
        <p:blipFill>
          <a:blip r:embed="rId4"/>
          <a:stretch>
            <a:fillRect/>
          </a:stretch>
        </p:blipFill>
        <p:spPr>
          <a:xfrm>
            <a:off x="1219200" y="1168013"/>
            <a:ext cx="6858000" cy="4069006"/>
          </a:xfrm>
          <a:prstGeom prst="rect">
            <a:avLst/>
          </a:prstGeom>
          <a:ln>
            <a:noFill/>
          </a:ln>
          <a:effectLst>
            <a:softEdge rad="112500"/>
          </a:effectLst>
        </p:spPr>
      </p:pic>
    </p:spTree>
    <p:extLst>
      <p:ext uri="{BB962C8B-B14F-4D97-AF65-F5344CB8AC3E}">
        <p14:creationId xmlns:p14="http://schemas.microsoft.com/office/powerpoint/2010/main" val="16275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820</Words>
  <Application>Microsoft Office PowerPoint</Application>
  <PresentationFormat>On-screen Show (4:3)</PresentationFormat>
  <Paragraphs>51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18</cp:revision>
  <dcterms:created xsi:type="dcterms:W3CDTF">2022-12-27T05:14:13Z</dcterms:created>
  <dcterms:modified xsi:type="dcterms:W3CDTF">2022-12-27T05:37:42Z</dcterms:modified>
</cp:coreProperties>
</file>