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167E4-466C-4BF1-96FD-3EE00682721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BDE8A-3F0D-431D-BE9F-0F02B4C41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3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84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007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993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96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788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03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64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101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50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6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79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00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853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63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4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9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1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8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90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27222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251194" y="-1846588"/>
            <a:ext cx="9074889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5873161" y="2023235"/>
            <a:ext cx="3516719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8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1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9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7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3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6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8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91118-E5FC-49C8-939C-9286720F26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5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0.svg"/><Relationship Id="rId3" Type="http://schemas.openxmlformats.org/officeDocument/2006/relationships/image" Target="../media/image27.jpeg"/><Relationship Id="rId7" Type="http://schemas.openxmlformats.org/officeDocument/2006/relationships/image" Target="../media/image46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8">
            <a:extLst>
              <a:ext uri="{FF2B5EF4-FFF2-40B4-BE49-F238E27FC236}">
                <a16:creationId xmlns="" xmlns:a16="http://schemas.microsoft.com/office/drawing/2014/main" id="{99ADF080-DBF5-4491-B157-EFC2CF000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="" xmlns:a16="http://schemas.microsoft.com/office/drawing/2014/main" id="{FC768B06-9638-43A0-9601-4E805CC7DD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grpSp>
        <p:nvGrpSpPr>
          <p:cNvPr id="11" name="组合 12">
            <a:extLst>
              <a:ext uri="{FF2B5EF4-FFF2-40B4-BE49-F238E27FC236}">
                <a16:creationId xmlns="" xmlns:a16="http://schemas.microsoft.com/office/drawing/2014/main" id="{FA0D3DB6-D6F4-4A10-92C0-13EC2BC3C2B1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12" name="图片 9">
              <a:extLst>
                <a:ext uri="{FF2B5EF4-FFF2-40B4-BE49-F238E27FC236}">
                  <a16:creationId xmlns="" xmlns:a16="http://schemas.microsoft.com/office/drawing/2014/main" id="{F2D579E9-E4CA-4B51-900B-F560A770F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="" xmlns:a16="http://schemas.microsoft.com/office/drawing/2014/main" id="{01F64D8E-4C93-41DC-8E3E-8C918AEB1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="" xmlns:a16="http://schemas.microsoft.com/office/drawing/2014/main" id="{51B530E6-0E45-4D34-8D48-A82EDD074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6880AA75-6C9D-4BBD-879B-C6D303FC13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>
            <a:off x="-20692" y="1048608"/>
            <a:ext cx="2899175" cy="2521411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="" xmlns:a16="http://schemas.microsoft.com/office/drawing/2014/main" id="{B098D46E-A9AE-453B-AC1A-02D79AB430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211045" y="4771689"/>
            <a:ext cx="747597" cy="2286000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="" xmlns:a16="http://schemas.microsoft.com/office/drawing/2014/main" id="{CF26C7B7-845C-4950-BD42-2CE69077F4F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3590741" y="5327605"/>
            <a:ext cx="703890" cy="1664236"/>
          </a:xfrm>
          <a:prstGeom prst="rect">
            <a:avLst/>
          </a:prstGeom>
        </p:spPr>
      </p:pic>
      <p:grpSp>
        <p:nvGrpSpPr>
          <p:cNvPr id="18" name="组合 23">
            <a:extLst>
              <a:ext uri="{FF2B5EF4-FFF2-40B4-BE49-F238E27FC236}">
                <a16:creationId xmlns="" xmlns:a16="http://schemas.microsoft.com/office/drawing/2014/main" id="{73E223D8-2564-4C90-857F-5EDC0A04122F}"/>
              </a:ext>
            </a:extLst>
          </p:cNvPr>
          <p:cNvGrpSpPr/>
          <p:nvPr/>
        </p:nvGrpSpPr>
        <p:grpSpPr>
          <a:xfrm>
            <a:off x="-20692" y="-17733"/>
            <a:ext cx="9228923" cy="1124471"/>
            <a:chOff x="-27590" y="-17733"/>
            <a:chExt cx="12305231" cy="1124471"/>
          </a:xfrm>
        </p:grpSpPr>
        <p:grpSp>
          <p:nvGrpSpPr>
            <p:cNvPr id="19" name="组合 17">
              <a:extLst>
                <a:ext uri="{FF2B5EF4-FFF2-40B4-BE49-F238E27FC236}">
                  <a16:creationId xmlns="" xmlns:a16="http://schemas.microsoft.com/office/drawing/2014/main" id="{16C2A471-8306-474F-BF7A-B28D3AC6B07F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22" name="图片 18">
                <a:extLst>
                  <a:ext uri="{FF2B5EF4-FFF2-40B4-BE49-F238E27FC236}">
                    <a16:creationId xmlns="" xmlns:a16="http://schemas.microsoft.com/office/drawing/2014/main" id="{7C4EA380-5E22-4778-9215-B2FDC2D43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3" name="图片 19">
                <a:extLst>
                  <a:ext uri="{FF2B5EF4-FFF2-40B4-BE49-F238E27FC236}">
                    <a16:creationId xmlns="" xmlns:a16="http://schemas.microsoft.com/office/drawing/2014/main" id="{06910F75-69F0-4FAD-AE42-6B6D1DD27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4" name="图片 20">
                <a:extLst>
                  <a:ext uri="{FF2B5EF4-FFF2-40B4-BE49-F238E27FC236}">
                    <a16:creationId xmlns="" xmlns:a16="http://schemas.microsoft.com/office/drawing/2014/main" id="{8A19B19D-D169-4DC6-A114-C3C7C15C9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0" name="图片 21">
              <a:extLst>
                <a:ext uri="{FF2B5EF4-FFF2-40B4-BE49-F238E27FC236}">
                  <a16:creationId xmlns="" xmlns:a16="http://schemas.microsoft.com/office/drawing/2014/main" id="{ABEC408A-17CD-44B7-A4FE-CE9E145DF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1" name="图片 22">
              <a:extLst>
                <a:ext uri="{FF2B5EF4-FFF2-40B4-BE49-F238E27FC236}">
                  <a16:creationId xmlns="" xmlns:a16="http://schemas.microsoft.com/office/drawing/2014/main" id="{1D156FAD-0FAC-41BD-A66F-8D6AB9D0C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5" name="图片 25">
            <a:extLst>
              <a:ext uri="{FF2B5EF4-FFF2-40B4-BE49-F238E27FC236}">
                <a16:creationId xmlns="" xmlns:a16="http://schemas.microsoft.com/office/drawing/2014/main" id="{E1AB337E-E6C5-441F-8E14-7FEEF52B7A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87607" y="1288186"/>
            <a:ext cx="747597" cy="2286000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="" xmlns:a16="http://schemas.microsoft.com/office/drawing/2014/main" id="{260AD092-C56E-4FC3-B8F5-EE6131B937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32948" y="2043893"/>
            <a:ext cx="462610" cy="1414567"/>
          </a:xfrm>
          <a:prstGeom prst="rect">
            <a:avLst/>
          </a:prstGeom>
        </p:spPr>
      </p:pic>
      <p:pic>
        <p:nvPicPr>
          <p:cNvPr id="27" name="图片 27">
            <a:extLst>
              <a:ext uri="{FF2B5EF4-FFF2-40B4-BE49-F238E27FC236}">
                <a16:creationId xmlns="" xmlns:a16="http://schemas.microsoft.com/office/drawing/2014/main" id="{81EF5435-42C7-4523-8DE8-CF4A78598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132701" y="4318738"/>
            <a:ext cx="938520" cy="1248177"/>
          </a:xfrm>
          <a:prstGeom prst="rect">
            <a:avLst/>
          </a:prstGeom>
        </p:spPr>
      </p:pic>
      <p:sp>
        <p:nvSpPr>
          <p:cNvPr id="30" name="Rectangle: Diagonal Corners Rounded 29">
            <a:extLst>
              <a:ext uri="{FF2B5EF4-FFF2-40B4-BE49-F238E27FC236}">
                <a16:creationId xmlns="" xmlns:a16="http://schemas.microsoft.com/office/drawing/2014/main" id="{E3FC039A-0BAC-4C72-BDF0-9EB279943A08}"/>
              </a:ext>
            </a:extLst>
          </p:cNvPr>
          <p:cNvSpPr/>
          <p:nvPr/>
        </p:nvSpPr>
        <p:spPr>
          <a:xfrm>
            <a:off x="2878483" y="1841040"/>
            <a:ext cx="5424768" cy="639977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C5661F1-9C87-481E-AD44-0DE7F9B9D6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3379" y="2641111"/>
            <a:ext cx="1719221" cy="585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D5E6559-9E02-4CDE-807A-1DC7FE02AC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5736" y="3076434"/>
            <a:ext cx="5290262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81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4824" y="2043893"/>
            <a:ext cx="462610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132701" y="4318738"/>
            <a:ext cx="938520" cy="12481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13815" y="-151322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1"/>
            <a:ext cx="9144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814388" y="847726"/>
            <a:ext cx="7972425" cy="1848107"/>
            <a:chOff x="3977443" y="-1656990"/>
            <a:chExt cx="3108271" cy="1374841"/>
          </a:xfrm>
        </p:grpSpPr>
        <p:sp>
          <p:nvSpPr>
            <p:cNvPr id="21" name="矩形: 圆角 6">
              <a:extLst>
                <a:ext uri="{FF2B5EF4-FFF2-40B4-BE49-F238E27FC236}">
                  <a16:creationId xmlns=""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30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Mỗi </a:t>
              </a:r>
              <a:r>
                <a:rPr lang="vi-VN" sz="2800" b="1" i="1" dirty="0"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dụng cụ lao động đều có thể gây nguy hiểm cho chúng ta. Cần biết cách sử dụng dụng cụ lao động để đảm bảo an toàn khi lao </a:t>
              </a:r>
              <a:r>
                <a:rPr lang="vi-VN" sz="2800" b="1" i="1" dirty="0" smtClean="0"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động</a:t>
              </a:r>
              <a:r>
                <a:rPr lang="en-US" sz="2800" b="1" i="1" dirty="0" smtClean="0"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AF15ACF0-02EE-4A52-A736-AAF6D41D0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2045" y="2973816"/>
            <a:ext cx="6671632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71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235529" y="2546650"/>
            <a:ext cx="6765472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910904" y="796499"/>
            <a:ext cx="1586204" cy="357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A837989-F848-41A1-90DD-4D4645346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8023" y="2511460"/>
            <a:ext cx="543657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8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235529" y="2546650"/>
            <a:ext cx="6765472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206571" y="1396553"/>
            <a:ext cx="6474290" cy="3080292"/>
            <a:chOff x="1996399" y="-77280"/>
            <a:chExt cx="8632387" cy="3080292"/>
          </a:xfrm>
        </p:grpSpPr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3397539" y="1497792"/>
              <a:ext cx="7231247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toàn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13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13815" y="-151322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782160" y="700225"/>
            <a:ext cx="8118953" cy="1115680"/>
            <a:chOff x="3977442" y="-1656990"/>
            <a:chExt cx="2495237" cy="1081969"/>
          </a:xfrm>
        </p:grpSpPr>
        <p:sp>
          <p:nvSpPr>
            <p:cNvPr id="21" name="矩形: 圆角 6">
              <a:extLst>
                <a:ext uri="{FF2B5EF4-FFF2-40B4-BE49-F238E27FC236}">
                  <a16:creationId xmlns=""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0"/>
              <a:ext cx="2423229" cy="1081969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3977442" y="-1537846"/>
              <a:ext cx="2495237" cy="805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Mỗi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nhóm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lựa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chọn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một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công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việc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chung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theo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gợi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ý: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quét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hành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lang,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lau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lớp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học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treo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dây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trang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trí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…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92FABB6-2E6C-4459-BA81-D21EB68B9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294" y="2440618"/>
            <a:ext cx="4243388" cy="2511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A6165AF-B9E1-4471-93B5-413F20D6EFA4}"/>
              </a:ext>
            </a:extLst>
          </p:cNvPr>
          <p:cNvGrpSpPr/>
          <p:nvPr/>
        </p:nvGrpSpPr>
        <p:grpSpPr>
          <a:xfrm>
            <a:off x="271463" y="2419351"/>
            <a:ext cx="4250531" cy="1663508"/>
            <a:chOff x="3977443" y="-1656990"/>
            <a:chExt cx="3108271" cy="1905644"/>
          </a:xfrm>
          <a:solidFill>
            <a:srgbClr val="FFFF00"/>
          </a:solidFill>
        </p:grpSpPr>
        <p:sp>
          <p:nvSpPr>
            <p:cNvPr id="26" name="矩形: 圆角 6">
              <a:extLst>
                <a:ext uri="{FF2B5EF4-FFF2-40B4-BE49-F238E27FC236}">
                  <a16:creationId xmlns="" xmlns:a16="http://schemas.microsoft.com/office/drawing/2014/main" id="{BB4CD632-F3B5-4789-BF2A-26C0A8E536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AC6E0C1F-3880-4334-9066-2BBCD683FD65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79813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Các em sẽ sử dụng những dụng cụ lao động nào?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8F2357A6-7551-4255-816B-E9C54583AC5F}"/>
              </a:ext>
            </a:extLst>
          </p:cNvPr>
          <p:cNvGrpSpPr/>
          <p:nvPr/>
        </p:nvGrpSpPr>
        <p:grpSpPr>
          <a:xfrm>
            <a:off x="0" y="4076701"/>
            <a:ext cx="4636295" cy="1596833"/>
            <a:chOff x="3972220" y="-1656990"/>
            <a:chExt cx="3191854" cy="1829264"/>
          </a:xfrm>
          <a:solidFill>
            <a:srgbClr val="FFFF00"/>
          </a:solidFill>
        </p:grpSpPr>
        <p:sp>
          <p:nvSpPr>
            <p:cNvPr id="29" name="矩形: 圆角 6">
              <a:extLst>
                <a:ext uri="{FF2B5EF4-FFF2-40B4-BE49-F238E27FC236}">
                  <a16:creationId xmlns="" xmlns:a16="http://schemas.microsoft.com/office/drawing/2014/main" id="{823B36E4-92A2-424F-B3CC-B010C6B72F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6336CF8-219F-4441-A8E8-2608A3A5F25B}"/>
                </a:ext>
              </a:extLst>
            </p:cNvPr>
            <p:cNvSpPr txBox="1"/>
            <p:nvPr/>
          </p:nvSpPr>
          <p:spPr>
            <a:xfrm>
              <a:off x="3972220" y="-1625862"/>
              <a:ext cx="3191854" cy="179813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Chúng ta sẽ làm gì để bảo vệ an toàn khi lao động?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25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47287" y="2126512"/>
            <a:ext cx="1394606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67C7C3C-990E-44BF-9C7B-2C4343C03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327" y="846853"/>
            <a:ext cx="4947333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77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A6165AF-B9E1-4471-93B5-413F20D6EFA4}"/>
              </a:ext>
            </a:extLst>
          </p:cNvPr>
          <p:cNvGrpSpPr/>
          <p:nvPr/>
        </p:nvGrpSpPr>
        <p:grpSpPr>
          <a:xfrm>
            <a:off x="200025" y="190502"/>
            <a:ext cx="8943975" cy="1147231"/>
            <a:chOff x="3977443" y="-1656990"/>
            <a:chExt cx="3108271" cy="1761615"/>
          </a:xfrm>
          <a:solidFill>
            <a:srgbClr val="FFFF00"/>
          </a:solidFill>
        </p:grpSpPr>
        <p:sp>
          <p:nvSpPr>
            <p:cNvPr id="26" name="矩形: 圆角 6">
              <a:extLst>
                <a:ext uri="{FF2B5EF4-FFF2-40B4-BE49-F238E27FC236}">
                  <a16:creationId xmlns="" xmlns:a16="http://schemas.microsoft.com/office/drawing/2014/main" id="{BB4CD632-F3B5-4789-BF2A-26C0A8E536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AC6E0C1F-3880-4334-9066-2BBCD683FD65}"/>
                </a:ext>
              </a:extLst>
            </p:cNvPr>
            <p:cNvSpPr txBox="1"/>
            <p:nvPr/>
          </p:nvSpPr>
          <p:spPr>
            <a:xfrm>
              <a:off x="4007503" y="-1549482"/>
              <a:ext cx="3073233" cy="16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ranh ảnh về đồ bảo hộ lao động và quy tắc an toàn lao động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pic>
        <p:nvPicPr>
          <p:cNvPr id="1028" name="Picture 4" descr="An toàn lao động là gì? Bảo hộ lao động là như thế nào? Bảo hộ lao động gồm  những gì?">
            <a:extLst>
              <a:ext uri="{FF2B5EF4-FFF2-40B4-BE49-F238E27FC236}">
                <a16:creationId xmlns="" xmlns:a16="http://schemas.microsoft.com/office/drawing/2014/main" id="{003AD59F-816D-4876-9328-30B0EA96C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" y="1514474"/>
            <a:ext cx="4643438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Ý nghĩa của việc bảo hộ an toàn lao động.">
            <a:extLst>
              <a:ext uri="{FF2B5EF4-FFF2-40B4-BE49-F238E27FC236}">
                <a16:creationId xmlns="" xmlns:a16="http://schemas.microsoft.com/office/drawing/2014/main" id="{8B133FFB-2A5E-465C-9D3A-0518F5F3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69" y="1619251"/>
            <a:ext cx="4185119" cy="485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45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ẫu nội quy an toàn lao động - Kiểm Định KV2">
            <a:extLst>
              <a:ext uri="{FF2B5EF4-FFF2-40B4-BE49-F238E27FC236}">
                <a16:creationId xmlns="" xmlns:a16="http://schemas.microsoft.com/office/drawing/2014/main" id="{9293C267-9838-46C1-BC14-680277CA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30"/>
            <a:ext cx="4286250" cy="659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 toàn lao động trong sản xuất – Trách nhiệm từ 2 phía - Thợ sửa chữa">
            <a:extLst>
              <a:ext uri="{FF2B5EF4-FFF2-40B4-BE49-F238E27FC236}">
                <a16:creationId xmlns="" xmlns:a16="http://schemas.microsoft.com/office/drawing/2014/main" id="{635E57FF-3008-4A3B-BFC5-0CFB855B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7574"/>
            <a:ext cx="4876800" cy="326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hững điều đáng lưu ý về nội quy an toàn vệ sinh lao động -">
            <a:extLst>
              <a:ext uri="{FF2B5EF4-FFF2-40B4-BE49-F238E27FC236}">
                <a16:creationId xmlns="" xmlns:a16="http://schemas.microsoft.com/office/drawing/2014/main" id="{5B11AFC0-DACB-4A0E-998D-D9ED62DB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62352"/>
            <a:ext cx="4876800" cy="3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573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619250"/>
            <a:ext cx="6858000" cy="9144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A6165AF-B9E1-4471-93B5-413F20D6EFA4}"/>
              </a:ext>
            </a:extLst>
          </p:cNvPr>
          <p:cNvGrpSpPr/>
          <p:nvPr/>
        </p:nvGrpSpPr>
        <p:grpSpPr>
          <a:xfrm>
            <a:off x="200025" y="190502"/>
            <a:ext cx="8943975" cy="1147231"/>
            <a:chOff x="3977443" y="-1656990"/>
            <a:chExt cx="3108271" cy="1761615"/>
          </a:xfrm>
          <a:solidFill>
            <a:srgbClr val="FFFF00"/>
          </a:solidFill>
        </p:grpSpPr>
        <p:sp>
          <p:nvSpPr>
            <p:cNvPr id="26" name="矩形: 圆角 6">
              <a:extLst>
                <a:ext uri="{FF2B5EF4-FFF2-40B4-BE49-F238E27FC236}">
                  <a16:creationId xmlns="" xmlns:a16="http://schemas.microsoft.com/office/drawing/2014/main" id="{BB4CD632-F3B5-4789-BF2A-26C0A8E536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AC6E0C1F-3880-4334-9066-2BBCD683FD65}"/>
                </a:ext>
              </a:extLst>
            </p:cNvPr>
            <p:cNvSpPr txBox="1"/>
            <p:nvPr/>
          </p:nvSpPr>
          <p:spPr>
            <a:xfrm>
              <a:off x="4007503" y="-1549482"/>
              <a:ext cx="3073233" cy="16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hảo luận làm bảng phụ để xây dựng quy tắc an toàn lao động: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2DC38D0-3ECA-4F2F-B52B-D08E409D6F3B}"/>
              </a:ext>
            </a:extLst>
          </p:cNvPr>
          <p:cNvGrpSpPr/>
          <p:nvPr/>
        </p:nvGrpSpPr>
        <p:grpSpPr>
          <a:xfrm>
            <a:off x="158332" y="3452811"/>
            <a:ext cx="3208838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="" xmlns:a16="http://schemas.microsoft.com/office/drawing/2014/main" id="{51BFF930-E7EA-471B-B1C5-1862EF54B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A31EB5AC-1A01-498B-8B60-CA36AB02E42F}"/>
                </a:ext>
              </a:extLst>
            </p:cNvPr>
            <p:cNvSpPr/>
            <p:nvPr/>
          </p:nvSpPr>
          <p:spPr>
            <a:xfrm>
              <a:off x="892354" y="5405120"/>
              <a:ext cx="4075142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4DF1FE8-5726-4023-A2E8-A9E4BF6F8AB4}"/>
              </a:ext>
            </a:extLst>
          </p:cNvPr>
          <p:cNvGrpSpPr/>
          <p:nvPr/>
        </p:nvGrpSpPr>
        <p:grpSpPr>
          <a:xfrm>
            <a:off x="957263" y="1239762"/>
            <a:ext cx="5386388" cy="1055608"/>
            <a:chOff x="4123716" y="1184831"/>
            <a:chExt cx="7595099" cy="5185801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AA11844E-B987-41F1-AB7D-F0753A68AA2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="" xmlns:a16="http://schemas.microsoft.com/office/drawing/2014/main" id="{0BDA1992-8F05-4752-A0FD-6B16F426BDE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="" xmlns:a16="http://schemas.microsoft.com/office/drawing/2014/main" id="{01B72F53-8EF4-4EF6-B356-6C02CD58FA6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47C37C7-7326-4FF1-97C1-E12B02D135BC}"/>
                </a:ext>
              </a:extLst>
            </p:cNvPr>
            <p:cNvSpPr txBox="1"/>
            <p:nvPr/>
          </p:nvSpPr>
          <p:spPr>
            <a:xfrm>
              <a:off x="4123716" y="1184831"/>
              <a:ext cx="7233394" cy="518580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lao động quần áo, đầu tóc nên chuẩn bị như thế nào?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A63834A-4EB7-4EF2-9D51-7FA70ECEE6F2}"/>
              </a:ext>
            </a:extLst>
          </p:cNvPr>
          <p:cNvGrpSpPr/>
          <p:nvPr/>
        </p:nvGrpSpPr>
        <p:grpSpPr>
          <a:xfrm>
            <a:off x="2457451" y="2497063"/>
            <a:ext cx="5722143" cy="1055608"/>
            <a:chOff x="4123716" y="1184831"/>
            <a:chExt cx="7595099" cy="6326600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2E7EA370-CB31-4941-A0AE-99DF0008677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9" name="Rectangle: Diagonal Corners Rounded 4">
                <a:extLst>
                  <a:ext uri="{FF2B5EF4-FFF2-40B4-BE49-F238E27FC236}">
                    <a16:creationId xmlns="" xmlns:a16="http://schemas.microsoft.com/office/drawing/2014/main" id="{428E1611-9958-49B8-8D56-EFABB477C82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Diagonal Corners Rounded 30">
                <a:extLst>
                  <a:ext uri="{FF2B5EF4-FFF2-40B4-BE49-F238E27FC236}">
                    <a16:creationId xmlns="" xmlns:a16="http://schemas.microsoft.com/office/drawing/2014/main" id="{000E89D7-3313-409F-A552-F266345862B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14D1F8D-68A2-4423-B50E-4BBD0E34896A}"/>
                </a:ext>
              </a:extLst>
            </p:cNvPr>
            <p:cNvSpPr txBox="1"/>
            <p:nvPr/>
          </p:nvSpPr>
          <p:spPr>
            <a:xfrm>
              <a:off x="4123716" y="1184831"/>
              <a:ext cx="7233394" cy="6326600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 thể sử dụng những đồ bảo hộ lao động nào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C96699A-D1BD-4141-9021-67560A6C2222}"/>
              </a:ext>
            </a:extLst>
          </p:cNvPr>
          <p:cNvGrpSpPr/>
          <p:nvPr/>
        </p:nvGrpSpPr>
        <p:grpSpPr>
          <a:xfrm>
            <a:off x="3258562" y="3594794"/>
            <a:ext cx="5706845" cy="1013655"/>
            <a:chOff x="4144021" y="1484380"/>
            <a:chExt cx="7574794" cy="8303958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E172DB31-10EA-4C22-A792-2F0EEBBEF53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="" xmlns:a16="http://schemas.microsoft.com/office/drawing/2014/main" id="{D8C1558E-510B-49D0-93A8-09B48795A95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="" xmlns:a16="http://schemas.microsoft.com/office/drawing/2014/main" id="{B4D01CD9-D008-4E9A-9A33-9A3CBE1ABAEB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BAAEF266-318B-4908-B6ED-FE89D814F988}"/>
                </a:ext>
              </a:extLst>
            </p:cNvPr>
            <p:cNvSpPr txBox="1"/>
            <p:nvPr/>
          </p:nvSpPr>
          <p:spPr>
            <a:xfrm>
              <a:off x="4161644" y="1698611"/>
              <a:ext cx="7233393" cy="808972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Kiểm tra dụng cụ lao động như thế nào và khi nào?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C1D476E-7D79-4089-9312-E6779ABDAC03}"/>
              </a:ext>
            </a:extLst>
          </p:cNvPr>
          <p:cNvGrpSpPr/>
          <p:nvPr/>
        </p:nvGrpSpPr>
        <p:grpSpPr>
          <a:xfrm>
            <a:off x="3214688" y="4728269"/>
            <a:ext cx="6000751" cy="1023060"/>
            <a:chOff x="3886665" y="1484380"/>
            <a:chExt cx="7832150" cy="7806686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A3D23842-D166-4FBD-B3ED-97FFCE85BF0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="" xmlns:a16="http://schemas.microsoft.com/office/drawing/2014/main" id="{307F46E8-0CFB-418D-827E-651740C8C8C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="" xmlns:a16="http://schemas.microsoft.com/office/drawing/2014/main" id="{30C96454-8FEF-47FC-B6FD-B15D6C11434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E5D1373B-6056-44DC-BE39-02EFE1268CAF}"/>
                </a:ext>
              </a:extLst>
            </p:cNvPr>
            <p:cNvSpPr txBox="1"/>
            <p:nvPr/>
          </p:nvSpPr>
          <p:spPr>
            <a:xfrm>
              <a:off x="3886665" y="1755698"/>
              <a:ext cx="7832150" cy="7535368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Cần  làm gì để phòng tránh nguy hiểm trong lao động?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94A1924-EF1A-41A4-BFFC-B158781A9F0C}"/>
              </a:ext>
            </a:extLst>
          </p:cNvPr>
          <p:cNvGrpSpPr/>
          <p:nvPr/>
        </p:nvGrpSpPr>
        <p:grpSpPr>
          <a:xfrm>
            <a:off x="3143250" y="5591176"/>
            <a:ext cx="6000751" cy="967009"/>
            <a:chOff x="3886665" y="1484380"/>
            <a:chExt cx="7832150" cy="5511010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468B45C3-AECC-4981-8BAE-90B2FAE25C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8" name="Rectangle: Diagonal Corners Rounded 4">
                <a:extLst>
                  <a:ext uri="{FF2B5EF4-FFF2-40B4-BE49-F238E27FC236}">
                    <a16:creationId xmlns="" xmlns:a16="http://schemas.microsoft.com/office/drawing/2014/main" id="{75CA44F4-C7D7-4D0E-8860-64040D8FB28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: Diagonal Corners Rounded 30">
                <a:extLst>
                  <a:ext uri="{FF2B5EF4-FFF2-40B4-BE49-F238E27FC236}">
                    <a16:creationId xmlns="" xmlns:a16="http://schemas.microsoft.com/office/drawing/2014/main" id="{329079CF-339C-4123-B48C-0BD850D9FB7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CB250303-85BF-46EE-B010-2F3EB6CC257C}"/>
                </a:ext>
              </a:extLst>
            </p:cNvPr>
            <p:cNvSpPr txBox="1"/>
            <p:nvPr/>
          </p:nvSpPr>
          <p:spPr>
            <a:xfrm>
              <a:off x="3886665" y="1755699"/>
              <a:ext cx="7832150" cy="523969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xảy ra tình huống nguy hiểm khiến mình bị đau, chảy máu em cần phải làm gì?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367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237E0BE-A74A-4438-8475-455CE5C589BE}"/>
              </a:ext>
            </a:extLst>
          </p:cNvPr>
          <p:cNvSpPr txBox="1"/>
          <p:nvPr/>
        </p:nvSpPr>
        <p:spPr>
          <a:xfrm>
            <a:off x="2068032" y="1355766"/>
            <a:ext cx="5007936" cy="11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>
                  <a:solidFill>
                    <a:srgbClr val="336600"/>
                  </a:solidFill>
                </a:ln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riển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solidFill>
                    <a:srgbClr val="336600"/>
                  </a:solidFill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lãm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93481" y="3905050"/>
            <a:ext cx="2150519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9769" y="3610260"/>
            <a:ext cx="2150519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37024" y="1942241"/>
            <a:ext cx="1409066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4737" y="3667703"/>
            <a:ext cx="2154988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2314750" y="3723472"/>
            <a:ext cx="2150519" cy="31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7950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235529" y="2546650"/>
            <a:ext cx="6765472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910904" y="796499"/>
            <a:ext cx="1586204" cy="357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CFDC879-D8EE-40EA-804C-DCF20CDD3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4871" y="2557170"/>
            <a:ext cx="562862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43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235529" y="2546650"/>
            <a:ext cx="6765472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910904" y="796499"/>
            <a:ext cx="1586204" cy="357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B7DA651-292E-4E6B-8A9C-6258988995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6365" y="2791146"/>
            <a:ext cx="5079932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2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=""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457200" y="2216935"/>
            <a:ext cx="6461967" cy="2413115"/>
            <a:chOff x="674228" y="4862098"/>
            <a:chExt cx="5343799" cy="1353451"/>
          </a:xfrm>
        </p:grpSpPr>
        <p:sp>
          <p:nvSpPr>
            <p:cNvPr id="7" name="Rectangle: Rounded Corners 2">
              <a:extLst>
                <a:ext uri="{FF2B5EF4-FFF2-40B4-BE49-F238E27FC236}">
                  <a16:creationId xmlns=""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=""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5029050"/>
              <a:ext cx="5115750" cy="118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Về nhà </a:t>
              </a:r>
              <a:r>
                <a:rPr lang="vi-VN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thực hành lao động theo hướng dẫn của</a:t>
              </a:r>
              <a:r>
                <a:rPr lang="nl-NL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người thân</a:t>
              </a:r>
              <a:r>
                <a:rPr lang="vi-VN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như: thái rau củ, quả, lau nhà, nhổ cỏ ngoài vườn....</a:t>
              </a:r>
              <a:endParaRPr lang="en-US" sz="28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29" y="169240"/>
            <a:ext cx="348416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15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47C349D7-6DBC-40FD-AA14-47F3A0F05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555193B8-6C0C-4CAB-9716-B227854DF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CCC6689B-2C4B-4E25-8D33-B7D90DC93BE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AEF15CA1-3F01-4F1C-A812-038BB7617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45A85BF2-BC5E-45FB-9E8A-49ADA101F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A736CEC8-D21E-4E2F-AB1E-7B1FBEF8C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53DB905-B2A9-4A46-B74D-A2BD30BA44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199913" y="4547793"/>
            <a:ext cx="747597" cy="228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5A32EF6-8D90-45C0-8CE0-7802195E46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3590741" y="5327605"/>
            <a:ext cx="703890" cy="16642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7E27A88-2241-43AC-9D29-566B7A1DB923}"/>
              </a:ext>
            </a:extLst>
          </p:cNvPr>
          <p:cNvGrpSpPr/>
          <p:nvPr/>
        </p:nvGrpSpPr>
        <p:grpSpPr>
          <a:xfrm>
            <a:off x="-20692" y="-17733"/>
            <a:ext cx="9228923" cy="1124471"/>
            <a:chOff x="-27590" y="-17733"/>
            <a:chExt cx="12305231" cy="1124471"/>
          </a:xfrm>
        </p:grpSpPr>
        <p:grpSp>
          <p:nvGrpSpPr>
            <p:cNvPr id="18" name="组合 17">
              <a:extLst>
                <a:ext uri="{FF2B5EF4-FFF2-40B4-BE49-F238E27FC236}">
                  <a16:creationId xmlns="" xmlns:a16="http://schemas.microsoft.com/office/drawing/2014/main" id="{C6701077-7EB6-43E2-9010-056AD0F767C2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49F675B8-7682-4411-8F30-C4F57D095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3F13CB90-AFF3-415B-A0EA-D0AD00711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="" xmlns:a16="http://schemas.microsoft.com/office/drawing/2014/main" id="{79C030A4-1967-4EAF-9A19-218CB6757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C4D6367B-45D3-44E1-8B42-B46D853A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A16F9C00-FAE8-43D9-BB18-D6D29BCA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F2911CBE-B8F5-4F3F-AB65-7F917358B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52CFE87-AC3F-4711-A61F-FD87FEA9F0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32948" y="2043893"/>
            <a:ext cx="462610" cy="141456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98ACD91-BD40-4A6F-A21E-F43EA9AC3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132701" y="4318738"/>
            <a:ext cx="938520" cy="124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4AF32D2-9052-4B4E-ACD8-044742C426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9913" y="1371600"/>
            <a:ext cx="740773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61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063927" y="2562358"/>
            <a:ext cx="7322063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874644" y="1045783"/>
            <a:ext cx="1470655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CB6BE14-3160-4CF6-AC16-40412A1E93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7673" y="3159212"/>
            <a:ext cx="633734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28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4824" y="2043893"/>
            <a:ext cx="462610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132701" y="4318738"/>
            <a:ext cx="938520" cy="12481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0692" y="-17733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919001" y="2234042"/>
            <a:ext cx="7419456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118261" y="1116941"/>
            <a:ext cx="3758539" cy="803854"/>
            <a:chOff x="3977443" y="-1656991"/>
            <a:chExt cx="3108271" cy="803854"/>
          </a:xfrm>
        </p:grpSpPr>
        <p:sp>
          <p:nvSpPr>
            <p:cNvPr id="21" name="矩形: 圆角 6">
              <a:extLst>
                <a:ext uri="{FF2B5EF4-FFF2-40B4-BE49-F238E27FC236}">
                  <a16:creationId xmlns=""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E40EE0C-EDEE-4646-9E17-5B004BB00D84}"/>
              </a:ext>
            </a:extLst>
          </p:cNvPr>
          <p:cNvSpPr txBox="1"/>
          <p:nvPr/>
        </p:nvSpPr>
        <p:spPr>
          <a:xfrm>
            <a:off x="1010137" y="2260416"/>
            <a:ext cx="7126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GV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nhịp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GV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HS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18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4824" y="2043893"/>
            <a:ext cx="462610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132701" y="4318738"/>
            <a:ext cx="938520" cy="12481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0692" y="-17733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919001" y="2234042"/>
            <a:ext cx="7419456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118261" y="1116941"/>
            <a:ext cx="4063339" cy="1419407"/>
            <a:chOff x="3977443" y="-1656991"/>
            <a:chExt cx="3108271" cy="1419407"/>
          </a:xfrm>
        </p:grpSpPr>
        <p:sp>
          <p:nvSpPr>
            <p:cNvPr id="21" name="矩形: 圆角 6">
              <a:extLst>
                <a:ext uri="{FF2B5EF4-FFF2-40B4-BE49-F238E27FC236}">
                  <a16:creationId xmlns=""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E40EE0C-EDEE-4646-9E17-5B004BB00D84}"/>
              </a:ext>
            </a:extLst>
          </p:cNvPr>
          <p:cNvSpPr txBox="1"/>
          <p:nvPr/>
        </p:nvSpPr>
        <p:spPr>
          <a:xfrm>
            <a:off x="1098315" y="2252873"/>
            <a:ext cx="5501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 GV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!”,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Xẻng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DB752DE-4290-4354-B765-EEE0892BA29A}"/>
              </a:ext>
            </a:extLst>
          </p:cNvPr>
          <p:cNvGrpSpPr/>
          <p:nvPr/>
        </p:nvGrpSpPr>
        <p:grpSpPr>
          <a:xfrm>
            <a:off x="6603646" y="2440806"/>
            <a:ext cx="1258586" cy="2819684"/>
            <a:chOff x="8804860" y="2440806"/>
            <a:chExt cx="1678115" cy="2819684"/>
          </a:xfrm>
        </p:grpSpPr>
        <p:pic>
          <p:nvPicPr>
            <p:cNvPr id="25" name="Graphic 24">
              <a:extLst>
                <a:ext uri="{FF2B5EF4-FFF2-40B4-BE49-F238E27FC236}">
                  <a16:creationId xmlns="" xmlns:a16="http://schemas.microsoft.com/office/drawing/2014/main" id="{547EEC4E-A799-414C-9EA9-2B6D8E84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097805" y="2440806"/>
              <a:ext cx="1385170" cy="28196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5CD086CB-E6B4-4EAB-A803-FAE749116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15491">
              <a:off x="8804860" y="2922219"/>
              <a:ext cx="637042" cy="63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72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235529" y="2546650"/>
            <a:ext cx="6765472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910904" y="796499"/>
            <a:ext cx="1586204" cy="357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8B810B2-5A50-4CC8-A4AF-9C8D35F90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0" y="2822769"/>
            <a:ext cx="5079932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42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235528" y="2546650"/>
            <a:ext cx="783227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206571" y="1396552"/>
            <a:ext cx="6474290" cy="2974093"/>
            <a:chOff x="1996399" y="-77280"/>
            <a:chExt cx="8632387" cy="2974093"/>
          </a:xfrm>
        </p:grpSpPr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3857464" y="1497792"/>
              <a:ext cx="6771322" cy="1363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Chơi trò chơi đoán tên dụng cụ lao động.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27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0692" y="-17733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DE62FA-B858-40D2-A0E9-169E765C61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7496" y="527257"/>
            <a:ext cx="2354784" cy="1079086"/>
          </a:xfrm>
          <a:prstGeom prst="rect">
            <a:avLst/>
          </a:prstGeom>
        </p:spPr>
      </p:pic>
      <p:sp>
        <p:nvSpPr>
          <p:cNvPr id="36" name="矩形: 圆角 17">
            <a:extLst>
              <a:ext uri="{FF2B5EF4-FFF2-40B4-BE49-F238E27FC236}">
                <a16:creationId xmlns="" xmlns:a16="http://schemas.microsoft.com/office/drawing/2014/main" id="{36E941C7-57BC-4578-9B8A-F9CF8B048ACC}"/>
              </a:ext>
            </a:extLst>
          </p:cNvPr>
          <p:cNvSpPr/>
          <p:nvPr/>
        </p:nvSpPr>
        <p:spPr>
          <a:xfrm>
            <a:off x="381000" y="1600199"/>
            <a:ext cx="8513341" cy="4162903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0F8E71F-CE14-4DDB-BC24-38CCCD54E188}"/>
              </a:ext>
            </a:extLst>
          </p:cNvPr>
          <p:cNvSpPr txBox="1"/>
          <p:nvPr/>
        </p:nvSpPr>
        <p:spPr>
          <a:xfrm>
            <a:off x="381000" y="1654286"/>
            <a:ext cx="8226647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vi-VN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phát cho mỗi nhóm một thẻ dụng cụ lao động.</a:t>
            </a: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 tả đặc điểm của dụng cụ và nguy cơ không toàn khi sử dụng dụng cụ để các nhóm khác đoán. </a:t>
            </a:r>
            <a:endParaRPr lang="en-US" sz="2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tin.</a:t>
            </a: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5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4824" y="2043893"/>
            <a:ext cx="462610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132701" y="4318738"/>
            <a:ext cx="938520" cy="12481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13815" y="-151322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629701"/>
            <a:ext cx="9144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3813A43-55B5-4350-B001-AD750D315A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1" y="3138488"/>
            <a:ext cx="8004924" cy="2043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AA47C5C-F49F-4199-B5D6-CF4E22A02F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2592" y="1443036"/>
            <a:ext cx="6901349" cy="13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94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413</Words>
  <Application>Microsoft Office PowerPoint</Application>
  <PresentationFormat>On-screen Show (4:3)</PresentationFormat>
  <Paragraphs>45</Paragraphs>
  <Slides>21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8</cp:revision>
  <dcterms:created xsi:type="dcterms:W3CDTF">2023-05-09T06:23:22Z</dcterms:created>
  <dcterms:modified xsi:type="dcterms:W3CDTF">2023-05-09T06:31:03Z</dcterms:modified>
</cp:coreProperties>
</file>